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1"/>
  </p:notesMasterIdLst>
  <p:sldIdLst>
    <p:sldId id="266" r:id="rId2"/>
    <p:sldId id="460" r:id="rId3"/>
    <p:sldId id="268" r:id="rId4"/>
    <p:sldId id="269" r:id="rId5"/>
    <p:sldId id="461" r:id="rId6"/>
    <p:sldId id="462" r:id="rId7"/>
    <p:sldId id="270" r:id="rId8"/>
    <p:sldId id="463" r:id="rId9"/>
    <p:sldId id="505" r:id="rId10"/>
    <p:sldId id="506" r:id="rId11"/>
    <p:sldId id="507" r:id="rId12"/>
    <p:sldId id="508" r:id="rId13"/>
    <p:sldId id="509" r:id="rId14"/>
    <p:sldId id="510" r:id="rId15"/>
    <p:sldId id="511" r:id="rId16"/>
    <p:sldId id="512" r:id="rId17"/>
    <p:sldId id="513" r:id="rId18"/>
    <p:sldId id="531" r:id="rId19"/>
    <p:sldId id="747" r:id="rId20"/>
    <p:sldId id="532" r:id="rId21"/>
    <p:sldId id="533" r:id="rId22"/>
    <p:sldId id="534" r:id="rId23"/>
    <p:sldId id="535" r:id="rId24"/>
    <p:sldId id="536" r:id="rId25"/>
    <p:sldId id="537" r:id="rId26"/>
    <p:sldId id="538" r:id="rId27"/>
    <p:sldId id="539" r:id="rId28"/>
    <p:sldId id="540" r:id="rId29"/>
    <p:sldId id="541" r:id="rId30"/>
    <p:sldId id="544" r:id="rId31"/>
    <p:sldId id="545" r:id="rId32"/>
    <p:sldId id="548" r:id="rId33"/>
    <p:sldId id="569" r:id="rId34"/>
    <p:sldId id="570" r:id="rId35"/>
    <p:sldId id="571" r:id="rId36"/>
    <p:sldId id="748" r:id="rId37"/>
    <p:sldId id="574" r:id="rId38"/>
    <p:sldId id="749" r:id="rId39"/>
    <p:sldId id="576" r:id="rId40"/>
    <p:sldId id="577" r:id="rId41"/>
    <p:sldId id="750" r:id="rId42"/>
    <p:sldId id="786" r:id="rId43"/>
    <p:sldId id="589" r:id="rId44"/>
    <p:sldId id="785" r:id="rId45"/>
    <p:sldId id="783" r:id="rId46"/>
    <p:sldId id="788" r:id="rId47"/>
    <p:sldId id="590" r:id="rId48"/>
    <p:sldId id="591" r:id="rId49"/>
    <p:sldId id="789" r:id="rId50"/>
    <p:sldId id="597" r:id="rId51"/>
    <p:sldId id="790" r:id="rId52"/>
    <p:sldId id="602" r:id="rId53"/>
    <p:sldId id="791" r:id="rId54"/>
    <p:sldId id="792" r:id="rId55"/>
    <p:sldId id="793" r:id="rId56"/>
    <p:sldId id="794" r:id="rId57"/>
    <p:sldId id="795" r:id="rId58"/>
    <p:sldId id="796" r:id="rId59"/>
    <p:sldId id="797" r:id="rId60"/>
    <p:sldId id="798" r:id="rId61"/>
    <p:sldId id="799" r:id="rId62"/>
    <p:sldId id="345" r:id="rId63"/>
    <p:sldId id="347" r:id="rId64"/>
    <p:sldId id="348" r:id="rId65"/>
    <p:sldId id="349" r:id="rId66"/>
    <p:sldId id="350" r:id="rId67"/>
    <p:sldId id="616" r:id="rId68"/>
    <p:sldId id="613" r:id="rId69"/>
    <p:sldId id="614" r:id="rId70"/>
    <p:sldId id="615" r:id="rId71"/>
    <p:sldId id="619" r:id="rId72"/>
    <p:sldId id="620" r:id="rId73"/>
    <p:sldId id="622" r:id="rId74"/>
    <p:sldId id="623" r:id="rId75"/>
    <p:sldId id="625" r:id="rId76"/>
    <p:sldId id="626" r:id="rId77"/>
    <p:sldId id="627" r:id="rId78"/>
    <p:sldId id="629" r:id="rId79"/>
    <p:sldId id="630" r:id="rId80"/>
    <p:sldId id="631" r:id="rId81"/>
    <p:sldId id="632" r:id="rId82"/>
    <p:sldId id="633" r:id="rId83"/>
    <p:sldId id="635" r:id="rId84"/>
    <p:sldId id="636" r:id="rId85"/>
    <p:sldId id="637" r:id="rId86"/>
    <p:sldId id="638" r:id="rId87"/>
    <p:sldId id="640" r:id="rId88"/>
    <p:sldId id="641" r:id="rId89"/>
    <p:sldId id="642" r:id="rId90"/>
    <p:sldId id="643" r:id="rId91"/>
    <p:sldId id="644" r:id="rId92"/>
    <p:sldId id="645" r:id="rId93"/>
    <p:sldId id="646" r:id="rId94"/>
    <p:sldId id="647" r:id="rId95"/>
    <p:sldId id="648" r:id="rId96"/>
    <p:sldId id="649" r:id="rId97"/>
    <p:sldId id="650" r:id="rId98"/>
    <p:sldId id="651" r:id="rId99"/>
    <p:sldId id="652" r:id="rId100"/>
    <p:sldId id="676" r:id="rId101"/>
    <p:sldId id="677" r:id="rId102"/>
    <p:sldId id="678" r:id="rId103"/>
    <p:sldId id="679" r:id="rId104"/>
    <p:sldId id="680" r:id="rId105"/>
    <p:sldId id="681" r:id="rId106"/>
    <p:sldId id="682" r:id="rId107"/>
    <p:sldId id="683" r:id="rId108"/>
    <p:sldId id="684" r:id="rId109"/>
    <p:sldId id="685" r:id="rId110"/>
    <p:sldId id="686" r:id="rId111"/>
    <p:sldId id="687" r:id="rId112"/>
    <p:sldId id="688" r:id="rId113"/>
    <p:sldId id="689" r:id="rId114"/>
    <p:sldId id="707" r:id="rId115"/>
    <p:sldId id="708" r:id="rId116"/>
    <p:sldId id="709" r:id="rId117"/>
    <p:sldId id="710" r:id="rId118"/>
    <p:sldId id="711" r:id="rId119"/>
    <p:sldId id="712" r:id="rId120"/>
    <p:sldId id="713" r:id="rId121"/>
    <p:sldId id="714" r:id="rId122"/>
    <p:sldId id="715" r:id="rId123"/>
    <p:sldId id="716" r:id="rId124"/>
    <p:sldId id="729" r:id="rId125"/>
    <p:sldId id="730" r:id="rId126"/>
    <p:sldId id="731" r:id="rId127"/>
    <p:sldId id="732" r:id="rId128"/>
    <p:sldId id="733" r:id="rId129"/>
    <p:sldId id="721"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896" autoAdjust="0"/>
  </p:normalViewPr>
  <p:slideViewPr>
    <p:cSldViewPr snapToGrid="0">
      <p:cViewPr varScale="1">
        <p:scale>
          <a:sx n="70" d="100"/>
          <a:sy n="70" d="100"/>
        </p:scale>
        <p:origin x="714" y="60"/>
      </p:cViewPr>
      <p:guideLst>
        <p:guide orient="horz" pos="2160"/>
        <p:guide pos="3840"/>
      </p:guideLst>
    </p:cSldViewPr>
  </p:slideViewPr>
  <p:notesTextViewPr>
    <p:cViewPr>
      <p:scale>
        <a:sx n="1" d="1"/>
        <a:sy n="1" d="1"/>
      </p:scale>
      <p:origin x="0" y="0"/>
    </p:cViewPr>
  </p:notesTextViewPr>
  <p:sorterViewPr>
    <p:cViewPr>
      <p:scale>
        <a:sx n="66" d="100"/>
        <a:sy n="66" d="100"/>
      </p:scale>
      <p:origin x="0" y="-519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C8EEBB-4EAD-4059-97B2-37FABEC3E101}" type="datetimeFigureOut">
              <a:rPr lang="en-US" smtClean="0"/>
              <a:pPr/>
              <a:t>8/25/2022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2B019-E139-4CC5-9DF6-56AB4F418472}" type="slidenum">
              <a:rPr lang="en-US" smtClean="0"/>
              <a:pPr/>
              <a:t>‹#›</a:t>
            </a:fld>
            <a:endParaRPr lang="en-US"/>
          </a:p>
        </p:txBody>
      </p:sp>
    </p:spTree>
    <p:extLst>
      <p:ext uri="{BB962C8B-B14F-4D97-AF65-F5344CB8AC3E}">
        <p14:creationId xmlns:p14="http://schemas.microsoft.com/office/powerpoint/2010/main" val="179327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28F340-9060-4B3E-BE1D-16576618EA32}" type="slidenum">
              <a:rPr lang="en-US" smtClean="0"/>
              <a:pPr/>
              <a:t>1</a:t>
            </a:fld>
            <a:endParaRPr lang="en-US"/>
          </a:p>
        </p:txBody>
      </p:sp>
    </p:spTree>
    <p:extLst>
      <p:ext uri="{BB962C8B-B14F-4D97-AF65-F5344CB8AC3E}">
        <p14:creationId xmlns:p14="http://schemas.microsoft.com/office/powerpoint/2010/main" val="373185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92FD7A99-B651-42BD-BEC0-986265BFAEFF}" type="slidenum">
              <a:rPr lang="en-US" smtClean="0"/>
              <a:pPr>
                <a:defRPr/>
              </a:pPr>
              <a:t>49</a:t>
            </a:fld>
            <a:endParaRPr lang="en-US"/>
          </a:p>
        </p:txBody>
      </p:sp>
    </p:spTree>
    <p:extLst>
      <p:ext uri="{BB962C8B-B14F-4D97-AF65-F5344CB8AC3E}">
        <p14:creationId xmlns:p14="http://schemas.microsoft.com/office/powerpoint/2010/main" val="1715912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B346130C-EAF7-4A3E-A82A-A46962AD8AC9}" type="slidenum">
              <a:rPr lang="en-US" smtClean="0"/>
              <a:pPr/>
              <a:t>52</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39138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7" name="Google Shape;1107;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5237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5" name="Google Shape;1135;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023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7" name="Google Shape;1147;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277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8" name="Google Shape;1158;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197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7" name="Google Shape;1167;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940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9BCA6-02AE-4061-99D3-11C02EA67F7E}" type="slidenum">
              <a:rPr lang="en-US" smtClean="0"/>
              <a:pPr/>
              <a:t>67</a:t>
            </a:fld>
            <a:endParaRPr lang="en-US"/>
          </a:p>
        </p:txBody>
      </p:sp>
    </p:spTree>
    <p:extLst>
      <p:ext uri="{BB962C8B-B14F-4D97-AF65-F5344CB8AC3E}">
        <p14:creationId xmlns:p14="http://schemas.microsoft.com/office/powerpoint/2010/main" val="3593999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12B019-E139-4CC5-9DF6-56AB4F418472}" type="slidenum">
              <a:rPr lang="en-US" smtClean="0"/>
              <a:pPr/>
              <a:t>69</a:t>
            </a:fld>
            <a:endParaRPr lang="en-US"/>
          </a:p>
        </p:txBody>
      </p:sp>
    </p:spTree>
    <p:extLst>
      <p:ext uri="{BB962C8B-B14F-4D97-AF65-F5344CB8AC3E}">
        <p14:creationId xmlns:p14="http://schemas.microsoft.com/office/powerpoint/2010/main" val="1710036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29BCA6-02AE-4061-99D3-11C02EA67F7E}" type="slidenum">
              <a:rPr lang="en-US" smtClean="0"/>
              <a:pPr/>
              <a:t>81</a:t>
            </a:fld>
            <a:endParaRPr lang="en-US"/>
          </a:p>
        </p:txBody>
      </p:sp>
    </p:spTree>
    <p:extLst>
      <p:ext uri="{BB962C8B-B14F-4D97-AF65-F5344CB8AC3E}">
        <p14:creationId xmlns:p14="http://schemas.microsoft.com/office/powerpoint/2010/main" val="4157690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74024001-1907-4199-83B2-EF26F08A85DE}" type="slidenum">
              <a:rPr lang="en-US" smtClean="0"/>
              <a:pPr/>
              <a:t>2</a:t>
            </a:fld>
            <a:endParaRPr lang="en-US"/>
          </a:p>
        </p:txBody>
      </p:sp>
    </p:spTree>
    <p:extLst>
      <p:ext uri="{BB962C8B-B14F-4D97-AF65-F5344CB8AC3E}">
        <p14:creationId xmlns:p14="http://schemas.microsoft.com/office/powerpoint/2010/main" val="2880391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2C29BCA6-02AE-4061-99D3-11C02EA67F7E}" type="slidenum">
              <a:rPr lang="en-US" smtClean="0"/>
              <a:pPr/>
              <a:t>83</a:t>
            </a:fld>
            <a:endParaRPr lang="en-US"/>
          </a:p>
        </p:txBody>
      </p:sp>
    </p:spTree>
    <p:extLst>
      <p:ext uri="{BB962C8B-B14F-4D97-AF65-F5344CB8AC3E}">
        <p14:creationId xmlns:p14="http://schemas.microsoft.com/office/powerpoint/2010/main" val="893515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2C29BCA6-02AE-4061-99D3-11C02EA67F7E}" type="slidenum">
              <a:rPr lang="en-US" smtClean="0"/>
              <a:pPr/>
              <a:t>84</a:t>
            </a:fld>
            <a:endParaRPr lang="en-US"/>
          </a:p>
        </p:txBody>
      </p:sp>
    </p:spTree>
    <p:extLst>
      <p:ext uri="{BB962C8B-B14F-4D97-AF65-F5344CB8AC3E}">
        <p14:creationId xmlns:p14="http://schemas.microsoft.com/office/powerpoint/2010/main" val="1517834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A12B019-E139-4CC5-9DF6-56AB4F418472}" type="slidenum">
              <a:rPr lang="en-US" smtClean="0"/>
              <a:pPr/>
              <a:t>94</a:t>
            </a:fld>
            <a:endParaRPr lang="en-US"/>
          </a:p>
        </p:txBody>
      </p:sp>
    </p:spTree>
    <p:extLst>
      <p:ext uri="{BB962C8B-B14F-4D97-AF65-F5344CB8AC3E}">
        <p14:creationId xmlns:p14="http://schemas.microsoft.com/office/powerpoint/2010/main" val="1079375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29BCA6-02AE-4061-99D3-11C02EA67F7E}" type="slidenum">
              <a:rPr lang="en-US" smtClean="0"/>
              <a:pPr/>
              <a:t>100</a:t>
            </a:fld>
            <a:endParaRPr lang="en-US"/>
          </a:p>
        </p:txBody>
      </p:sp>
    </p:spTree>
    <p:extLst>
      <p:ext uri="{BB962C8B-B14F-4D97-AF65-F5344CB8AC3E}">
        <p14:creationId xmlns:p14="http://schemas.microsoft.com/office/powerpoint/2010/main" val="3593999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2C29BCA6-02AE-4061-99D3-11C02EA67F7E}" type="slidenum">
              <a:rPr lang="en-US" smtClean="0"/>
              <a:pPr/>
              <a:t>107</a:t>
            </a:fld>
            <a:endParaRPr lang="en-US"/>
          </a:p>
        </p:txBody>
      </p:sp>
    </p:spTree>
    <p:extLst>
      <p:ext uri="{BB962C8B-B14F-4D97-AF65-F5344CB8AC3E}">
        <p14:creationId xmlns:p14="http://schemas.microsoft.com/office/powerpoint/2010/main" val="2940947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B303673-4DFC-4401-A252-59B01B07B98A}" type="slidenum">
              <a:rPr lang="en-IN" smtClean="0"/>
              <a:pPr/>
              <a:t>123</a:t>
            </a:fld>
            <a:endParaRPr lang="en-IN"/>
          </a:p>
        </p:txBody>
      </p:sp>
    </p:spTree>
    <p:extLst>
      <p:ext uri="{BB962C8B-B14F-4D97-AF65-F5344CB8AC3E}">
        <p14:creationId xmlns:p14="http://schemas.microsoft.com/office/powerpoint/2010/main" val="1236039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519BE7-28FA-444C-980E-013F7B9D91A5}" type="slidenum">
              <a:rPr lang="en-US" smtClean="0"/>
              <a:pPr/>
              <a:t>11</a:t>
            </a:fld>
            <a:endParaRPr lang="en-US"/>
          </a:p>
        </p:txBody>
      </p:sp>
    </p:spTree>
    <p:extLst>
      <p:ext uri="{BB962C8B-B14F-4D97-AF65-F5344CB8AC3E}">
        <p14:creationId xmlns:p14="http://schemas.microsoft.com/office/powerpoint/2010/main" val="3788452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830EA5-6B70-4795-AAED-8644D31C5AA0}" type="slidenum">
              <a:rPr lang="en-IN" smtClean="0"/>
              <a:t>27</a:t>
            </a:fld>
            <a:endParaRPr lang="en-IN"/>
          </a:p>
        </p:txBody>
      </p:sp>
    </p:spTree>
    <p:extLst>
      <p:ext uri="{BB962C8B-B14F-4D97-AF65-F5344CB8AC3E}">
        <p14:creationId xmlns:p14="http://schemas.microsoft.com/office/powerpoint/2010/main" val="3564513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0736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970734" y="8773357"/>
            <a:ext cx="3038145" cy="461193"/>
          </a:xfrm>
          <a:prstGeom prst="rect">
            <a:avLst/>
          </a:prstGeom>
          <a:noFill/>
          <a:ln w="9525">
            <a:noFill/>
            <a:miter lim="800000"/>
            <a:headEnd/>
            <a:tailEnd/>
          </a:ln>
        </p:spPr>
        <p:txBody>
          <a:bodyPr lIns="92302" tIns="46151" rIns="92302" bIns="46151" anchor="b"/>
          <a:lstStyle/>
          <a:p>
            <a:pPr marL="0" marR="0" lvl="0" indent="0" algn="r" defTabSz="923186" rtl="0" eaLnBrk="1" fontAlgn="base" latinLnBrk="0" hangingPunct="1">
              <a:lnSpc>
                <a:spcPct val="100000"/>
              </a:lnSpc>
              <a:spcBef>
                <a:spcPct val="0"/>
              </a:spcBef>
              <a:spcAft>
                <a:spcPct val="0"/>
              </a:spcAft>
              <a:buClrTx/>
              <a:buSzTx/>
              <a:buFontTx/>
              <a:buNone/>
              <a:tabLst/>
              <a:defRPr/>
            </a:pPr>
            <a:fld id="{198367BB-E1ED-45F2-A9CF-7910FD2DC9A1}" type="slidenum">
              <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rPr>
              <a:pPr marL="0" marR="0" lvl="0" indent="0" algn="r" defTabSz="923186" rtl="0" eaLnBrk="1" fontAlgn="base" latinLnBrk="0" hangingPunct="1">
                <a:lnSpc>
                  <a:spcPct val="100000"/>
                </a:lnSpc>
                <a:spcBef>
                  <a:spcPct val="0"/>
                </a:spcBef>
                <a:spcAft>
                  <a:spcPct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b="1" dirty="0">
                <a:latin typeface="Arial" pitchFamily="34" charset="0"/>
                <a:cs typeface="Arial" pitchFamily="34" charset="0"/>
              </a:rPr>
              <a:t>Do</a:t>
            </a:r>
            <a:r>
              <a:rPr lang="en-US" b="1" baseline="0" dirty="0">
                <a:latin typeface="Arial" pitchFamily="34" charset="0"/>
                <a:cs typeface="Arial" pitchFamily="34" charset="0"/>
              </a:rPr>
              <a:t> Practice Questions 4 and 5.</a:t>
            </a:r>
            <a:endParaRPr lang="en-US" b="1" dirty="0">
              <a:latin typeface="Arial" pitchFamily="34" charset="0"/>
              <a:cs typeface="Arial" pitchFamily="34" charset="0"/>
            </a:endParaRPr>
          </a:p>
        </p:txBody>
      </p:sp>
    </p:spTree>
    <p:extLst>
      <p:ext uri="{BB962C8B-B14F-4D97-AF65-F5344CB8AC3E}">
        <p14:creationId xmlns:p14="http://schemas.microsoft.com/office/powerpoint/2010/main" val="4233781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92FD7A99-B651-42BD-BEC0-986265BFAEFF}" type="slidenum">
              <a:rPr lang="en-US" smtClean="0"/>
              <a:pPr>
                <a:defRPr/>
              </a:pPr>
              <a:t>44</a:t>
            </a:fld>
            <a:endParaRPr lang="en-US"/>
          </a:p>
        </p:txBody>
      </p:sp>
    </p:spTree>
    <p:extLst>
      <p:ext uri="{BB962C8B-B14F-4D97-AF65-F5344CB8AC3E}">
        <p14:creationId xmlns:p14="http://schemas.microsoft.com/office/powerpoint/2010/main" val="761083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92FD7A99-B651-42BD-BEC0-986265BFAEFF}" type="slidenum">
              <a:rPr lang="en-US" smtClean="0"/>
              <a:pPr>
                <a:defRPr/>
              </a:pPr>
              <a:t>46</a:t>
            </a:fld>
            <a:endParaRPr lang="en-US"/>
          </a:p>
        </p:txBody>
      </p:sp>
    </p:spTree>
    <p:extLst>
      <p:ext uri="{BB962C8B-B14F-4D97-AF65-F5344CB8AC3E}">
        <p14:creationId xmlns:p14="http://schemas.microsoft.com/office/powerpoint/2010/main" val="414357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970734" y="8773357"/>
            <a:ext cx="3038145" cy="461193"/>
          </a:xfrm>
          <a:prstGeom prst="rect">
            <a:avLst/>
          </a:prstGeom>
          <a:noFill/>
          <a:ln w="9525">
            <a:noFill/>
            <a:miter lim="800000"/>
            <a:headEnd/>
            <a:tailEnd/>
          </a:ln>
        </p:spPr>
        <p:txBody>
          <a:bodyPr lIns="92302" tIns="46151" rIns="92302" bIns="46151" anchor="b"/>
          <a:lstStyle/>
          <a:p>
            <a:pPr marL="0" marR="0" lvl="0" indent="0" algn="r" defTabSz="923186" rtl="0" eaLnBrk="1" fontAlgn="base" latinLnBrk="0" hangingPunct="1">
              <a:lnSpc>
                <a:spcPct val="100000"/>
              </a:lnSpc>
              <a:spcBef>
                <a:spcPct val="0"/>
              </a:spcBef>
              <a:spcAft>
                <a:spcPct val="0"/>
              </a:spcAft>
              <a:buClrTx/>
              <a:buSzTx/>
              <a:buFontTx/>
              <a:buNone/>
              <a:tabLst/>
              <a:defRPr/>
            </a:pPr>
            <a:fld id="{198367BB-E1ED-45F2-A9CF-7910FD2DC9A1}" type="slidenum">
              <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rPr>
              <a:pPr marL="0" marR="0" lvl="0" indent="0" algn="r" defTabSz="923186" rtl="0" eaLnBrk="1" fontAlgn="base" latinLnBrk="0" hangingPunct="1">
                <a:lnSpc>
                  <a:spcPct val="100000"/>
                </a:lnSpc>
                <a:spcBef>
                  <a:spcPct val="0"/>
                </a:spcBef>
                <a:spcAft>
                  <a:spcPct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1572433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F4C46FA-D8E4-478A-ADE3-78BA6553465A}" type="datetime1">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F4ECA-2C00-4129-AA22-2996D096FEEF}" type="slidenum">
              <a:rPr lang="en-US" smtClean="0"/>
              <a:pPr/>
              <a:t>‹#›</a:t>
            </a:fld>
            <a:endParaRPr lang="en-US"/>
          </a:p>
        </p:txBody>
      </p:sp>
    </p:spTree>
    <p:extLst>
      <p:ext uri="{BB962C8B-B14F-4D97-AF65-F5344CB8AC3E}">
        <p14:creationId xmlns:p14="http://schemas.microsoft.com/office/powerpoint/2010/main" val="1699316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170B89-187E-4E31-A192-FD90F1F37C3E}" type="datetime1">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F4ECA-2C00-4129-AA22-2996D096FEEF}" type="slidenum">
              <a:rPr lang="en-US" smtClean="0"/>
              <a:pPr/>
              <a:t>‹#›</a:t>
            </a:fld>
            <a:endParaRPr lang="en-US"/>
          </a:p>
        </p:txBody>
      </p:sp>
    </p:spTree>
    <p:extLst>
      <p:ext uri="{BB962C8B-B14F-4D97-AF65-F5344CB8AC3E}">
        <p14:creationId xmlns:p14="http://schemas.microsoft.com/office/powerpoint/2010/main" val="4244289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C8C3B-89AA-4F5A-A66A-9F4C2E5DDB8C}" type="datetime1">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F4ECA-2C00-4129-AA22-2996D096FEEF}" type="slidenum">
              <a:rPr lang="en-US" smtClean="0"/>
              <a:pPr/>
              <a:t>‹#›</a:t>
            </a:fld>
            <a:endParaRPr lang="en-US"/>
          </a:p>
        </p:txBody>
      </p:sp>
    </p:spTree>
    <p:extLst>
      <p:ext uri="{BB962C8B-B14F-4D97-AF65-F5344CB8AC3E}">
        <p14:creationId xmlns:p14="http://schemas.microsoft.com/office/powerpoint/2010/main" val="1010326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Text, and Content" type="txAndObj">
  <p:cSld name="Title, Text, and Content">
    <p:spTree>
      <p:nvGrpSpPr>
        <p:cNvPr id="1" name="Shape 36"/>
        <p:cNvGrpSpPr/>
        <p:nvPr/>
      </p:nvGrpSpPr>
      <p:grpSpPr>
        <a:xfrm>
          <a:off x="0" y="0"/>
          <a:ext cx="0" cy="0"/>
          <a:chOff x="0" y="0"/>
          <a:chExt cx="0" cy="0"/>
        </a:xfrm>
      </p:grpSpPr>
      <p:sp>
        <p:nvSpPr>
          <p:cNvPr id="37" name="Google Shape;37;p189"/>
          <p:cNvSpPr txBox="1">
            <a:spLocks noGrp="1"/>
          </p:cNvSpPr>
          <p:nvPr>
            <p:ph type="title"/>
          </p:nvPr>
        </p:nvSpPr>
        <p:spPr>
          <a:xfrm>
            <a:off x="3251200" y="190500"/>
            <a:ext cx="8128000" cy="15271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89"/>
          <p:cNvSpPr txBox="1">
            <a:spLocks noGrp="1"/>
          </p:cNvSpPr>
          <p:nvPr>
            <p:ph type="body" idx="1"/>
          </p:nvPr>
        </p:nvSpPr>
        <p:spPr>
          <a:xfrm>
            <a:off x="3251200" y="1905000"/>
            <a:ext cx="3962400" cy="41148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89"/>
          <p:cNvSpPr txBox="1">
            <a:spLocks noGrp="1"/>
          </p:cNvSpPr>
          <p:nvPr>
            <p:ph type="body" idx="2"/>
          </p:nvPr>
        </p:nvSpPr>
        <p:spPr>
          <a:xfrm>
            <a:off x="7416800" y="1905000"/>
            <a:ext cx="3962400" cy="41148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78715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20000"/>
              <a:lumOff val="80000"/>
            </a:schemeClr>
          </a:solidFill>
          <a:ln>
            <a:solidFill>
              <a:schemeClr val="tx1"/>
            </a:solidFill>
          </a:ln>
        </p:spPr>
        <p:txBody>
          <a:bodyPr vert="horz" lIns="91440" tIns="45720" rIns="91440" bIns="45720" rtlCol="0" anchor="ctr">
            <a:normAutofit/>
          </a:bodyPr>
          <a:lstStyle>
            <a:lvl1pPr>
              <a:defRPr lang="en-US" sz="3200" b="1">
                <a:latin typeface="Times New Roman" pitchFamily="18" charset="0"/>
                <a:cs typeface="Times New Roman" pitchFamily="18" charset="0"/>
              </a:defRPr>
            </a:lvl1pPr>
          </a:lstStyle>
          <a:p>
            <a:pPr marL="0" lvl="0"/>
            <a:r>
              <a:rPr lang="en-US" dirty="0"/>
              <a:t>Click to edit Master title style</a:t>
            </a:r>
          </a:p>
        </p:txBody>
      </p:sp>
      <p:sp>
        <p:nvSpPr>
          <p:cNvPr id="3" name="Content Placeholder 2"/>
          <p:cNvSpPr>
            <a:spLocks noGrp="1"/>
          </p:cNvSpPr>
          <p:nvPr>
            <p:ph idx="1"/>
          </p:nvPr>
        </p:nvSpPr>
        <p:spPr>
          <a:ln>
            <a:solidFill>
              <a:schemeClr val="tx1"/>
            </a:solidFill>
          </a:ln>
        </p:spPr>
        <p:txBody>
          <a:bodyPr vert="horz" lIns="91440" tIns="45720" rIns="91440" bIns="45720" rtlCol="0">
            <a:normAutofit/>
          </a:bodyPr>
          <a:lstStyle>
            <a:lvl1pPr>
              <a:defRPr lang="en-US" sz="2400" b="1" smtClean="0">
                <a:latin typeface="Times New Roman" pitchFamily="18" charset="0"/>
                <a:cs typeface="Times New Roman" pitchFamily="18" charset="0"/>
              </a:defRPr>
            </a:lvl1pPr>
            <a:lvl2pPr>
              <a:defRPr lang="en-US" smtClean="0"/>
            </a:lvl2pPr>
            <a:lvl3pPr>
              <a:defRPr lang="en-US" smtClean="0"/>
            </a:lvl3pPr>
            <a:lvl4pPr>
              <a:defRPr lang="en-US" smtClean="0"/>
            </a:lvl4pPr>
            <a:lvl5pPr>
              <a:defRPr lang="en-US"/>
            </a:lvl5pPr>
          </a:lstStyle>
          <a:p>
            <a:pPr lvl="0">
              <a:buNone/>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4F4C72-8B4A-4F55-B942-913927A47D70}" type="datetime1">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F4ECA-2C00-4129-AA22-2996D096FEEF}" type="slidenum">
              <a:rPr lang="en-US" smtClean="0"/>
              <a:pPr/>
              <a:t>‹#›</a:t>
            </a:fld>
            <a:endParaRPr lang="en-US"/>
          </a:p>
        </p:txBody>
      </p:sp>
    </p:spTree>
    <p:extLst>
      <p:ext uri="{BB962C8B-B14F-4D97-AF65-F5344CB8AC3E}">
        <p14:creationId xmlns:p14="http://schemas.microsoft.com/office/powerpoint/2010/main" val="2803507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3D3348-4B1E-4546-A4C1-42265B919B97}" type="datetime1">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F4ECA-2C00-4129-AA22-2996D096FEEF}" type="slidenum">
              <a:rPr lang="en-US" smtClean="0"/>
              <a:pPr/>
              <a:t>‹#›</a:t>
            </a:fld>
            <a:endParaRPr lang="en-US"/>
          </a:p>
        </p:txBody>
      </p:sp>
    </p:spTree>
    <p:extLst>
      <p:ext uri="{BB962C8B-B14F-4D97-AF65-F5344CB8AC3E}">
        <p14:creationId xmlns:p14="http://schemas.microsoft.com/office/powerpoint/2010/main" val="2960974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59D9EF2-D2DF-4BD0-8551-BD761F70CD6C}" type="datetime1">
              <a:rPr lang="en-US" smtClean="0"/>
              <a:t>8/25/2022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F4ECA-2C00-4129-AA22-2996D096FEEF}" type="slidenum">
              <a:rPr lang="en-US" smtClean="0"/>
              <a:pPr/>
              <a:t>‹#›</a:t>
            </a:fld>
            <a:endParaRPr lang="en-US"/>
          </a:p>
        </p:txBody>
      </p:sp>
    </p:spTree>
    <p:extLst>
      <p:ext uri="{BB962C8B-B14F-4D97-AF65-F5344CB8AC3E}">
        <p14:creationId xmlns:p14="http://schemas.microsoft.com/office/powerpoint/2010/main" val="3736101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D36087-DD1D-41B1-9E82-90CF1D96D355}" type="datetime1">
              <a:rPr lang="en-US" smtClean="0"/>
              <a:t>8/25/2022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DF4ECA-2C00-4129-AA22-2996D096FEEF}" type="slidenum">
              <a:rPr lang="en-US" smtClean="0"/>
              <a:pPr/>
              <a:t>‹#›</a:t>
            </a:fld>
            <a:endParaRPr lang="en-US"/>
          </a:p>
        </p:txBody>
      </p:sp>
    </p:spTree>
    <p:extLst>
      <p:ext uri="{BB962C8B-B14F-4D97-AF65-F5344CB8AC3E}">
        <p14:creationId xmlns:p14="http://schemas.microsoft.com/office/powerpoint/2010/main" val="1402267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79375" y="402448"/>
            <a:ext cx="10515600" cy="1325563"/>
          </a:xfrm>
        </p:spPr>
        <p:txBody>
          <a:bodyPr/>
          <a:lstStyle/>
          <a:p>
            <a:r>
              <a:rPr lang="en-US"/>
              <a:t>Click to edit Master title style</a:t>
            </a:r>
          </a:p>
        </p:txBody>
      </p:sp>
      <p:sp>
        <p:nvSpPr>
          <p:cNvPr id="3" name="Date Placeholder 2"/>
          <p:cNvSpPr>
            <a:spLocks noGrp="1"/>
          </p:cNvSpPr>
          <p:nvPr>
            <p:ph type="dt" sz="half" idx="10"/>
          </p:nvPr>
        </p:nvSpPr>
        <p:spPr>
          <a:xfrm>
            <a:off x="838200" y="6356350"/>
            <a:ext cx="3491204" cy="501650"/>
          </a:xfrm>
        </p:spPr>
        <p:txBody>
          <a:bodyPr/>
          <a:lstStyle/>
          <a:p>
            <a:fld id="{7DF2F119-6D3F-4B59-AB1D-F89775A291C4}" type="datetime1">
              <a:rPr lang="en-US" smtClean="0"/>
              <a:t>8/25/2022</a:t>
            </a:fld>
            <a:r>
              <a:rPr lang="en-IN"/>
              <a:t>CSE213 </a:t>
            </a:r>
            <a:r>
              <a:rPr lang="en-IN" dirty="0"/>
              <a:t>Digital Electronics and Logic Design</a:t>
            </a:r>
            <a:endParaRPr lang="en-US" dirty="0"/>
          </a:p>
          <a:p>
            <a:endParaRPr lang="en-US" dirty="0"/>
          </a:p>
        </p:txBody>
      </p:sp>
      <p:sp>
        <p:nvSpPr>
          <p:cNvPr id="4" name="Footer Placeholder 3"/>
          <p:cNvSpPr>
            <a:spLocks noGrp="1"/>
          </p:cNvSpPr>
          <p:nvPr>
            <p:ph type="ftr" sz="quarter" idx="11"/>
          </p:nvPr>
        </p:nvSpPr>
        <p:spPr>
          <a:xfrm>
            <a:off x="4907902" y="6356350"/>
            <a:ext cx="3245498" cy="501650"/>
          </a:xfrm>
        </p:spPr>
        <p:txBody>
          <a:bodyPr/>
          <a:lstStyle/>
          <a:p>
            <a:endParaRPr lang="en-US" dirty="0"/>
          </a:p>
        </p:txBody>
      </p:sp>
      <p:sp>
        <p:nvSpPr>
          <p:cNvPr id="5" name="Slide Number Placeholder 4"/>
          <p:cNvSpPr>
            <a:spLocks noGrp="1"/>
          </p:cNvSpPr>
          <p:nvPr>
            <p:ph type="sldNum" sz="quarter" idx="12"/>
          </p:nvPr>
        </p:nvSpPr>
        <p:spPr/>
        <p:txBody>
          <a:bodyPr/>
          <a:lstStyle/>
          <a:p>
            <a:r>
              <a:rPr lang="en-US" dirty="0"/>
              <a:t>1</a:t>
            </a:r>
          </a:p>
        </p:txBody>
      </p:sp>
      <p:pic>
        <p:nvPicPr>
          <p:cNvPr id="6" name="Picture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0" y="228600"/>
            <a:ext cx="1270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647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A712AB-EC7D-4450-AE4A-E6CFF32CBBEA}" type="datetime1">
              <a:rPr lang="en-US" smtClean="0"/>
              <a:t>8/25/2022</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7DF4ECA-2C00-4129-AA22-2996D096FEEF}" type="slidenum">
              <a:rPr lang="en-US" smtClean="0"/>
              <a:pPr/>
              <a:t>‹#›</a:t>
            </a:fld>
            <a:endParaRPr lang="en-US" dirty="0"/>
          </a:p>
        </p:txBody>
      </p:sp>
      <p:pic>
        <p:nvPicPr>
          <p:cNvPr id="5" name="Picture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0" y="228600"/>
            <a:ext cx="1270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3490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C1D6E2-2F99-4EDC-92B2-3E4D79BAC8BF}" type="datetime1">
              <a:rPr lang="en-US" smtClean="0"/>
              <a:t>8/25/2022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F4ECA-2C00-4129-AA22-2996D096FEEF}" type="slidenum">
              <a:rPr lang="en-US" smtClean="0"/>
              <a:pPr/>
              <a:t>‹#›</a:t>
            </a:fld>
            <a:endParaRPr lang="en-US"/>
          </a:p>
        </p:txBody>
      </p:sp>
    </p:spTree>
    <p:extLst>
      <p:ext uri="{BB962C8B-B14F-4D97-AF65-F5344CB8AC3E}">
        <p14:creationId xmlns:p14="http://schemas.microsoft.com/office/powerpoint/2010/main" val="3884073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938530-C899-477B-82E3-FA11FA302C73}" type="datetime1">
              <a:rPr lang="en-US" smtClean="0"/>
              <a:t>8/25/2022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F4ECA-2C00-4129-AA22-2996D096FEEF}" type="slidenum">
              <a:rPr lang="en-US" smtClean="0"/>
              <a:pPr/>
              <a:t>‹#›</a:t>
            </a:fld>
            <a:endParaRPr lang="en-US"/>
          </a:p>
        </p:txBody>
      </p:sp>
    </p:spTree>
    <p:extLst>
      <p:ext uri="{BB962C8B-B14F-4D97-AF65-F5344CB8AC3E}">
        <p14:creationId xmlns:p14="http://schemas.microsoft.com/office/powerpoint/2010/main" val="3345337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8735BD-BDC5-45EF-BBD4-A7B81A52F1D9}" type="datetime1">
              <a:rPr lang="en-US" smtClean="0"/>
              <a:t>8/25/2022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F4ECA-2C00-4129-AA22-2996D096FEEF}" type="slidenum">
              <a:rPr lang="en-US" smtClean="0"/>
              <a:pPr/>
              <a:t>‹#›</a:t>
            </a:fld>
            <a:endParaRPr lang="en-US"/>
          </a:p>
        </p:txBody>
      </p:sp>
    </p:spTree>
    <p:extLst>
      <p:ext uri="{BB962C8B-B14F-4D97-AF65-F5344CB8AC3E}">
        <p14:creationId xmlns:p14="http://schemas.microsoft.com/office/powerpoint/2010/main" val="555913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0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4.png"/><Relationship Id="rId4" Type="http://schemas.openxmlformats.org/officeDocument/2006/relationships/image" Target="../media/image133.png"/></Relationships>
</file>

<file path=ppt/slides/_rels/slide10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6.png"/><Relationship Id="rId4" Type="http://schemas.openxmlformats.org/officeDocument/2006/relationships/image" Target="../media/image135.png"/></Relationships>
</file>

<file path=ppt/slides/_rels/slide10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0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2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png"/><Relationship Id="rId5" Type="http://schemas.openxmlformats.org/officeDocument/2006/relationships/image" Target="../media/image15.w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6.wmf"/></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3" Type="http://schemas.openxmlformats.org/officeDocument/2006/relationships/image" Target="../media/image67.emf"/><Relationship Id="rId18" Type="http://schemas.openxmlformats.org/officeDocument/2006/relationships/image" Target="../media/image72.emf"/><Relationship Id="rId26" Type="http://schemas.openxmlformats.org/officeDocument/2006/relationships/image" Target="../media/image80.emf"/><Relationship Id="rId39" Type="http://schemas.openxmlformats.org/officeDocument/2006/relationships/image" Target="../media/image93.emf"/><Relationship Id="rId21" Type="http://schemas.openxmlformats.org/officeDocument/2006/relationships/image" Target="../media/image75.emf"/><Relationship Id="rId34" Type="http://schemas.openxmlformats.org/officeDocument/2006/relationships/image" Target="../media/image88.emf"/><Relationship Id="rId7" Type="http://schemas.openxmlformats.org/officeDocument/2006/relationships/image" Target="../media/image61.emf"/><Relationship Id="rId2" Type="http://schemas.openxmlformats.org/officeDocument/2006/relationships/image" Target="../media/image56.png"/><Relationship Id="rId16" Type="http://schemas.openxmlformats.org/officeDocument/2006/relationships/image" Target="../media/image70.emf"/><Relationship Id="rId20" Type="http://schemas.openxmlformats.org/officeDocument/2006/relationships/image" Target="../media/image74.emf"/><Relationship Id="rId29" Type="http://schemas.openxmlformats.org/officeDocument/2006/relationships/image" Target="../media/image83.emf"/><Relationship Id="rId41"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0.emf"/><Relationship Id="rId11" Type="http://schemas.openxmlformats.org/officeDocument/2006/relationships/image" Target="../media/image65.emf"/><Relationship Id="rId24" Type="http://schemas.openxmlformats.org/officeDocument/2006/relationships/image" Target="../media/image78.emf"/><Relationship Id="rId32" Type="http://schemas.openxmlformats.org/officeDocument/2006/relationships/image" Target="../media/image86.emf"/><Relationship Id="rId37" Type="http://schemas.openxmlformats.org/officeDocument/2006/relationships/image" Target="../media/image91.emf"/><Relationship Id="rId40" Type="http://schemas.openxmlformats.org/officeDocument/2006/relationships/image" Target="../media/image94.emf"/><Relationship Id="rId5" Type="http://schemas.openxmlformats.org/officeDocument/2006/relationships/image" Target="../media/image59.emf"/><Relationship Id="rId15" Type="http://schemas.openxmlformats.org/officeDocument/2006/relationships/image" Target="../media/image69.emf"/><Relationship Id="rId23" Type="http://schemas.openxmlformats.org/officeDocument/2006/relationships/image" Target="../media/image77.emf"/><Relationship Id="rId28" Type="http://schemas.openxmlformats.org/officeDocument/2006/relationships/image" Target="../media/image82.emf"/><Relationship Id="rId36" Type="http://schemas.openxmlformats.org/officeDocument/2006/relationships/image" Target="../media/image90.emf"/><Relationship Id="rId10" Type="http://schemas.openxmlformats.org/officeDocument/2006/relationships/image" Target="../media/image64.emf"/><Relationship Id="rId19" Type="http://schemas.openxmlformats.org/officeDocument/2006/relationships/image" Target="../media/image73.emf"/><Relationship Id="rId31" Type="http://schemas.openxmlformats.org/officeDocument/2006/relationships/image" Target="../media/image85.emf"/><Relationship Id="rId4" Type="http://schemas.openxmlformats.org/officeDocument/2006/relationships/image" Target="../media/image58.emf"/><Relationship Id="rId9" Type="http://schemas.openxmlformats.org/officeDocument/2006/relationships/image" Target="../media/image63.emf"/><Relationship Id="rId14" Type="http://schemas.openxmlformats.org/officeDocument/2006/relationships/image" Target="../media/image68.emf"/><Relationship Id="rId22" Type="http://schemas.openxmlformats.org/officeDocument/2006/relationships/image" Target="../media/image76.emf"/><Relationship Id="rId27" Type="http://schemas.openxmlformats.org/officeDocument/2006/relationships/image" Target="../media/image81.emf"/><Relationship Id="rId30" Type="http://schemas.openxmlformats.org/officeDocument/2006/relationships/image" Target="../media/image84.emf"/><Relationship Id="rId35" Type="http://schemas.openxmlformats.org/officeDocument/2006/relationships/image" Target="../media/image89.emf"/><Relationship Id="rId8" Type="http://schemas.openxmlformats.org/officeDocument/2006/relationships/image" Target="../media/image62.emf"/><Relationship Id="rId3" Type="http://schemas.openxmlformats.org/officeDocument/2006/relationships/image" Target="../media/image57.emf"/><Relationship Id="rId12" Type="http://schemas.openxmlformats.org/officeDocument/2006/relationships/image" Target="../media/image66.emf"/><Relationship Id="rId17" Type="http://schemas.openxmlformats.org/officeDocument/2006/relationships/image" Target="../media/image71.emf"/><Relationship Id="rId25" Type="http://schemas.openxmlformats.org/officeDocument/2006/relationships/image" Target="../media/image79.emf"/><Relationship Id="rId33" Type="http://schemas.openxmlformats.org/officeDocument/2006/relationships/image" Target="../media/image87.emf"/><Relationship Id="rId38" Type="http://schemas.openxmlformats.org/officeDocument/2006/relationships/image" Target="../media/image92.emf"/></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6.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8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1658680" y="765543"/>
            <a:ext cx="9245600" cy="2062717"/>
          </a:xfrm>
          <a:prstGeom prst="rect">
            <a:avLst/>
          </a:prstGeom>
          <a:ln>
            <a:noFill/>
          </a:ln>
          <a:effectLst>
            <a:outerShdw blurRad="292100" dist="139700" dir="2700000" algn="tl" rotWithShape="0">
              <a:srgbClr val="333333">
                <a:alpha val="65000"/>
              </a:srgbClr>
            </a:outerShdw>
          </a:effectLst>
        </p:spPr>
      </p:pic>
      <p:sp>
        <p:nvSpPr>
          <p:cNvPr id="6" name="Rectangle 4"/>
          <p:cNvSpPr>
            <a:spLocks noChangeArrowheads="1"/>
          </p:cNvSpPr>
          <p:nvPr/>
        </p:nvSpPr>
        <p:spPr bwMode="auto">
          <a:xfrm>
            <a:off x="964504" y="3076195"/>
            <a:ext cx="10220947" cy="1938992"/>
          </a:xfrm>
          <a:prstGeom prst="rect">
            <a:avLst/>
          </a:prstGeom>
          <a:solidFill>
            <a:schemeClr val="accent5">
              <a:lumMod val="20000"/>
              <a:lumOff val="80000"/>
            </a:schemeClr>
          </a:solidFill>
          <a:ln w="9525">
            <a:solidFill>
              <a:srgbClr val="000000"/>
            </a:solidFill>
            <a:miter lim="800000"/>
            <a:headEnd/>
            <a:tailEnd/>
          </a:ln>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IN" sz="6000" b="1" dirty="0">
                <a:latin typeface="Times New Roman" pitchFamily="18" charset="0"/>
                <a:cs typeface="Times New Roman" pitchFamily="18" charset="0"/>
              </a:rPr>
              <a:t>Digital Electronics and Computer Architecture </a:t>
            </a:r>
          </a:p>
        </p:txBody>
      </p:sp>
      <p:sp>
        <p:nvSpPr>
          <p:cNvPr id="7" name="Subtitle 2"/>
          <p:cNvSpPr txBox="1">
            <a:spLocks/>
          </p:cNvSpPr>
          <p:nvPr/>
        </p:nvSpPr>
        <p:spPr>
          <a:xfrm>
            <a:off x="2349206" y="5350497"/>
            <a:ext cx="7894160" cy="700757"/>
          </a:xfrm>
          <a:prstGeom prst="rect">
            <a:avLst/>
          </a:prstGeom>
        </p:spPr>
        <p:txBody>
          <a:bodyPr rtlCol="0"/>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defRPr/>
            </a:pPr>
            <a:r>
              <a:rPr lang="en-US" b="1" dirty="0">
                <a:solidFill>
                  <a:srgbClr val="002060"/>
                </a:solidFill>
                <a:latin typeface="Times New Roman" panose="02020603050405020304" pitchFamily="18" charset="0"/>
                <a:cs typeface="Times New Roman" panose="02020603050405020304" pitchFamily="18" charset="0"/>
              </a:rPr>
              <a:t>SCHOOL  OF COMPUTER ENGINEERING AND TECHNOLOGY</a:t>
            </a:r>
          </a:p>
        </p:txBody>
      </p:sp>
      <p:sp>
        <p:nvSpPr>
          <p:cNvPr id="2" name="Slide Number Placeholder 1"/>
          <p:cNvSpPr>
            <a:spLocks noGrp="1"/>
          </p:cNvSpPr>
          <p:nvPr>
            <p:ph type="sldNum" sz="quarter" idx="12"/>
          </p:nvPr>
        </p:nvSpPr>
        <p:spPr/>
        <p:txBody>
          <a:bodyPr/>
          <a:lstStyle/>
          <a:p>
            <a:fld id="{E7DF4ECA-2C00-4129-AA22-2996D096FEEF}" type="slidenum">
              <a:rPr lang="en-US" smtClean="0"/>
              <a:pPr/>
              <a:t>1</a:t>
            </a:fld>
            <a:endParaRPr lang="en-US" dirty="0"/>
          </a:p>
        </p:txBody>
      </p:sp>
    </p:spTree>
    <p:extLst>
      <p:ext uri="{BB962C8B-B14F-4D97-AF65-F5344CB8AC3E}">
        <p14:creationId xmlns:p14="http://schemas.microsoft.com/office/powerpoint/2010/main" val="29108203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97159" y="176025"/>
            <a:ext cx="9820701" cy="617514"/>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Times New Roman" panose="02020603050405020304" pitchFamily="18" charset="0"/>
                <a:cs typeface="Times New Roman" panose="02020603050405020304" pitchFamily="18" charset="0"/>
              </a:rPr>
              <a:t>Digital and Analog Quantities </a:t>
            </a:r>
          </a:p>
        </p:txBody>
      </p:sp>
      <p:sp>
        <p:nvSpPr>
          <p:cNvPr id="5" name="Content Placeholder 2"/>
          <p:cNvSpPr txBox="1">
            <a:spLocks/>
          </p:cNvSpPr>
          <p:nvPr/>
        </p:nvSpPr>
        <p:spPr>
          <a:xfrm>
            <a:off x="737420" y="926233"/>
            <a:ext cx="10943304" cy="5661380"/>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 name="Rectangle 1"/>
          <p:cNvSpPr/>
          <p:nvPr/>
        </p:nvSpPr>
        <p:spPr>
          <a:xfrm>
            <a:off x="904567" y="1125433"/>
            <a:ext cx="10205883" cy="5262979"/>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For many years, applications of digital electronics were limited to computer systems.</a:t>
            </a:r>
          </a:p>
          <a:p>
            <a:pPr algn="just"/>
            <a:r>
              <a:rPr lang="en-US" sz="2400" dirty="0">
                <a:latin typeface="Times New Roman" panose="02020603050405020304" pitchFamily="18" charset="0"/>
                <a:cs typeface="Times New Roman" panose="02020603050405020304" pitchFamily="18" charset="0"/>
              </a:rPr>
              <a:t>Digital Technology have wide  range of applications</a:t>
            </a:r>
          </a:p>
          <a:p>
            <a:pPr marL="982663" indent="-447675"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Television</a:t>
            </a:r>
          </a:p>
          <a:p>
            <a:pPr marL="982663" indent="-447675"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Communication systems</a:t>
            </a:r>
          </a:p>
          <a:p>
            <a:pPr marL="982663" indent="-447675"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Radar </a:t>
            </a:r>
          </a:p>
          <a:p>
            <a:pPr marL="982663" indent="-447675"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Navigation</a:t>
            </a:r>
          </a:p>
          <a:p>
            <a:pPr marL="982663" indent="-447675"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Military Systems</a:t>
            </a:r>
          </a:p>
          <a:p>
            <a:pPr marL="982663" indent="-447675"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Medical  Instrumentations</a:t>
            </a:r>
          </a:p>
          <a:p>
            <a:pPr marL="982663" indent="-447675"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Industrial Process Control</a:t>
            </a:r>
          </a:p>
          <a:p>
            <a:pPr marL="982663" indent="-447675"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Consumer electronics etc.</a:t>
            </a:r>
          </a:p>
          <a:p>
            <a:r>
              <a:rPr lang="en-US" sz="2400" dirty="0">
                <a:latin typeface="Times New Roman" panose="02020603050405020304" pitchFamily="18" charset="0"/>
                <a:cs typeface="Times New Roman" panose="02020603050405020304" pitchFamily="18" charset="0"/>
              </a:rPr>
              <a:t>Electronics circuits can be divided into two broad categories</a:t>
            </a:r>
          </a:p>
          <a:p>
            <a:pPr marL="982663" indent="-447675">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Digital </a:t>
            </a:r>
          </a:p>
          <a:p>
            <a:pPr marL="982663" indent="-447675">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Analog</a:t>
            </a:r>
          </a:p>
        </p:txBody>
      </p:sp>
      <p:sp>
        <p:nvSpPr>
          <p:cNvPr id="6" name="Slide Number Placeholder 5"/>
          <p:cNvSpPr>
            <a:spLocks noGrp="1"/>
          </p:cNvSpPr>
          <p:nvPr>
            <p:ph type="sldNum" sz="quarter" idx="12"/>
          </p:nvPr>
        </p:nvSpPr>
        <p:spPr/>
        <p:txBody>
          <a:bodyPr/>
          <a:lstStyle/>
          <a:p>
            <a:fld id="{E7DF4ECA-2C00-4129-AA22-2996D096FEEF}" type="slidenum">
              <a:rPr lang="en-US" smtClean="0"/>
              <a:pPr/>
              <a:t>10</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792" y="40180"/>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140208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tretch>
            <a:fillRect/>
          </a:stretch>
        </p:blipFill>
        <p:spPr>
          <a:xfrm>
            <a:off x="1" y="1"/>
            <a:ext cx="1269599" cy="1313597"/>
          </a:xfrm>
          <a:prstGeom prst="rect">
            <a:avLst/>
          </a:prstGeom>
        </p:spPr>
      </p:pic>
      <p:sp>
        <p:nvSpPr>
          <p:cNvPr id="5" name="Title 1"/>
          <p:cNvSpPr txBox="1">
            <a:spLocks/>
          </p:cNvSpPr>
          <p:nvPr/>
        </p:nvSpPr>
        <p:spPr>
          <a:xfrm>
            <a:off x="1587795" y="1950588"/>
            <a:ext cx="9144000" cy="1553572"/>
          </a:xfrm>
          <a:prstGeom prst="rect">
            <a:avLst/>
          </a:prstGeom>
        </p:spPr>
        <p:txBody>
          <a:bodyPr vert="horz" lIns="91440" tIns="45720" rIns="91440" bIns="45720" rtlCol="0" anchor="b">
            <a:normAutofit lnSpcReduction="10000"/>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0" normalizeH="0" baseline="0" noProof="0" dirty="0" err="1">
                <a:ln>
                  <a:noFill/>
                </a:ln>
                <a:solidFill>
                  <a:schemeClr val="accent2">
                    <a:lumMod val="75000"/>
                  </a:schemeClr>
                </a:solidFill>
                <a:effectLst/>
                <a:uLnTx/>
                <a:uFillTx/>
                <a:latin typeface="Times New Roman" pitchFamily="18" charset="0"/>
                <a:ea typeface="+mj-ea"/>
                <a:cs typeface="Times New Roman" pitchFamily="18" charset="0"/>
              </a:rPr>
              <a:t>Karnaugh</a:t>
            </a:r>
            <a:r>
              <a:rPr kumimoji="0" lang="en-US" sz="5400" b="1" i="0" u="none" strike="noStrike" kern="1200" cap="none" spc="0" normalizeH="0" baseline="0" noProof="0" dirty="0">
                <a:ln>
                  <a:noFill/>
                </a:ln>
                <a:solidFill>
                  <a:schemeClr val="accent2">
                    <a:lumMod val="75000"/>
                  </a:schemeClr>
                </a:solidFill>
                <a:effectLst/>
                <a:uLnTx/>
                <a:uFillTx/>
                <a:latin typeface="Times New Roman" pitchFamily="18" charset="0"/>
                <a:ea typeface="+mj-ea"/>
                <a:cs typeface="Times New Roman" pitchFamily="18" charset="0"/>
              </a:rPr>
              <a:t> Map</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t>K-MAP</a:t>
            </a:r>
            <a:endParaRPr kumimoji="0" lang="en-IN"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Slide Number Placeholder 5"/>
          <p:cNvSpPr>
            <a:spLocks noGrp="1"/>
          </p:cNvSpPr>
          <p:nvPr>
            <p:ph type="sldNum" sz="quarter" idx="12"/>
          </p:nvPr>
        </p:nvSpPr>
        <p:spPr/>
        <p:txBody>
          <a:bodyPr/>
          <a:lstStyle/>
          <a:p>
            <a:fld id="{E7DF4ECA-2C00-4129-AA22-2996D096FEEF}" type="slidenum">
              <a:rPr lang="en-US" smtClean="0"/>
              <a:pPr/>
              <a:t>100</a:t>
            </a:fld>
            <a:endParaRPr lang="en-US"/>
          </a:p>
        </p:txBody>
      </p:sp>
    </p:spTree>
    <p:extLst>
      <p:ext uri="{BB962C8B-B14F-4D97-AF65-F5344CB8AC3E}">
        <p14:creationId xmlns:p14="http://schemas.microsoft.com/office/powerpoint/2010/main" val="288002807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2902" y="371666"/>
            <a:ext cx="9123680" cy="780196"/>
          </a:xfrm>
        </p:spPr>
        <p:txBody>
          <a:bodyPr>
            <a:normAutofit/>
          </a:bodyPr>
          <a:lstStyle/>
          <a:p>
            <a:r>
              <a:rPr lang="en-US" sz="3200" b="1" dirty="0">
                <a:solidFill>
                  <a:schemeClr val="tx1"/>
                </a:solidFill>
                <a:latin typeface="Times New Roman" pitchFamily="18" charset="0"/>
                <a:cs typeface="Times New Roman" pitchFamily="18" charset="0"/>
              </a:rPr>
              <a:t>Introduction</a:t>
            </a:r>
            <a:endParaRPr lang="en-IN" sz="32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812800" y="1447800"/>
            <a:ext cx="11031870" cy="4419600"/>
          </a:xfrm>
        </p:spPr>
        <p:txBody>
          <a:bodyPr>
            <a:normAutofit fontScale="92500" lnSpcReduction="10000"/>
          </a:bodyPr>
          <a:lstStyle/>
          <a:p>
            <a:pPr algn="just"/>
            <a:r>
              <a:rPr lang="en-US" sz="2400" dirty="0">
                <a:latin typeface="Times New Roman" pitchFamily="18" charset="0"/>
                <a:cs typeface="Times New Roman" pitchFamily="18" charset="0"/>
              </a:rPr>
              <a:t>Expression reduction through basic rules of Boolean algebra is time consuming for higher variables.</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Solution is K-Map  - graphical method </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A </a:t>
            </a:r>
            <a:r>
              <a:rPr lang="en-US" sz="2400" dirty="0" err="1">
                <a:solidFill>
                  <a:srgbClr val="FF0000"/>
                </a:solidFill>
                <a:latin typeface="Times New Roman" pitchFamily="18" charset="0"/>
                <a:cs typeface="Times New Roman" pitchFamily="18" charset="0"/>
              </a:rPr>
              <a:t>Karnaugh</a:t>
            </a:r>
            <a:r>
              <a:rPr lang="en-US" sz="2400" dirty="0">
                <a:solidFill>
                  <a:srgbClr val="FF0000"/>
                </a:solidFill>
                <a:latin typeface="Times New Roman" pitchFamily="18" charset="0"/>
                <a:cs typeface="Times New Roman" pitchFamily="18" charset="0"/>
              </a:rPr>
              <a:t> map (K-Map</a:t>
            </a:r>
            <a:r>
              <a:rPr lang="en-US" sz="2400" dirty="0">
                <a:latin typeface="Times New Roman" pitchFamily="18" charset="0"/>
                <a:cs typeface="Times New Roman" pitchFamily="18" charset="0"/>
              </a:rPr>
              <a:t>) is a pictorial method used to minimize Boolean expression without having to use Boolean algebra theorems &amp; equation manipulation</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It is a special version of truth table</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Using K-Map, expressions with 2 to 4 variables are easily minimized</a:t>
            </a:r>
          </a:p>
          <a:p>
            <a:pPr algn="just">
              <a:buFont typeface="Wingdings" panose="05000000000000000000" pitchFamily="2" charset="2"/>
              <a:buChar char="Ø"/>
            </a:pPr>
            <a:endParaRPr lang="en-IN"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8592902" y="6041364"/>
            <a:ext cx="683517" cy="365125"/>
          </a:xfrm>
        </p:spPr>
        <p:txBody>
          <a:bodyPr/>
          <a:lstStyle/>
          <a:p>
            <a:fld id="{238A27C9-8181-4F0D-8434-16FA13768F1F}" type="slidenum">
              <a:rPr lang="en-IN" smtClean="0"/>
              <a:pPr/>
              <a:t>101</a:t>
            </a:fld>
            <a:endParaRPr lang="en-IN"/>
          </a:p>
        </p:txBody>
      </p:sp>
      <p:pic>
        <p:nvPicPr>
          <p:cNvPr id="7" name="Picture 6"/>
          <p:cNvPicPr>
            <a:picLocks noChangeAspect="1"/>
          </p:cNvPicPr>
          <p:nvPr/>
        </p:nvPicPr>
        <p:blipFill>
          <a:blip r:embed="rId2"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268826300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600" y="441251"/>
            <a:ext cx="10058400" cy="780196"/>
          </a:xfrm>
        </p:spPr>
        <p:txBody>
          <a:bodyPr>
            <a:normAutofit/>
          </a:bodyPr>
          <a:lstStyle/>
          <a:p>
            <a:r>
              <a:rPr lang="en-US" sz="3200" b="1" dirty="0">
                <a:solidFill>
                  <a:schemeClr val="tx1"/>
                </a:solidFill>
                <a:latin typeface="Times New Roman" pitchFamily="18" charset="0"/>
                <a:cs typeface="Times New Roman" pitchFamily="18" charset="0"/>
              </a:rPr>
              <a:t>2 – Variables K- Map</a:t>
            </a:r>
            <a:endParaRPr lang="en-IN" sz="3200" b="1"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8592902" y="6041364"/>
            <a:ext cx="683517" cy="365125"/>
          </a:xfrm>
        </p:spPr>
        <p:txBody>
          <a:bodyPr/>
          <a:lstStyle/>
          <a:p>
            <a:fld id="{238A27C9-8181-4F0D-8434-16FA13768F1F}" type="slidenum">
              <a:rPr lang="en-IN" smtClean="0"/>
              <a:pPr/>
              <a:t>102</a:t>
            </a:fld>
            <a:endParaRPr lang="en-IN"/>
          </a:p>
        </p:txBody>
      </p:sp>
      <p:pic>
        <p:nvPicPr>
          <p:cNvPr id="7" name="Picture 6"/>
          <p:cNvPicPr>
            <a:picLocks noChangeAspect="1"/>
          </p:cNvPicPr>
          <p:nvPr/>
        </p:nvPicPr>
        <p:blipFill>
          <a:blip r:embed="rId2" cstate="print"/>
          <a:stretch>
            <a:fillRect/>
          </a:stretch>
        </p:blipFill>
        <p:spPr>
          <a:xfrm>
            <a:off x="1" y="1"/>
            <a:ext cx="1269599" cy="1313597"/>
          </a:xfrm>
          <a:prstGeom prst="rect">
            <a:avLst/>
          </a:prstGeom>
        </p:spPr>
      </p:pic>
      <p:cxnSp>
        <p:nvCxnSpPr>
          <p:cNvPr id="10" name="Straight Connector 9"/>
          <p:cNvCxnSpPr/>
          <p:nvPr/>
        </p:nvCxnSpPr>
        <p:spPr>
          <a:xfrm>
            <a:off x="10321447" y="4083485"/>
            <a:ext cx="75156" cy="125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28" name="Picture 4" descr="Explain K-MAP and its significance. Explain 2-variables, 3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127" y="1897665"/>
            <a:ext cx="5443797" cy="31383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7068239" y="2007393"/>
            <a:ext cx="3552825" cy="3248025"/>
          </a:xfrm>
          <a:prstGeom prst="rect">
            <a:avLst/>
          </a:prstGeom>
        </p:spPr>
      </p:pic>
    </p:spTree>
    <p:extLst>
      <p:ext uri="{BB962C8B-B14F-4D97-AF65-F5344CB8AC3E}">
        <p14:creationId xmlns:p14="http://schemas.microsoft.com/office/powerpoint/2010/main" val="337079321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600" y="347330"/>
            <a:ext cx="10058400" cy="780196"/>
          </a:xfrm>
        </p:spPr>
        <p:txBody>
          <a:bodyPr>
            <a:normAutofit/>
          </a:bodyPr>
          <a:lstStyle/>
          <a:p>
            <a:r>
              <a:rPr lang="en-US" sz="3200" b="1" dirty="0">
                <a:solidFill>
                  <a:schemeClr val="tx1"/>
                </a:solidFill>
                <a:latin typeface="Times New Roman" pitchFamily="18" charset="0"/>
                <a:cs typeface="Times New Roman" pitchFamily="18" charset="0"/>
              </a:rPr>
              <a:t>3 – Variables K- Map</a:t>
            </a:r>
            <a:endParaRPr lang="en-IN" sz="3200" dirty="0">
              <a:solidFill>
                <a:schemeClr val="tx1"/>
              </a:solidFill>
            </a:endParaRPr>
          </a:p>
        </p:txBody>
      </p:sp>
      <p:sp>
        <p:nvSpPr>
          <p:cNvPr id="4" name="Slide Number Placeholder 3"/>
          <p:cNvSpPr>
            <a:spLocks noGrp="1"/>
          </p:cNvSpPr>
          <p:nvPr>
            <p:ph type="sldNum" sz="quarter" idx="12"/>
          </p:nvPr>
        </p:nvSpPr>
        <p:spPr>
          <a:xfrm>
            <a:off x="8592902" y="6041364"/>
            <a:ext cx="683517" cy="365125"/>
          </a:xfrm>
        </p:spPr>
        <p:txBody>
          <a:bodyPr/>
          <a:lstStyle/>
          <a:p>
            <a:fld id="{238A27C9-8181-4F0D-8434-16FA13768F1F}" type="slidenum">
              <a:rPr lang="en-IN" smtClean="0"/>
              <a:pPr/>
              <a:t>103</a:t>
            </a:fld>
            <a:endParaRPr lang="en-IN"/>
          </a:p>
        </p:txBody>
      </p:sp>
      <p:pic>
        <p:nvPicPr>
          <p:cNvPr id="7" name="Picture 6"/>
          <p:cNvPicPr>
            <a:picLocks noChangeAspect="1"/>
          </p:cNvPicPr>
          <p:nvPr/>
        </p:nvPicPr>
        <p:blipFill>
          <a:blip r:embed="rId2" cstate="print"/>
          <a:stretch>
            <a:fillRect/>
          </a:stretch>
        </p:blipFill>
        <p:spPr>
          <a:xfrm>
            <a:off x="1" y="1"/>
            <a:ext cx="1269599" cy="1313597"/>
          </a:xfrm>
          <a:prstGeom prst="rect">
            <a:avLst/>
          </a:prstGeom>
        </p:spPr>
      </p:pic>
      <p:graphicFrame>
        <p:nvGraphicFramePr>
          <p:cNvPr id="9" name="Table 8"/>
          <p:cNvGraphicFramePr>
            <a:graphicFrameLocks noGrp="1"/>
          </p:cNvGraphicFramePr>
          <p:nvPr/>
        </p:nvGraphicFramePr>
        <p:xfrm>
          <a:off x="4226560" y="2091266"/>
          <a:ext cx="3423920" cy="731520"/>
        </p:xfrm>
        <a:graphic>
          <a:graphicData uri="http://schemas.openxmlformats.org/drawingml/2006/table">
            <a:tbl>
              <a:tblPr firstRow="1" bandRow="1">
                <a:tableStyleId>{5C22544A-7EE6-4342-B048-85BDC9FD1C3A}</a:tableStyleId>
              </a:tblPr>
              <a:tblGrid>
                <a:gridCol w="855980">
                  <a:extLst>
                    <a:ext uri="{9D8B030D-6E8A-4147-A177-3AD203B41FA5}">
                      <a16:colId xmlns:a16="http://schemas.microsoft.com/office/drawing/2014/main" xmlns="" val="20000"/>
                    </a:ext>
                  </a:extLst>
                </a:gridCol>
                <a:gridCol w="855980">
                  <a:extLst>
                    <a:ext uri="{9D8B030D-6E8A-4147-A177-3AD203B41FA5}">
                      <a16:colId xmlns:a16="http://schemas.microsoft.com/office/drawing/2014/main" xmlns="" val="20001"/>
                    </a:ext>
                  </a:extLst>
                </a:gridCol>
                <a:gridCol w="855980">
                  <a:extLst>
                    <a:ext uri="{9D8B030D-6E8A-4147-A177-3AD203B41FA5}">
                      <a16:colId xmlns:a16="http://schemas.microsoft.com/office/drawing/2014/main" xmlns="" val="20002"/>
                    </a:ext>
                  </a:extLst>
                </a:gridCol>
                <a:gridCol w="855980">
                  <a:extLst>
                    <a:ext uri="{9D8B030D-6E8A-4147-A177-3AD203B41FA5}">
                      <a16:colId xmlns:a16="http://schemas.microsoft.com/office/drawing/2014/main" xmlns="" val="20003"/>
                    </a:ext>
                  </a:extLst>
                </a:gridCol>
              </a:tblGrid>
              <a:tr h="318347">
                <a:tc>
                  <a:txBody>
                    <a:bodyPr/>
                    <a:lstStyle/>
                    <a:p>
                      <a:r>
                        <a:rPr lang="en-US" dirty="0"/>
                        <a:t>0</a:t>
                      </a:r>
                    </a:p>
                  </a:txBody>
                  <a:tcPr/>
                </a:tc>
                <a:tc>
                  <a:txBody>
                    <a:bodyPr/>
                    <a:lstStyle/>
                    <a:p>
                      <a:r>
                        <a:rPr lang="en-US" dirty="0"/>
                        <a:t>1</a:t>
                      </a:r>
                    </a:p>
                  </a:txBody>
                  <a:tcPr/>
                </a:tc>
                <a:tc>
                  <a:txBody>
                    <a:bodyPr/>
                    <a:lstStyle/>
                    <a:p>
                      <a:r>
                        <a:rPr lang="en-US" dirty="0"/>
                        <a:t>3</a:t>
                      </a:r>
                    </a:p>
                  </a:txBody>
                  <a:tcPr/>
                </a:tc>
                <a:tc>
                  <a:txBody>
                    <a:bodyPr/>
                    <a:lstStyle/>
                    <a:p>
                      <a:r>
                        <a:rPr lang="en-US" dirty="0"/>
                        <a:t>2</a:t>
                      </a:r>
                    </a:p>
                  </a:txBody>
                  <a:tcPr/>
                </a:tc>
                <a:extLst>
                  <a:ext uri="{0D108BD9-81ED-4DB2-BD59-A6C34878D82A}">
                    <a16:rowId xmlns:a16="http://schemas.microsoft.com/office/drawing/2014/main" xmlns="" val="10000"/>
                  </a:ext>
                </a:extLst>
              </a:tr>
              <a:tr h="318347">
                <a:tc>
                  <a:txBody>
                    <a:bodyPr/>
                    <a:lstStyle/>
                    <a:p>
                      <a:r>
                        <a:rPr lang="en-US" dirty="0"/>
                        <a:t>4</a:t>
                      </a:r>
                    </a:p>
                  </a:txBody>
                  <a:tcPr/>
                </a:tc>
                <a:tc>
                  <a:txBody>
                    <a:bodyPr/>
                    <a:lstStyle/>
                    <a:p>
                      <a:r>
                        <a:rPr lang="en-US" dirty="0"/>
                        <a:t>5</a:t>
                      </a:r>
                    </a:p>
                  </a:txBody>
                  <a:tcPr/>
                </a:tc>
                <a:tc>
                  <a:txBody>
                    <a:bodyPr/>
                    <a:lstStyle/>
                    <a:p>
                      <a:r>
                        <a:rPr lang="en-US" dirty="0"/>
                        <a:t>7</a:t>
                      </a:r>
                    </a:p>
                  </a:txBody>
                  <a:tcPr/>
                </a:tc>
                <a:tc>
                  <a:txBody>
                    <a:bodyPr/>
                    <a:lstStyle/>
                    <a:p>
                      <a:r>
                        <a:rPr lang="en-US" dirty="0"/>
                        <a:t>6</a:t>
                      </a:r>
                    </a:p>
                  </a:txBody>
                  <a:tcPr/>
                </a:tc>
                <a:extLst>
                  <a:ext uri="{0D108BD9-81ED-4DB2-BD59-A6C34878D82A}">
                    <a16:rowId xmlns:a16="http://schemas.microsoft.com/office/drawing/2014/main" xmlns="" val="10001"/>
                  </a:ext>
                </a:extLst>
              </a:tr>
            </a:tbl>
          </a:graphicData>
        </a:graphic>
      </p:graphicFrame>
      <p:cxnSp>
        <p:nvCxnSpPr>
          <p:cNvPr id="11" name="Straight Connector 10"/>
          <p:cNvCxnSpPr/>
          <p:nvPr/>
        </p:nvCxnSpPr>
        <p:spPr>
          <a:xfrm>
            <a:off x="3627120" y="1630680"/>
            <a:ext cx="624840" cy="47244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67200" y="1676400"/>
            <a:ext cx="3444240" cy="365760"/>
          </a:xfrm>
          <a:prstGeom prst="rect">
            <a:avLst/>
          </a:prstGeom>
          <a:noFill/>
        </p:spPr>
        <p:txBody>
          <a:bodyPr wrap="square" rtlCol="0">
            <a:spAutoFit/>
          </a:bodyPr>
          <a:lstStyle/>
          <a:p>
            <a:r>
              <a:rPr lang="en-US" dirty="0"/>
              <a:t>00 	01	11	10</a:t>
            </a:r>
          </a:p>
        </p:txBody>
      </p:sp>
      <p:sp>
        <p:nvSpPr>
          <p:cNvPr id="14" name="TextBox 13"/>
          <p:cNvSpPr txBox="1"/>
          <p:nvPr/>
        </p:nvSpPr>
        <p:spPr>
          <a:xfrm>
            <a:off x="3825240" y="1463040"/>
            <a:ext cx="487680" cy="369332"/>
          </a:xfrm>
          <a:prstGeom prst="rect">
            <a:avLst/>
          </a:prstGeom>
          <a:noFill/>
        </p:spPr>
        <p:txBody>
          <a:bodyPr wrap="square" rtlCol="0">
            <a:spAutoFit/>
          </a:bodyPr>
          <a:lstStyle/>
          <a:p>
            <a:r>
              <a:rPr lang="en-US" dirty="0"/>
              <a:t>BC</a:t>
            </a:r>
          </a:p>
        </p:txBody>
      </p:sp>
      <p:sp>
        <p:nvSpPr>
          <p:cNvPr id="15" name="TextBox 14"/>
          <p:cNvSpPr txBox="1"/>
          <p:nvPr/>
        </p:nvSpPr>
        <p:spPr>
          <a:xfrm>
            <a:off x="3550920" y="1828800"/>
            <a:ext cx="365760" cy="369332"/>
          </a:xfrm>
          <a:prstGeom prst="rect">
            <a:avLst/>
          </a:prstGeom>
          <a:noFill/>
        </p:spPr>
        <p:txBody>
          <a:bodyPr wrap="square" rtlCol="0">
            <a:spAutoFit/>
          </a:bodyPr>
          <a:lstStyle/>
          <a:p>
            <a:r>
              <a:rPr lang="en-US" dirty="0"/>
              <a:t>A</a:t>
            </a:r>
          </a:p>
        </p:txBody>
      </p:sp>
      <p:sp>
        <p:nvSpPr>
          <p:cNvPr id="16" name="TextBox 15"/>
          <p:cNvSpPr txBox="1"/>
          <p:nvPr/>
        </p:nvSpPr>
        <p:spPr>
          <a:xfrm>
            <a:off x="3916680" y="2118360"/>
            <a:ext cx="198120" cy="646331"/>
          </a:xfrm>
          <a:prstGeom prst="rect">
            <a:avLst/>
          </a:prstGeom>
          <a:noFill/>
        </p:spPr>
        <p:txBody>
          <a:bodyPr wrap="square" rtlCol="0">
            <a:spAutoFit/>
          </a:bodyPr>
          <a:lstStyle/>
          <a:p>
            <a:r>
              <a:rPr lang="en-US" dirty="0"/>
              <a:t>0</a:t>
            </a:r>
          </a:p>
          <a:p>
            <a:r>
              <a:rPr lang="en-US" dirty="0"/>
              <a:t>1</a:t>
            </a:r>
          </a:p>
        </p:txBody>
      </p:sp>
      <p:graphicFrame>
        <p:nvGraphicFramePr>
          <p:cNvPr id="28" name="Table 27"/>
          <p:cNvGraphicFramePr>
            <a:graphicFrameLocks noGrp="1"/>
          </p:cNvGraphicFramePr>
          <p:nvPr/>
        </p:nvGraphicFramePr>
        <p:xfrm>
          <a:off x="7320280" y="3843866"/>
          <a:ext cx="3881120" cy="731520"/>
        </p:xfrm>
        <a:graphic>
          <a:graphicData uri="http://schemas.openxmlformats.org/drawingml/2006/table">
            <a:tbl>
              <a:tblPr firstRow="1" bandRow="1">
                <a:tableStyleId>{5C22544A-7EE6-4342-B048-85BDC9FD1C3A}</a:tableStyleId>
              </a:tblPr>
              <a:tblGrid>
                <a:gridCol w="970280">
                  <a:extLst>
                    <a:ext uri="{9D8B030D-6E8A-4147-A177-3AD203B41FA5}">
                      <a16:colId xmlns:a16="http://schemas.microsoft.com/office/drawing/2014/main" xmlns="" val="20000"/>
                    </a:ext>
                  </a:extLst>
                </a:gridCol>
                <a:gridCol w="970280">
                  <a:extLst>
                    <a:ext uri="{9D8B030D-6E8A-4147-A177-3AD203B41FA5}">
                      <a16:colId xmlns:a16="http://schemas.microsoft.com/office/drawing/2014/main" xmlns="" val="20001"/>
                    </a:ext>
                  </a:extLst>
                </a:gridCol>
                <a:gridCol w="970280">
                  <a:extLst>
                    <a:ext uri="{9D8B030D-6E8A-4147-A177-3AD203B41FA5}">
                      <a16:colId xmlns:a16="http://schemas.microsoft.com/office/drawing/2014/main" xmlns="" val="20002"/>
                    </a:ext>
                  </a:extLst>
                </a:gridCol>
                <a:gridCol w="970280">
                  <a:extLst>
                    <a:ext uri="{9D8B030D-6E8A-4147-A177-3AD203B41FA5}">
                      <a16:colId xmlns:a16="http://schemas.microsoft.com/office/drawing/2014/main" xmlns="" val="20003"/>
                    </a:ext>
                  </a:extLst>
                </a:gridCol>
              </a:tblGrid>
              <a:tr h="318347">
                <a:tc>
                  <a:txBody>
                    <a:bodyPr/>
                    <a:lstStyle/>
                    <a:p>
                      <a:r>
                        <a:rPr lang="en-US" dirty="0"/>
                        <a:t>A+B+C</a:t>
                      </a:r>
                    </a:p>
                  </a:txBody>
                  <a:tcPr/>
                </a:tc>
                <a:tc>
                  <a:txBody>
                    <a:bodyPr/>
                    <a:lstStyle/>
                    <a:p>
                      <a:r>
                        <a:rPr lang="en-US" dirty="0"/>
                        <a:t>A+B+C’</a:t>
                      </a:r>
                    </a:p>
                  </a:txBody>
                  <a:tcPr/>
                </a:tc>
                <a:tc>
                  <a:txBody>
                    <a:bodyPr/>
                    <a:lstStyle/>
                    <a:p>
                      <a:r>
                        <a:rPr lang="en-US" dirty="0"/>
                        <a:t>A+B’+C’</a:t>
                      </a:r>
                    </a:p>
                  </a:txBody>
                  <a:tcPr/>
                </a:tc>
                <a:tc>
                  <a:txBody>
                    <a:bodyPr/>
                    <a:lstStyle/>
                    <a:p>
                      <a:r>
                        <a:rPr lang="en-US" dirty="0"/>
                        <a:t>A+B’+C</a:t>
                      </a:r>
                    </a:p>
                  </a:txBody>
                  <a:tcPr/>
                </a:tc>
                <a:extLst>
                  <a:ext uri="{0D108BD9-81ED-4DB2-BD59-A6C34878D82A}">
                    <a16:rowId xmlns:a16="http://schemas.microsoft.com/office/drawing/2014/main" xmlns="" val="10000"/>
                  </a:ext>
                </a:extLst>
              </a:tr>
              <a:tr h="318347">
                <a:tc>
                  <a:txBody>
                    <a:bodyPr/>
                    <a:lstStyle/>
                    <a:p>
                      <a:r>
                        <a:rPr lang="en-US" dirty="0"/>
                        <a:t>A’+B+C</a:t>
                      </a:r>
                    </a:p>
                  </a:txBody>
                  <a:tcPr/>
                </a:tc>
                <a:tc>
                  <a:txBody>
                    <a:bodyPr/>
                    <a:lstStyle/>
                    <a:p>
                      <a:r>
                        <a:rPr lang="en-US" dirty="0"/>
                        <a:t>A’+B+C’</a:t>
                      </a:r>
                    </a:p>
                  </a:txBody>
                  <a:tcPr/>
                </a:tc>
                <a:tc>
                  <a:txBody>
                    <a:bodyPr/>
                    <a:lstStyle/>
                    <a:p>
                      <a:r>
                        <a:rPr lang="en-US" dirty="0"/>
                        <a:t>A’+B’+C’</a:t>
                      </a:r>
                    </a:p>
                  </a:txBody>
                  <a:tcPr/>
                </a:tc>
                <a:tc>
                  <a:txBody>
                    <a:bodyPr/>
                    <a:lstStyle/>
                    <a:p>
                      <a:r>
                        <a:rPr lang="en-US" dirty="0"/>
                        <a:t>A’+B’+C</a:t>
                      </a:r>
                    </a:p>
                  </a:txBody>
                  <a:tcPr/>
                </a:tc>
                <a:extLst>
                  <a:ext uri="{0D108BD9-81ED-4DB2-BD59-A6C34878D82A}">
                    <a16:rowId xmlns:a16="http://schemas.microsoft.com/office/drawing/2014/main" xmlns="" val="10001"/>
                  </a:ext>
                </a:extLst>
              </a:tr>
            </a:tbl>
          </a:graphicData>
        </a:graphic>
      </p:graphicFrame>
      <p:sp>
        <p:nvSpPr>
          <p:cNvPr id="29" name="TextBox 28"/>
          <p:cNvSpPr txBox="1"/>
          <p:nvPr/>
        </p:nvSpPr>
        <p:spPr>
          <a:xfrm>
            <a:off x="7360920" y="3429000"/>
            <a:ext cx="3688080" cy="369332"/>
          </a:xfrm>
          <a:prstGeom prst="rect">
            <a:avLst/>
          </a:prstGeom>
          <a:noFill/>
        </p:spPr>
        <p:txBody>
          <a:bodyPr wrap="square" rtlCol="0">
            <a:spAutoFit/>
          </a:bodyPr>
          <a:lstStyle/>
          <a:p>
            <a:r>
              <a:rPr lang="en-US" dirty="0"/>
              <a:t>00 	01	11	10</a:t>
            </a:r>
          </a:p>
        </p:txBody>
      </p:sp>
      <p:sp>
        <p:nvSpPr>
          <p:cNvPr id="30" name="TextBox 29"/>
          <p:cNvSpPr txBox="1"/>
          <p:nvPr/>
        </p:nvSpPr>
        <p:spPr>
          <a:xfrm>
            <a:off x="6918960" y="3215640"/>
            <a:ext cx="487680" cy="369332"/>
          </a:xfrm>
          <a:prstGeom prst="rect">
            <a:avLst/>
          </a:prstGeom>
          <a:noFill/>
        </p:spPr>
        <p:txBody>
          <a:bodyPr wrap="square" rtlCol="0">
            <a:spAutoFit/>
          </a:bodyPr>
          <a:lstStyle/>
          <a:p>
            <a:r>
              <a:rPr lang="en-US" dirty="0"/>
              <a:t>BC</a:t>
            </a:r>
          </a:p>
        </p:txBody>
      </p:sp>
      <p:sp>
        <p:nvSpPr>
          <p:cNvPr id="31" name="TextBox 30"/>
          <p:cNvSpPr txBox="1"/>
          <p:nvPr/>
        </p:nvSpPr>
        <p:spPr>
          <a:xfrm>
            <a:off x="6644640" y="3581400"/>
            <a:ext cx="365760" cy="369332"/>
          </a:xfrm>
          <a:prstGeom prst="rect">
            <a:avLst/>
          </a:prstGeom>
          <a:noFill/>
        </p:spPr>
        <p:txBody>
          <a:bodyPr wrap="square" rtlCol="0">
            <a:spAutoFit/>
          </a:bodyPr>
          <a:lstStyle/>
          <a:p>
            <a:r>
              <a:rPr lang="en-US" dirty="0"/>
              <a:t>A</a:t>
            </a:r>
          </a:p>
        </p:txBody>
      </p:sp>
      <p:sp>
        <p:nvSpPr>
          <p:cNvPr id="32" name="TextBox 31"/>
          <p:cNvSpPr txBox="1"/>
          <p:nvPr/>
        </p:nvSpPr>
        <p:spPr>
          <a:xfrm>
            <a:off x="7010400" y="3870960"/>
            <a:ext cx="198120" cy="646331"/>
          </a:xfrm>
          <a:prstGeom prst="rect">
            <a:avLst/>
          </a:prstGeom>
          <a:noFill/>
        </p:spPr>
        <p:txBody>
          <a:bodyPr wrap="square" rtlCol="0">
            <a:spAutoFit/>
          </a:bodyPr>
          <a:lstStyle/>
          <a:p>
            <a:r>
              <a:rPr lang="en-US" dirty="0"/>
              <a:t>0</a:t>
            </a:r>
          </a:p>
          <a:p>
            <a:r>
              <a:rPr lang="en-US" dirty="0"/>
              <a:t>1</a:t>
            </a:r>
          </a:p>
        </p:txBody>
      </p:sp>
      <p:cxnSp>
        <p:nvCxnSpPr>
          <p:cNvPr id="33" name="Straight Connector 32"/>
          <p:cNvCxnSpPr/>
          <p:nvPr/>
        </p:nvCxnSpPr>
        <p:spPr>
          <a:xfrm>
            <a:off x="6736080" y="3429000"/>
            <a:ext cx="624840" cy="47244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nvGraphicFramePr>
        <p:xfrm>
          <a:off x="1239520" y="3813386"/>
          <a:ext cx="3423920" cy="731520"/>
        </p:xfrm>
        <a:graphic>
          <a:graphicData uri="http://schemas.openxmlformats.org/drawingml/2006/table">
            <a:tbl>
              <a:tblPr firstRow="1" bandRow="1">
                <a:tableStyleId>{5C22544A-7EE6-4342-B048-85BDC9FD1C3A}</a:tableStyleId>
              </a:tblPr>
              <a:tblGrid>
                <a:gridCol w="855980">
                  <a:extLst>
                    <a:ext uri="{9D8B030D-6E8A-4147-A177-3AD203B41FA5}">
                      <a16:colId xmlns:a16="http://schemas.microsoft.com/office/drawing/2014/main" xmlns="" val="20000"/>
                    </a:ext>
                  </a:extLst>
                </a:gridCol>
                <a:gridCol w="855980">
                  <a:extLst>
                    <a:ext uri="{9D8B030D-6E8A-4147-A177-3AD203B41FA5}">
                      <a16:colId xmlns:a16="http://schemas.microsoft.com/office/drawing/2014/main" xmlns="" val="20001"/>
                    </a:ext>
                  </a:extLst>
                </a:gridCol>
                <a:gridCol w="855980">
                  <a:extLst>
                    <a:ext uri="{9D8B030D-6E8A-4147-A177-3AD203B41FA5}">
                      <a16:colId xmlns:a16="http://schemas.microsoft.com/office/drawing/2014/main" xmlns="" val="20002"/>
                    </a:ext>
                  </a:extLst>
                </a:gridCol>
                <a:gridCol w="855980">
                  <a:extLst>
                    <a:ext uri="{9D8B030D-6E8A-4147-A177-3AD203B41FA5}">
                      <a16:colId xmlns:a16="http://schemas.microsoft.com/office/drawing/2014/main" xmlns="" val="20003"/>
                    </a:ext>
                  </a:extLst>
                </a:gridCol>
              </a:tblGrid>
              <a:tr h="318347">
                <a:tc>
                  <a:txBody>
                    <a:bodyPr/>
                    <a:lstStyle/>
                    <a:p>
                      <a:r>
                        <a:rPr lang="en-US" dirty="0"/>
                        <a:t>A’B’C’</a:t>
                      </a:r>
                    </a:p>
                  </a:txBody>
                  <a:tcPr/>
                </a:tc>
                <a:tc>
                  <a:txBody>
                    <a:bodyPr/>
                    <a:lstStyle/>
                    <a:p>
                      <a:r>
                        <a:rPr lang="en-US" dirty="0"/>
                        <a:t>A’B’C</a:t>
                      </a:r>
                    </a:p>
                  </a:txBody>
                  <a:tcPr/>
                </a:tc>
                <a:tc>
                  <a:txBody>
                    <a:bodyPr/>
                    <a:lstStyle/>
                    <a:p>
                      <a:r>
                        <a:rPr lang="en-US" dirty="0"/>
                        <a:t>A’BC</a:t>
                      </a:r>
                    </a:p>
                  </a:txBody>
                  <a:tcPr/>
                </a:tc>
                <a:tc>
                  <a:txBody>
                    <a:bodyPr/>
                    <a:lstStyle/>
                    <a:p>
                      <a:r>
                        <a:rPr lang="en-US" dirty="0"/>
                        <a:t>A’BC’</a:t>
                      </a:r>
                    </a:p>
                  </a:txBody>
                  <a:tcPr/>
                </a:tc>
                <a:extLst>
                  <a:ext uri="{0D108BD9-81ED-4DB2-BD59-A6C34878D82A}">
                    <a16:rowId xmlns:a16="http://schemas.microsoft.com/office/drawing/2014/main" xmlns="" val="10000"/>
                  </a:ext>
                </a:extLst>
              </a:tr>
              <a:tr h="318347">
                <a:tc>
                  <a:txBody>
                    <a:bodyPr/>
                    <a:lstStyle/>
                    <a:p>
                      <a:r>
                        <a:rPr lang="en-US" dirty="0"/>
                        <a:t>AB’C’</a:t>
                      </a:r>
                    </a:p>
                  </a:txBody>
                  <a:tcPr/>
                </a:tc>
                <a:tc>
                  <a:txBody>
                    <a:bodyPr/>
                    <a:lstStyle/>
                    <a:p>
                      <a:r>
                        <a:rPr lang="en-US" dirty="0"/>
                        <a:t>AB’C</a:t>
                      </a:r>
                    </a:p>
                  </a:txBody>
                  <a:tcPr/>
                </a:tc>
                <a:tc>
                  <a:txBody>
                    <a:bodyPr/>
                    <a:lstStyle/>
                    <a:p>
                      <a:r>
                        <a:rPr lang="en-US" dirty="0"/>
                        <a:t>ABC</a:t>
                      </a:r>
                    </a:p>
                  </a:txBody>
                  <a:tcPr/>
                </a:tc>
                <a:tc>
                  <a:txBody>
                    <a:bodyPr/>
                    <a:lstStyle/>
                    <a:p>
                      <a:r>
                        <a:rPr lang="en-US" dirty="0"/>
                        <a:t>ABC’</a:t>
                      </a:r>
                    </a:p>
                  </a:txBody>
                  <a:tcPr/>
                </a:tc>
                <a:extLst>
                  <a:ext uri="{0D108BD9-81ED-4DB2-BD59-A6C34878D82A}">
                    <a16:rowId xmlns:a16="http://schemas.microsoft.com/office/drawing/2014/main" xmlns="" val="10001"/>
                  </a:ext>
                </a:extLst>
              </a:tr>
            </a:tbl>
          </a:graphicData>
        </a:graphic>
      </p:graphicFrame>
      <p:sp>
        <p:nvSpPr>
          <p:cNvPr id="36" name="TextBox 35"/>
          <p:cNvSpPr txBox="1"/>
          <p:nvPr/>
        </p:nvSpPr>
        <p:spPr>
          <a:xfrm>
            <a:off x="1280160" y="3398520"/>
            <a:ext cx="3794760" cy="369332"/>
          </a:xfrm>
          <a:prstGeom prst="rect">
            <a:avLst/>
          </a:prstGeom>
          <a:noFill/>
        </p:spPr>
        <p:txBody>
          <a:bodyPr wrap="square" rtlCol="0">
            <a:spAutoFit/>
          </a:bodyPr>
          <a:lstStyle/>
          <a:p>
            <a:r>
              <a:rPr lang="en-US" dirty="0"/>
              <a:t>00 	01	11	10</a:t>
            </a:r>
          </a:p>
        </p:txBody>
      </p:sp>
      <p:sp>
        <p:nvSpPr>
          <p:cNvPr id="37" name="TextBox 36"/>
          <p:cNvSpPr txBox="1"/>
          <p:nvPr/>
        </p:nvSpPr>
        <p:spPr>
          <a:xfrm>
            <a:off x="838200" y="3185160"/>
            <a:ext cx="487680" cy="369332"/>
          </a:xfrm>
          <a:prstGeom prst="rect">
            <a:avLst/>
          </a:prstGeom>
          <a:noFill/>
        </p:spPr>
        <p:txBody>
          <a:bodyPr wrap="square" rtlCol="0">
            <a:spAutoFit/>
          </a:bodyPr>
          <a:lstStyle/>
          <a:p>
            <a:r>
              <a:rPr lang="en-US" dirty="0"/>
              <a:t>BC</a:t>
            </a:r>
          </a:p>
        </p:txBody>
      </p:sp>
      <p:sp>
        <p:nvSpPr>
          <p:cNvPr id="38" name="TextBox 37"/>
          <p:cNvSpPr txBox="1"/>
          <p:nvPr/>
        </p:nvSpPr>
        <p:spPr>
          <a:xfrm>
            <a:off x="563880" y="3550920"/>
            <a:ext cx="365760" cy="369332"/>
          </a:xfrm>
          <a:prstGeom prst="rect">
            <a:avLst/>
          </a:prstGeom>
          <a:noFill/>
        </p:spPr>
        <p:txBody>
          <a:bodyPr wrap="square" rtlCol="0">
            <a:spAutoFit/>
          </a:bodyPr>
          <a:lstStyle/>
          <a:p>
            <a:r>
              <a:rPr lang="en-US" dirty="0"/>
              <a:t>A</a:t>
            </a:r>
          </a:p>
        </p:txBody>
      </p:sp>
      <p:sp>
        <p:nvSpPr>
          <p:cNvPr id="39" name="TextBox 38"/>
          <p:cNvSpPr txBox="1"/>
          <p:nvPr/>
        </p:nvSpPr>
        <p:spPr>
          <a:xfrm>
            <a:off x="929640" y="3840480"/>
            <a:ext cx="198120" cy="646331"/>
          </a:xfrm>
          <a:prstGeom prst="rect">
            <a:avLst/>
          </a:prstGeom>
          <a:noFill/>
        </p:spPr>
        <p:txBody>
          <a:bodyPr wrap="square" rtlCol="0">
            <a:spAutoFit/>
          </a:bodyPr>
          <a:lstStyle/>
          <a:p>
            <a:r>
              <a:rPr lang="en-US" dirty="0"/>
              <a:t>0</a:t>
            </a:r>
          </a:p>
          <a:p>
            <a:r>
              <a:rPr lang="en-US" dirty="0"/>
              <a:t>1</a:t>
            </a:r>
          </a:p>
        </p:txBody>
      </p:sp>
      <p:cxnSp>
        <p:nvCxnSpPr>
          <p:cNvPr id="40" name="Straight Connector 39"/>
          <p:cNvCxnSpPr/>
          <p:nvPr/>
        </p:nvCxnSpPr>
        <p:spPr>
          <a:xfrm>
            <a:off x="655320" y="3352800"/>
            <a:ext cx="624840" cy="472440"/>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011680" y="4739640"/>
            <a:ext cx="1813560" cy="381000"/>
          </a:xfrm>
          <a:prstGeom prst="rect">
            <a:avLst/>
          </a:prstGeom>
          <a:noFill/>
        </p:spPr>
        <p:txBody>
          <a:bodyPr wrap="square" rtlCol="0">
            <a:spAutoFit/>
          </a:bodyPr>
          <a:lstStyle/>
          <a:p>
            <a:r>
              <a:rPr lang="en-US" dirty="0"/>
              <a:t>SOP  Form</a:t>
            </a:r>
          </a:p>
        </p:txBody>
      </p:sp>
      <p:sp>
        <p:nvSpPr>
          <p:cNvPr id="54" name="TextBox 53"/>
          <p:cNvSpPr txBox="1"/>
          <p:nvPr/>
        </p:nvSpPr>
        <p:spPr>
          <a:xfrm>
            <a:off x="7985760" y="4892040"/>
            <a:ext cx="1813560" cy="381000"/>
          </a:xfrm>
          <a:prstGeom prst="rect">
            <a:avLst/>
          </a:prstGeom>
          <a:noFill/>
        </p:spPr>
        <p:txBody>
          <a:bodyPr wrap="square" rtlCol="0">
            <a:spAutoFit/>
          </a:bodyPr>
          <a:lstStyle/>
          <a:p>
            <a:r>
              <a:rPr lang="en-US" dirty="0"/>
              <a:t>POS  Form</a:t>
            </a:r>
          </a:p>
        </p:txBody>
      </p:sp>
    </p:spTree>
    <p:extLst>
      <p:ext uri="{BB962C8B-B14F-4D97-AF65-F5344CB8AC3E}">
        <p14:creationId xmlns:p14="http://schemas.microsoft.com/office/powerpoint/2010/main" val="153618896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9232605" cy="1325563"/>
          </a:xfrm>
        </p:spPr>
        <p:txBody>
          <a:bodyPr>
            <a:normAutofit/>
          </a:bodyPr>
          <a:lstStyle/>
          <a:p>
            <a:r>
              <a:rPr lang="en-US" sz="3200" b="1" dirty="0">
                <a:solidFill>
                  <a:schemeClr val="tx1"/>
                </a:solidFill>
                <a:latin typeface="Times New Roman" pitchFamily="18" charset="0"/>
                <a:cs typeface="Times New Roman" pitchFamily="18" charset="0"/>
              </a:rPr>
              <a:t>4 – Variables K- Map</a:t>
            </a:r>
            <a:endParaRPr lang="en-IN" sz="3200" dirty="0">
              <a:solidFill>
                <a:schemeClr val="tx1"/>
              </a:solidFill>
            </a:endParaRPr>
          </a:p>
        </p:txBody>
      </p:sp>
      <p:sp>
        <p:nvSpPr>
          <p:cNvPr id="4" name="Slide Number Placeholder 3"/>
          <p:cNvSpPr>
            <a:spLocks noGrp="1"/>
          </p:cNvSpPr>
          <p:nvPr>
            <p:ph type="sldNum" sz="quarter" idx="12"/>
          </p:nvPr>
        </p:nvSpPr>
        <p:spPr>
          <a:xfrm>
            <a:off x="8592902" y="6041364"/>
            <a:ext cx="683517" cy="365125"/>
          </a:xfrm>
        </p:spPr>
        <p:txBody>
          <a:bodyPr/>
          <a:lstStyle/>
          <a:p>
            <a:fld id="{238A27C9-8181-4F0D-8434-16FA13768F1F}" type="slidenum">
              <a:rPr lang="en-IN" smtClean="0"/>
              <a:pPr/>
              <a:t>104</a:t>
            </a:fld>
            <a:endParaRPr lang="en-IN"/>
          </a:p>
        </p:txBody>
      </p:sp>
      <p:pic>
        <p:nvPicPr>
          <p:cNvPr id="7" name="Picture 6"/>
          <p:cNvPicPr>
            <a:picLocks noChangeAspect="1"/>
          </p:cNvPicPr>
          <p:nvPr/>
        </p:nvPicPr>
        <p:blipFill>
          <a:blip r:embed="rId2" cstate="print"/>
          <a:stretch>
            <a:fillRect/>
          </a:stretch>
        </p:blipFill>
        <p:spPr>
          <a:xfrm>
            <a:off x="1" y="1"/>
            <a:ext cx="1269599" cy="1313597"/>
          </a:xfrm>
          <a:prstGeom prst="rect">
            <a:avLst/>
          </a:prstGeom>
        </p:spPr>
      </p:pic>
      <p:graphicFrame>
        <p:nvGraphicFramePr>
          <p:cNvPr id="6" name="Table 5"/>
          <p:cNvGraphicFramePr>
            <a:graphicFrameLocks noGrp="1"/>
          </p:cNvGraphicFramePr>
          <p:nvPr/>
        </p:nvGraphicFramePr>
        <p:xfrm>
          <a:off x="4380738" y="1387354"/>
          <a:ext cx="4456900" cy="2004392"/>
        </p:xfrm>
        <a:graphic>
          <a:graphicData uri="http://schemas.openxmlformats.org/drawingml/2006/table">
            <a:tbl>
              <a:tblPr firstRow="1" bandRow="1">
                <a:tableStyleId>{5C22544A-7EE6-4342-B048-85BDC9FD1C3A}</a:tableStyleId>
              </a:tblPr>
              <a:tblGrid>
                <a:gridCol w="1114225">
                  <a:extLst>
                    <a:ext uri="{9D8B030D-6E8A-4147-A177-3AD203B41FA5}">
                      <a16:colId xmlns:a16="http://schemas.microsoft.com/office/drawing/2014/main" xmlns="" val="20000"/>
                    </a:ext>
                  </a:extLst>
                </a:gridCol>
                <a:gridCol w="1114225">
                  <a:extLst>
                    <a:ext uri="{9D8B030D-6E8A-4147-A177-3AD203B41FA5}">
                      <a16:colId xmlns:a16="http://schemas.microsoft.com/office/drawing/2014/main" xmlns="" val="20001"/>
                    </a:ext>
                  </a:extLst>
                </a:gridCol>
                <a:gridCol w="1114225">
                  <a:extLst>
                    <a:ext uri="{9D8B030D-6E8A-4147-A177-3AD203B41FA5}">
                      <a16:colId xmlns:a16="http://schemas.microsoft.com/office/drawing/2014/main" xmlns="" val="20002"/>
                    </a:ext>
                  </a:extLst>
                </a:gridCol>
                <a:gridCol w="1114225">
                  <a:extLst>
                    <a:ext uri="{9D8B030D-6E8A-4147-A177-3AD203B41FA5}">
                      <a16:colId xmlns:a16="http://schemas.microsoft.com/office/drawing/2014/main" xmlns="" val="20003"/>
                    </a:ext>
                  </a:extLst>
                </a:gridCol>
              </a:tblGrid>
              <a:tr h="501098">
                <a:tc>
                  <a:txBody>
                    <a:bodyPr/>
                    <a:lstStyle/>
                    <a:p>
                      <a:r>
                        <a:rPr lang="en-US" dirty="0"/>
                        <a:t>0</a:t>
                      </a:r>
                      <a:endParaRPr lang="mr-IN" dirty="0"/>
                    </a:p>
                  </a:txBody>
                  <a:tcPr/>
                </a:tc>
                <a:tc>
                  <a:txBody>
                    <a:bodyPr/>
                    <a:lstStyle/>
                    <a:p>
                      <a:r>
                        <a:rPr lang="en-US" dirty="0"/>
                        <a:t>1</a:t>
                      </a:r>
                      <a:endParaRPr lang="mr-IN" dirty="0"/>
                    </a:p>
                  </a:txBody>
                  <a:tcPr/>
                </a:tc>
                <a:tc>
                  <a:txBody>
                    <a:bodyPr/>
                    <a:lstStyle/>
                    <a:p>
                      <a:r>
                        <a:rPr lang="en-US" dirty="0"/>
                        <a:t>3</a:t>
                      </a:r>
                      <a:endParaRPr lang="mr-IN" dirty="0"/>
                    </a:p>
                  </a:txBody>
                  <a:tcPr/>
                </a:tc>
                <a:tc>
                  <a:txBody>
                    <a:bodyPr/>
                    <a:lstStyle/>
                    <a:p>
                      <a:r>
                        <a:rPr lang="en-US" dirty="0"/>
                        <a:t>2</a:t>
                      </a:r>
                      <a:endParaRPr lang="mr-IN" dirty="0"/>
                    </a:p>
                  </a:txBody>
                  <a:tcPr/>
                </a:tc>
                <a:extLst>
                  <a:ext uri="{0D108BD9-81ED-4DB2-BD59-A6C34878D82A}">
                    <a16:rowId xmlns:a16="http://schemas.microsoft.com/office/drawing/2014/main" xmlns="" val="10000"/>
                  </a:ext>
                </a:extLst>
              </a:tr>
              <a:tr h="501098">
                <a:tc>
                  <a:txBody>
                    <a:bodyPr/>
                    <a:lstStyle/>
                    <a:p>
                      <a:r>
                        <a:rPr lang="en-US" dirty="0"/>
                        <a:t>4</a:t>
                      </a:r>
                      <a:endParaRPr lang="mr-IN" dirty="0"/>
                    </a:p>
                  </a:txBody>
                  <a:tcPr/>
                </a:tc>
                <a:tc>
                  <a:txBody>
                    <a:bodyPr/>
                    <a:lstStyle/>
                    <a:p>
                      <a:r>
                        <a:rPr lang="en-US" dirty="0"/>
                        <a:t>5</a:t>
                      </a:r>
                      <a:endParaRPr lang="mr-IN" dirty="0"/>
                    </a:p>
                  </a:txBody>
                  <a:tcPr/>
                </a:tc>
                <a:tc>
                  <a:txBody>
                    <a:bodyPr/>
                    <a:lstStyle/>
                    <a:p>
                      <a:r>
                        <a:rPr lang="en-US" dirty="0"/>
                        <a:t>7</a:t>
                      </a:r>
                      <a:endParaRPr lang="mr-IN" dirty="0"/>
                    </a:p>
                  </a:txBody>
                  <a:tcPr/>
                </a:tc>
                <a:tc>
                  <a:txBody>
                    <a:bodyPr/>
                    <a:lstStyle/>
                    <a:p>
                      <a:r>
                        <a:rPr lang="en-US" dirty="0"/>
                        <a:t>6</a:t>
                      </a:r>
                      <a:endParaRPr lang="mr-IN" dirty="0"/>
                    </a:p>
                  </a:txBody>
                  <a:tcPr/>
                </a:tc>
                <a:extLst>
                  <a:ext uri="{0D108BD9-81ED-4DB2-BD59-A6C34878D82A}">
                    <a16:rowId xmlns:a16="http://schemas.microsoft.com/office/drawing/2014/main" xmlns="" val="10001"/>
                  </a:ext>
                </a:extLst>
              </a:tr>
              <a:tr h="501098">
                <a:tc>
                  <a:txBody>
                    <a:bodyPr/>
                    <a:lstStyle/>
                    <a:p>
                      <a:r>
                        <a:rPr lang="en-US" dirty="0"/>
                        <a:t>12</a:t>
                      </a:r>
                      <a:endParaRPr lang="mr-IN" dirty="0"/>
                    </a:p>
                  </a:txBody>
                  <a:tcPr/>
                </a:tc>
                <a:tc>
                  <a:txBody>
                    <a:bodyPr/>
                    <a:lstStyle/>
                    <a:p>
                      <a:r>
                        <a:rPr lang="en-US" dirty="0"/>
                        <a:t>13</a:t>
                      </a:r>
                      <a:endParaRPr lang="mr-IN" dirty="0"/>
                    </a:p>
                  </a:txBody>
                  <a:tcPr/>
                </a:tc>
                <a:tc>
                  <a:txBody>
                    <a:bodyPr/>
                    <a:lstStyle/>
                    <a:p>
                      <a:r>
                        <a:rPr lang="en-US" dirty="0"/>
                        <a:t>15</a:t>
                      </a:r>
                      <a:endParaRPr lang="mr-IN" dirty="0"/>
                    </a:p>
                  </a:txBody>
                  <a:tcPr/>
                </a:tc>
                <a:tc>
                  <a:txBody>
                    <a:bodyPr/>
                    <a:lstStyle/>
                    <a:p>
                      <a:r>
                        <a:rPr lang="en-US" dirty="0"/>
                        <a:t>14</a:t>
                      </a:r>
                      <a:endParaRPr lang="mr-IN" dirty="0"/>
                    </a:p>
                  </a:txBody>
                  <a:tcPr/>
                </a:tc>
                <a:extLst>
                  <a:ext uri="{0D108BD9-81ED-4DB2-BD59-A6C34878D82A}">
                    <a16:rowId xmlns:a16="http://schemas.microsoft.com/office/drawing/2014/main" xmlns="" val="10002"/>
                  </a:ext>
                </a:extLst>
              </a:tr>
              <a:tr h="501098">
                <a:tc>
                  <a:txBody>
                    <a:bodyPr/>
                    <a:lstStyle/>
                    <a:p>
                      <a:r>
                        <a:rPr lang="en-US" dirty="0"/>
                        <a:t>8</a:t>
                      </a:r>
                      <a:endParaRPr lang="mr-IN" dirty="0"/>
                    </a:p>
                  </a:txBody>
                  <a:tcPr/>
                </a:tc>
                <a:tc>
                  <a:txBody>
                    <a:bodyPr/>
                    <a:lstStyle/>
                    <a:p>
                      <a:r>
                        <a:rPr lang="en-US" dirty="0"/>
                        <a:t>9</a:t>
                      </a:r>
                      <a:endParaRPr lang="mr-IN" dirty="0"/>
                    </a:p>
                  </a:txBody>
                  <a:tcPr/>
                </a:tc>
                <a:tc>
                  <a:txBody>
                    <a:bodyPr/>
                    <a:lstStyle/>
                    <a:p>
                      <a:r>
                        <a:rPr lang="en-US" dirty="0"/>
                        <a:t>11</a:t>
                      </a:r>
                      <a:endParaRPr lang="mr-IN" dirty="0"/>
                    </a:p>
                  </a:txBody>
                  <a:tcPr/>
                </a:tc>
                <a:tc>
                  <a:txBody>
                    <a:bodyPr/>
                    <a:lstStyle/>
                    <a:p>
                      <a:r>
                        <a:rPr lang="en-US" dirty="0"/>
                        <a:t>10</a:t>
                      </a:r>
                      <a:endParaRPr lang="mr-IN" dirty="0"/>
                    </a:p>
                  </a:txBody>
                  <a:tcPr/>
                </a:tc>
                <a:extLst>
                  <a:ext uri="{0D108BD9-81ED-4DB2-BD59-A6C34878D82A}">
                    <a16:rowId xmlns:a16="http://schemas.microsoft.com/office/drawing/2014/main" xmlns="" val="10003"/>
                  </a:ext>
                </a:extLst>
              </a:tr>
            </a:tbl>
          </a:graphicData>
        </a:graphic>
      </p:graphicFrame>
      <p:grpSp>
        <p:nvGrpSpPr>
          <p:cNvPr id="16" name="Group 15"/>
          <p:cNvGrpSpPr/>
          <p:nvPr/>
        </p:nvGrpSpPr>
        <p:grpSpPr>
          <a:xfrm>
            <a:off x="3765241" y="1021839"/>
            <a:ext cx="5286771" cy="2397085"/>
            <a:chOff x="2164080" y="1478280"/>
            <a:chExt cx="5286771" cy="2397085"/>
          </a:xfrm>
        </p:grpSpPr>
        <p:sp>
          <p:nvSpPr>
            <p:cNvPr id="13" name="TextBox 12"/>
            <p:cNvSpPr txBox="1"/>
            <p:nvPr/>
          </p:nvSpPr>
          <p:spPr>
            <a:xfrm>
              <a:off x="2164080" y="1627108"/>
              <a:ext cx="533400" cy="369332"/>
            </a:xfrm>
            <a:prstGeom prst="rect">
              <a:avLst/>
            </a:prstGeom>
            <a:noFill/>
          </p:spPr>
          <p:txBody>
            <a:bodyPr wrap="square" rtlCol="0">
              <a:spAutoFit/>
            </a:bodyPr>
            <a:lstStyle/>
            <a:p>
              <a:r>
                <a:rPr lang="en-US" dirty="0"/>
                <a:t>AB</a:t>
              </a:r>
              <a:endParaRPr lang="mr-IN" dirty="0"/>
            </a:p>
          </p:txBody>
        </p:sp>
        <p:grpSp>
          <p:nvGrpSpPr>
            <p:cNvPr id="15" name="Group 14"/>
            <p:cNvGrpSpPr/>
            <p:nvPr/>
          </p:nvGrpSpPr>
          <p:grpSpPr>
            <a:xfrm>
              <a:off x="2240280" y="1478280"/>
              <a:ext cx="5210571" cy="2397085"/>
              <a:chOff x="2240280" y="1478280"/>
              <a:chExt cx="5210571" cy="2397085"/>
            </a:xfrm>
          </p:grpSpPr>
          <p:cxnSp>
            <p:nvCxnSpPr>
              <p:cNvPr id="9" name="Straight Connector 8"/>
              <p:cNvCxnSpPr/>
              <p:nvPr/>
            </p:nvCxnSpPr>
            <p:spPr>
              <a:xfrm>
                <a:off x="2392680" y="1478280"/>
                <a:ext cx="381000" cy="36576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185160" y="1520428"/>
                <a:ext cx="4265691" cy="369332"/>
              </a:xfrm>
              <a:prstGeom prst="rect">
                <a:avLst/>
              </a:prstGeom>
              <a:noFill/>
            </p:spPr>
            <p:txBody>
              <a:bodyPr wrap="square" rtlCol="0">
                <a:spAutoFit/>
              </a:bodyPr>
              <a:lstStyle/>
              <a:p>
                <a:r>
                  <a:rPr lang="en-US" dirty="0"/>
                  <a:t>00	01	     11	          10</a:t>
                </a:r>
                <a:endParaRPr lang="mr-IN" dirty="0"/>
              </a:p>
            </p:txBody>
          </p:sp>
          <p:sp>
            <p:nvSpPr>
              <p:cNvPr id="12" name="TextBox 11"/>
              <p:cNvSpPr txBox="1"/>
              <p:nvPr/>
            </p:nvSpPr>
            <p:spPr>
              <a:xfrm>
                <a:off x="2583180" y="1478280"/>
                <a:ext cx="495300" cy="369332"/>
              </a:xfrm>
              <a:prstGeom prst="rect">
                <a:avLst/>
              </a:prstGeom>
              <a:noFill/>
            </p:spPr>
            <p:txBody>
              <a:bodyPr wrap="square" rtlCol="0">
                <a:spAutoFit/>
              </a:bodyPr>
              <a:lstStyle/>
              <a:p>
                <a:r>
                  <a:rPr lang="en-US" dirty="0"/>
                  <a:t>CD</a:t>
                </a:r>
                <a:endParaRPr lang="mr-IN" dirty="0"/>
              </a:p>
            </p:txBody>
          </p:sp>
          <p:sp>
            <p:nvSpPr>
              <p:cNvPr id="14" name="TextBox 13"/>
              <p:cNvSpPr txBox="1"/>
              <p:nvPr/>
            </p:nvSpPr>
            <p:spPr>
              <a:xfrm>
                <a:off x="2240280" y="1844040"/>
                <a:ext cx="495300" cy="2031325"/>
              </a:xfrm>
              <a:prstGeom prst="rect">
                <a:avLst/>
              </a:prstGeom>
              <a:noFill/>
            </p:spPr>
            <p:txBody>
              <a:bodyPr wrap="square" rtlCol="0">
                <a:spAutoFit/>
              </a:bodyPr>
              <a:lstStyle/>
              <a:p>
                <a:r>
                  <a:rPr lang="en-US" dirty="0"/>
                  <a:t>00</a:t>
                </a:r>
              </a:p>
              <a:p>
                <a:endParaRPr lang="en-US" dirty="0"/>
              </a:p>
              <a:p>
                <a:r>
                  <a:rPr lang="en-US" dirty="0"/>
                  <a:t>01</a:t>
                </a:r>
              </a:p>
              <a:p>
                <a:endParaRPr lang="en-US" dirty="0"/>
              </a:p>
              <a:p>
                <a:r>
                  <a:rPr lang="en-US" dirty="0"/>
                  <a:t>11</a:t>
                </a:r>
              </a:p>
              <a:p>
                <a:endParaRPr lang="en-US" dirty="0"/>
              </a:p>
              <a:p>
                <a:r>
                  <a:rPr lang="en-US" dirty="0"/>
                  <a:t>10</a:t>
                </a:r>
                <a:endParaRPr lang="mr-IN" dirty="0"/>
              </a:p>
            </p:txBody>
          </p:sp>
        </p:grpSp>
      </p:grpSp>
      <p:grpSp>
        <p:nvGrpSpPr>
          <p:cNvPr id="24" name="Group 23"/>
          <p:cNvGrpSpPr/>
          <p:nvPr/>
        </p:nvGrpSpPr>
        <p:grpSpPr>
          <a:xfrm>
            <a:off x="786999" y="3606755"/>
            <a:ext cx="4745121" cy="2559500"/>
            <a:chOff x="2164080" y="1478280"/>
            <a:chExt cx="4745121" cy="2559500"/>
          </a:xfrm>
        </p:grpSpPr>
        <p:sp>
          <p:nvSpPr>
            <p:cNvPr id="25" name="TextBox 24"/>
            <p:cNvSpPr txBox="1"/>
            <p:nvPr/>
          </p:nvSpPr>
          <p:spPr>
            <a:xfrm>
              <a:off x="2164080" y="1627108"/>
              <a:ext cx="533400" cy="369332"/>
            </a:xfrm>
            <a:prstGeom prst="rect">
              <a:avLst/>
            </a:prstGeom>
            <a:noFill/>
          </p:spPr>
          <p:txBody>
            <a:bodyPr wrap="square" rtlCol="0">
              <a:spAutoFit/>
            </a:bodyPr>
            <a:lstStyle/>
            <a:p>
              <a:r>
                <a:rPr lang="en-US" dirty="0"/>
                <a:t>AB</a:t>
              </a:r>
              <a:endParaRPr lang="mr-IN" dirty="0"/>
            </a:p>
          </p:txBody>
        </p:sp>
        <p:grpSp>
          <p:nvGrpSpPr>
            <p:cNvPr id="26" name="Group 25"/>
            <p:cNvGrpSpPr/>
            <p:nvPr/>
          </p:nvGrpSpPr>
          <p:grpSpPr>
            <a:xfrm>
              <a:off x="2330049" y="1478280"/>
              <a:ext cx="4579152" cy="2559500"/>
              <a:chOff x="2330049" y="1478280"/>
              <a:chExt cx="4579152" cy="2559500"/>
            </a:xfrm>
          </p:grpSpPr>
          <p:cxnSp>
            <p:nvCxnSpPr>
              <p:cNvPr id="27" name="Straight Connector 26"/>
              <p:cNvCxnSpPr/>
              <p:nvPr/>
            </p:nvCxnSpPr>
            <p:spPr>
              <a:xfrm>
                <a:off x="2392680" y="1478280"/>
                <a:ext cx="381000" cy="36576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002280" y="1490245"/>
                <a:ext cx="3906921" cy="369332"/>
              </a:xfrm>
              <a:prstGeom prst="rect">
                <a:avLst/>
              </a:prstGeom>
              <a:noFill/>
            </p:spPr>
            <p:txBody>
              <a:bodyPr wrap="square" rtlCol="0">
                <a:spAutoFit/>
              </a:bodyPr>
              <a:lstStyle/>
              <a:p>
                <a:r>
                  <a:rPr lang="en-US" dirty="0"/>
                  <a:t>00                01	   11              10</a:t>
                </a:r>
                <a:endParaRPr lang="mr-IN" dirty="0"/>
              </a:p>
            </p:txBody>
          </p:sp>
          <p:sp>
            <p:nvSpPr>
              <p:cNvPr id="29" name="TextBox 28"/>
              <p:cNvSpPr txBox="1"/>
              <p:nvPr/>
            </p:nvSpPr>
            <p:spPr>
              <a:xfrm>
                <a:off x="2583180" y="1478280"/>
                <a:ext cx="495300" cy="369332"/>
              </a:xfrm>
              <a:prstGeom prst="rect">
                <a:avLst/>
              </a:prstGeom>
              <a:noFill/>
            </p:spPr>
            <p:txBody>
              <a:bodyPr wrap="square" rtlCol="0">
                <a:spAutoFit/>
              </a:bodyPr>
              <a:lstStyle/>
              <a:p>
                <a:r>
                  <a:rPr lang="en-US" dirty="0"/>
                  <a:t>CD</a:t>
                </a:r>
                <a:endParaRPr lang="mr-IN" dirty="0"/>
              </a:p>
            </p:txBody>
          </p:sp>
          <p:sp>
            <p:nvSpPr>
              <p:cNvPr id="30" name="TextBox 29"/>
              <p:cNvSpPr txBox="1"/>
              <p:nvPr/>
            </p:nvSpPr>
            <p:spPr>
              <a:xfrm>
                <a:off x="2330049" y="2006455"/>
                <a:ext cx="495300" cy="2031325"/>
              </a:xfrm>
              <a:prstGeom prst="rect">
                <a:avLst/>
              </a:prstGeom>
              <a:noFill/>
            </p:spPr>
            <p:txBody>
              <a:bodyPr wrap="square" rtlCol="0">
                <a:spAutoFit/>
              </a:bodyPr>
              <a:lstStyle/>
              <a:p>
                <a:r>
                  <a:rPr lang="en-US" dirty="0"/>
                  <a:t>00</a:t>
                </a:r>
              </a:p>
              <a:p>
                <a:endParaRPr lang="en-US" dirty="0"/>
              </a:p>
              <a:p>
                <a:r>
                  <a:rPr lang="en-US" dirty="0"/>
                  <a:t>01</a:t>
                </a:r>
              </a:p>
              <a:p>
                <a:endParaRPr lang="en-US" dirty="0"/>
              </a:p>
              <a:p>
                <a:r>
                  <a:rPr lang="en-US" dirty="0"/>
                  <a:t>11</a:t>
                </a:r>
              </a:p>
              <a:p>
                <a:endParaRPr lang="en-US" dirty="0"/>
              </a:p>
              <a:p>
                <a:r>
                  <a:rPr lang="en-US" dirty="0"/>
                  <a:t>10</a:t>
                </a:r>
                <a:endParaRPr lang="mr-IN" dirty="0"/>
              </a:p>
            </p:txBody>
          </p:sp>
        </p:grpSp>
      </p:grpSp>
      <p:graphicFrame>
        <p:nvGraphicFramePr>
          <p:cNvPr id="31" name="Table 30"/>
          <p:cNvGraphicFramePr>
            <a:graphicFrameLocks noGrp="1"/>
          </p:cNvGraphicFramePr>
          <p:nvPr/>
        </p:nvGraphicFramePr>
        <p:xfrm>
          <a:off x="1367477" y="3959487"/>
          <a:ext cx="3846361" cy="2316480"/>
        </p:xfrm>
        <a:graphic>
          <a:graphicData uri="http://schemas.openxmlformats.org/drawingml/2006/table">
            <a:tbl>
              <a:tblPr firstRow="1" bandRow="1">
                <a:tableStyleId>{5C22544A-7EE6-4342-B048-85BDC9FD1C3A}</a:tableStyleId>
              </a:tblPr>
              <a:tblGrid>
                <a:gridCol w="1098298">
                  <a:extLst>
                    <a:ext uri="{9D8B030D-6E8A-4147-A177-3AD203B41FA5}">
                      <a16:colId xmlns:a16="http://schemas.microsoft.com/office/drawing/2014/main" xmlns="" val="20000"/>
                    </a:ext>
                  </a:extLst>
                </a:gridCol>
                <a:gridCol w="890157">
                  <a:extLst>
                    <a:ext uri="{9D8B030D-6E8A-4147-A177-3AD203B41FA5}">
                      <a16:colId xmlns:a16="http://schemas.microsoft.com/office/drawing/2014/main" xmlns="" val="20001"/>
                    </a:ext>
                  </a:extLst>
                </a:gridCol>
                <a:gridCol w="928953">
                  <a:extLst>
                    <a:ext uri="{9D8B030D-6E8A-4147-A177-3AD203B41FA5}">
                      <a16:colId xmlns:a16="http://schemas.microsoft.com/office/drawing/2014/main" xmlns="" val="20002"/>
                    </a:ext>
                  </a:extLst>
                </a:gridCol>
                <a:gridCol w="928953">
                  <a:extLst>
                    <a:ext uri="{9D8B030D-6E8A-4147-A177-3AD203B41FA5}">
                      <a16:colId xmlns:a16="http://schemas.microsoft.com/office/drawing/2014/main" xmlns="" val="20003"/>
                    </a:ext>
                  </a:extLst>
                </a:gridCol>
              </a:tblGrid>
              <a:tr h="567008">
                <a:tc>
                  <a:txBody>
                    <a:bodyPr/>
                    <a:lstStyle/>
                    <a:p>
                      <a:r>
                        <a:rPr lang="en-US" sz="1600" dirty="0"/>
                        <a:t>A’B’C’D’</a:t>
                      </a:r>
                      <a:endParaRPr lang="mr-IN" sz="1600" dirty="0"/>
                    </a:p>
                  </a:txBody>
                  <a:tcPr/>
                </a:tc>
                <a:tc>
                  <a:txBody>
                    <a:bodyPr/>
                    <a:lstStyle/>
                    <a:p>
                      <a:r>
                        <a:rPr lang="en-US" sz="1600" dirty="0"/>
                        <a:t>A’B’C’D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A’B’CD</a:t>
                      </a:r>
                      <a:endParaRPr lang="mr-IN" sz="1600" dirty="0"/>
                    </a:p>
                    <a:p>
                      <a:endParaRPr lang="mr-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A’B’CD’</a:t>
                      </a:r>
                      <a:endParaRPr lang="mr-IN" sz="1600" dirty="0"/>
                    </a:p>
                  </a:txBody>
                  <a:tcPr/>
                </a:tc>
                <a:extLst>
                  <a:ext uri="{0D108BD9-81ED-4DB2-BD59-A6C34878D82A}">
                    <a16:rowId xmlns:a16="http://schemas.microsoft.com/office/drawing/2014/main" xmlns="" val="10000"/>
                  </a:ext>
                </a:extLst>
              </a:tr>
              <a:tr h="5670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A’BC’D’</a:t>
                      </a:r>
                      <a:endParaRPr lang="mr-IN" sz="1600" dirty="0"/>
                    </a:p>
                    <a:p>
                      <a:endParaRPr lang="mr-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A’BC’D</a:t>
                      </a:r>
                      <a:endParaRPr lang="mr-IN" sz="1600" dirty="0"/>
                    </a:p>
                    <a:p>
                      <a:endParaRPr lang="mr-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A’BCD</a:t>
                      </a:r>
                      <a:endParaRPr lang="mr-IN" sz="1600" dirty="0"/>
                    </a:p>
                    <a:p>
                      <a:endParaRPr lang="mr-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A’BCD’</a:t>
                      </a:r>
                      <a:endParaRPr lang="mr-IN" sz="1600" dirty="0"/>
                    </a:p>
                    <a:p>
                      <a:endParaRPr lang="mr-IN" sz="1600" dirty="0"/>
                    </a:p>
                  </a:txBody>
                  <a:tcPr/>
                </a:tc>
                <a:extLst>
                  <a:ext uri="{0D108BD9-81ED-4DB2-BD59-A6C34878D82A}">
                    <a16:rowId xmlns:a16="http://schemas.microsoft.com/office/drawing/2014/main" xmlns="" val="10001"/>
                  </a:ext>
                </a:extLst>
              </a:tr>
              <a:tr h="5670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ABC’D’</a:t>
                      </a:r>
                      <a:endParaRPr lang="mr-IN" sz="1600" dirty="0"/>
                    </a:p>
                    <a:p>
                      <a:endParaRPr lang="mr-IN" sz="1600" dirty="0"/>
                    </a:p>
                  </a:txBody>
                  <a:tcPr/>
                </a:tc>
                <a:tc>
                  <a:txBody>
                    <a:bodyPr/>
                    <a:lstStyle/>
                    <a:p>
                      <a:r>
                        <a:rPr lang="en-US" sz="1600" dirty="0"/>
                        <a:t>ABC’D</a:t>
                      </a:r>
                      <a:endParaRPr lang="mr-IN" sz="1600" dirty="0"/>
                    </a:p>
                  </a:txBody>
                  <a:tcPr/>
                </a:tc>
                <a:tc>
                  <a:txBody>
                    <a:bodyPr/>
                    <a:lstStyle/>
                    <a:p>
                      <a:r>
                        <a:rPr lang="en-US" sz="1600" dirty="0"/>
                        <a:t>ABCD</a:t>
                      </a:r>
                      <a:endParaRPr lang="mr-IN" sz="1600" dirty="0"/>
                    </a:p>
                  </a:txBody>
                  <a:tcPr/>
                </a:tc>
                <a:tc>
                  <a:txBody>
                    <a:bodyPr/>
                    <a:lstStyle/>
                    <a:p>
                      <a:r>
                        <a:rPr lang="en-US" sz="1600" dirty="0"/>
                        <a:t>ABCD’</a:t>
                      </a:r>
                      <a:endParaRPr lang="mr-IN" sz="1600" dirty="0"/>
                    </a:p>
                  </a:txBody>
                  <a:tcPr/>
                </a:tc>
                <a:extLst>
                  <a:ext uri="{0D108BD9-81ED-4DB2-BD59-A6C34878D82A}">
                    <a16:rowId xmlns:a16="http://schemas.microsoft.com/office/drawing/2014/main" xmlns="" val="10002"/>
                  </a:ext>
                </a:extLst>
              </a:tr>
              <a:tr h="5670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AB’C’D’</a:t>
                      </a:r>
                      <a:endParaRPr lang="mr-IN" sz="1600" dirty="0"/>
                    </a:p>
                    <a:p>
                      <a:endParaRPr lang="mr-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AB’C’D</a:t>
                      </a:r>
                      <a:endParaRPr lang="mr-IN" sz="1600" dirty="0"/>
                    </a:p>
                    <a:p>
                      <a:endParaRPr lang="mr-IN" sz="1600" dirty="0"/>
                    </a:p>
                  </a:txBody>
                  <a:tcPr/>
                </a:tc>
                <a:tc>
                  <a:txBody>
                    <a:bodyPr/>
                    <a:lstStyle/>
                    <a:p>
                      <a:r>
                        <a:rPr lang="en-US" sz="1600" dirty="0"/>
                        <a:t>AB’CD</a:t>
                      </a:r>
                      <a:endParaRPr lang="mr-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AB’CD’</a:t>
                      </a:r>
                      <a:endParaRPr lang="mr-IN" sz="1600" dirty="0"/>
                    </a:p>
                  </a:txBody>
                  <a:tcPr/>
                </a:tc>
                <a:extLst>
                  <a:ext uri="{0D108BD9-81ED-4DB2-BD59-A6C34878D82A}">
                    <a16:rowId xmlns:a16="http://schemas.microsoft.com/office/drawing/2014/main" xmlns="" val="10003"/>
                  </a:ext>
                </a:extLst>
              </a:tr>
            </a:tbl>
          </a:graphicData>
        </a:graphic>
      </p:graphicFrame>
      <p:pic>
        <p:nvPicPr>
          <p:cNvPr id="23" name="Picture 22"/>
          <p:cNvPicPr>
            <a:picLocks noChangeAspect="1"/>
          </p:cNvPicPr>
          <p:nvPr/>
        </p:nvPicPr>
        <p:blipFill>
          <a:blip r:embed="rId3" cstate="print"/>
          <a:stretch>
            <a:fillRect/>
          </a:stretch>
        </p:blipFill>
        <p:spPr>
          <a:xfrm>
            <a:off x="6224893" y="3606755"/>
            <a:ext cx="5334462" cy="2799734"/>
          </a:xfrm>
          <a:prstGeom prst="rect">
            <a:avLst/>
          </a:prstGeom>
        </p:spPr>
      </p:pic>
      <p:graphicFrame>
        <p:nvGraphicFramePr>
          <p:cNvPr id="50" name="Table 49"/>
          <p:cNvGraphicFramePr>
            <a:graphicFrameLocks noGrp="1"/>
          </p:cNvGraphicFramePr>
          <p:nvPr/>
        </p:nvGraphicFramePr>
        <p:xfrm>
          <a:off x="6912646" y="4090009"/>
          <a:ext cx="4868396" cy="2316480"/>
        </p:xfrm>
        <a:graphic>
          <a:graphicData uri="http://schemas.openxmlformats.org/drawingml/2006/table">
            <a:tbl>
              <a:tblPr firstRow="1" bandRow="1">
                <a:tableStyleId>{5C22544A-7EE6-4342-B048-85BDC9FD1C3A}</a:tableStyleId>
              </a:tblPr>
              <a:tblGrid>
                <a:gridCol w="1217099">
                  <a:extLst>
                    <a:ext uri="{9D8B030D-6E8A-4147-A177-3AD203B41FA5}">
                      <a16:colId xmlns:a16="http://schemas.microsoft.com/office/drawing/2014/main" xmlns="" val="20000"/>
                    </a:ext>
                  </a:extLst>
                </a:gridCol>
                <a:gridCol w="1217099">
                  <a:extLst>
                    <a:ext uri="{9D8B030D-6E8A-4147-A177-3AD203B41FA5}">
                      <a16:colId xmlns:a16="http://schemas.microsoft.com/office/drawing/2014/main" xmlns="" val="20001"/>
                    </a:ext>
                  </a:extLst>
                </a:gridCol>
                <a:gridCol w="1217099">
                  <a:extLst>
                    <a:ext uri="{9D8B030D-6E8A-4147-A177-3AD203B41FA5}">
                      <a16:colId xmlns:a16="http://schemas.microsoft.com/office/drawing/2014/main" xmlns="" val="20002"/>
                    </a:ext>
                  </a:extLst>
                </a:gridCol>
                <a:gridCol w="1217099">
                  <a:extLst>
                    <a:ext uri="{9D8B030D-6E8A-4147-A177-3AD203B41FA5}">
                      <a16:colId xmlns:a16="http://schemas.microsoft.com/office/drawing/2014/main" xmlns="" val="20003"/>
                    </a:ext>
                  </a:extLst>
                </a:gridCol>
              </a:tblGrid>
              <a:tr h="510841">
                <a:tc>
                  <a:txBody>
                    <a:bodyPr/>
                    <a:lstStyle/>
                    <a:p>
                      <a:r>
                        <a:rPr lang="en-US" sz="1600" dirty="0"/>
                        <a:t>A+B+C+D</a:t>
                      </a:r>
                      <a:endParaRPr lang="mr-IN" sz="1600" dirty="0"/>
                    </a:p>
                  </a:txBody>
                  <a:tcPr/>
                </a:tc>
                <a:tc>
                  <a:txBody>
                    <a:bodyPr/>
                    <a:lstStyle/>
                    <a:p>
                      <a:r>
                        <a:rPr lang="en-US" sz="1600" dirty="0"/>
                        <a:t>A+B+C+D’</a:t>
                      </a:r>
                      <a:endParaRPr lang="mr-IN" sz="1600" dirty="0"/>
                    </a:p>
                  </a:txBody>
                  <a:tcPr/>
                </a:tc>
                <a:tc>
                  <a:txBody>
                    <a:bodyPr/>
                    <a:lstStyle/>
                    <a:p>
                      <a:r>
                        <a:rPr lang="en-US" sz="1600" dirty="0"/>
                        <a:t>A+B+C’+D’</a:t>
                      </a:r>
                      <a:endParaRPr lang="mr-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A+B+C’+D</a:t>
                      </a:r>
                      <a:endParaRPr lang="mr-IN" sz="1600" dirty="0"/>
                    </a:p>
                    <a:p>
                      <a:endParaRPr lang="mr-IN" sz="1600" dirty="0"/>
                    </a:p>
                  </a:txBody>
                  <a:tcPr/>
                </a:tc>
                <a:extLst>
                  <a:ext uri="{0D108BD9-81ED-4DB2-BD59-A6C34878D82A}">
                    <a16:rowId xmlns:a16="http://schemas.microsoft.com/office/drawing/2014/main" xmlns="" val="10000"/>
                  </a:ext>
                </a:extLst>
              </a:tr>
              <a:tr h="5108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A+B’+C+D</a:t>
                      </a:r>
                      <a:endParaRPr lang="mr-IN" sz="1600" dirty="0"/>
                    </a:p>
                    <a:p>
                      <a:endParaRPr lang="mr-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A+B’+C+D’</a:t>
                      </a:r>
                      <a:endParaRPr lang="mr-IN" sz="1600" dirty="0"/>
                    </a:p>
                    <a:p>
                      <a:endParaRPr lang="mr-IN" sz="1600" dirty="0"/>
                    </a:p>
                  </a:txBody>
                  <a:tcPr/>
                </a:tc>
                <a:tc>
                  <a:txBody>
                    <a:bodyPr/>
                    <a:lstStyle/>
                    <a:p>
                      <a:r>
                        <a:rPr lang="en-US" sz="1600" dirty="0"/>
                        <a:t>A+B’+C’+D’</a:t>
                      </a:r>
                      <a:endParaRPr lang="mr-IN" sz="1600" dirty="0"/>
                    </a:p>
                  </a:txBody>
                  <a:tcPr/>
                </a:tc>
                <a:tc>
                  <a:txBody>
                    <a:bodyPr/>
                    <a:lstStyle/>
                    <a:p>
                      <a:r>
                        <a:rPr lang="en-US" sz="1600" dirty="0"/>
                        <a:t>A+B’+C’+D</a:t>
                      </a:r>
                      <a:endParaRPr lang="mr-IN" sz="1600" dirty="0"/>
                    </a:p>
                  </a:txBody>
                  <a:tcPr/>
                </a:tc>
                <a:extLst>
                  <a:ext uri="{0D108BD9-81ED-4DB2-BD59-A6C34878D82A}">
                    <a16:rowId xmlns:a16="http://schemas.microsoft.com/office/drawing/2014/main" xmlns="" val="10001"/>
                  </a:ext>
                </a:extLst>
              </a:tr>
              <a:tr h="5586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A’+B’+C+D</a:t>
                      </a:r>
                      <a:endParaRPr lang="mr-IN" sz="1600" dirty="0"/>
                    </a:p>
                    <a:p>
                      <a:endParaRPr lang="mr-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A’+B’+C+D’</a:t>
                      </a:r>
                      <a:endParaRPr lang="mr-IN" sz="1600" dirty="0"/>
                    </a:p>
                    <a:p>
                      <a:endParaRPr lang="mr-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A’+B’+C’+D’</a:t>
                      </a:r>
                      <a:endParaRPr lang="mr-IN" sz="1600" dirty="0"/>
                    </a:p>
                    <a:p>
                      <a:endParaRPr lang="mr-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A’+B’+C’+D</a:t>
                      </a:r>
                      <a:endParaRPr lang="mr-IN" sz="1600" dirty="0"/>
                    </a:p>
                    <a:p>
                      <a:endParaRPr lang="mr-IN" sz="1600" dirty="0"/>
                    </a:p>
                  </a:txBody>
                  <a:tcPr/>
                </a:tc>
                <a:extLst>
                  <a:ext uri="{0D108BD9-81ED-4DB2-BD59-A6C34878D82A}">
                    <a16:rowId xmlns:a16="http://schemas.microsoft.com/office/drawing/2014/main" xmlns="" val="10002"/>
                  </a:ext>
                </a:extLst>
              </a:tr>
              <a:tr h="5586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A’+B+C+D</a:t>
                      </a:r>
                      <a:endParaRPr lang="mr-IN" sz="1600" dirty="0"/>
                    </a:p>
                    <a:p>
                      <a:endParaRPr lang="mr-IN" sz="16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A’+B+C+D’</a:t>
                      </a:r>
                      <a:endParaRPr lang="mr-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A’+B+C’+D’</a:t>
                      </a:r>
                      <a:endParaRPr lang="mr-IN" sz="1600" dirty="0"/>
                    </a:p>
                    <a:p>
                      <a:endParaRPr lang="mr-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A’+B+C’+D</a:t>
                      </a:r>
                      <a:endParaRPr lang="mr-IN" sz="1600" dirty="0"/>
                    </a:p>
                  </a:txBody>
                  <a:tcPr/>
                </a:tc>
                <a:extLst>
                  <a:ext uri="{0D108BD9-81ED-4DB2-BD59-A6C34878D82A}">
                    <a16:rowId xmlns:a16="http://schemas.microsoft.com/office/drawing/2014/main" xmlns="" val="10003"/>
                  </a:ext>
                </a:extLst>
              </a:tr>
            </a:tbl>
          </a:graphicData>
        </a:graphic>
      </p:graphicFrame>
      <p:sp>
        <p:nvSpPr>
          <p:cNvPr id="49" name="TextBox 48"/>
          <p:cNvSpPr txBox="1"/>
          <p:nvPr/>
        </p:nvSpPr>
        <p:spPr>
          <a:xfrm>
            <a:off x="2101664" y="6422661"/>
            <a:ext cx="2082677" cy="369332"/>
          </a:xfrm>
          <a:prstGeom prst="rect">
            <a:avLst/>
          </a:prstGeom>
          <a:noFill/>
        </p:spPr>
        <p:txBody>
          <a:bodyPr wrap="square" rtlCol="0">
            <a:spAutoFit/>
          </a:bodyPr>
          <a:lstStyle/>
          <a:p>
            <a:r>
              <a:rPr lang="en-US" dirty="0"/>
              <a:t>SOP Form</a:t>
            </a:r>
            <a:endParaRPr lang="mr-IN" dirty="0"/>
          </a:p>
        </p:txBody>
      </p:sp>
      <p:sp>
        <p:nvSpPr>
          <p:cNvPr id="51" name="TextBox 50"/>
          <p:cNvSpPr txBox="1"/>
          <p:nvPr/>
        </p:nvSpPr>
        <p:spPr>
          <a:xfrm>
            <a:off x="8363925" y="6422661"/>
            <a:ext cx="2545080" cy="369332"/>
          </a:xfrm>
          <a:prstGeom prst="rect">
            <a:avLst/>
          </a:prstGeom>
          <a:noFill/>
        </p:spPr>
        <p:txBody>
          <a:bodyPr wrap="square" rtlCol="0">
            <a:spAutoFit/>
          </a:bodyPr>
          <a:lstStyle/>
          <a:p>
            <a:r>
              <a:rPr lang="en-US" dirty="0"/>
              <a:t>POS Form</a:t>
            </a:r>
            <a:endParaRPr lang="mr-IN" dirty="0"/>
          </a:p>
        </p:txBody>
      </p:sp>
    </p:spTree>
    <p:extLst>
      <p:ext uri="{BB962C8B-B14F-4D97-AF65-F5344CB8AC3E}">
        <p14:creationId xmlns:p14="http://schemas.microsoft.com/office/powerpoint/2010/main" val="4178904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650" y="419468"/>
            <a:ext cx="4586868" cy="474661"/>
          </a:xfrm>
        </p:spPr>
        <p:txBody>
          <a:bodyPr>
            <a:normAutofit fontScale="90000"/>
          </a:bodyPr>
          <a:lstStyle/>
          <a:p>
            <a:r>
              <a:rPr lang="en-US" sz="3200" b="1" dirty="0">
                <a:solidFill>
                  <a:schemeClr val="tx1"/>
                </a:solidFill>
                <a:latin typeface="Times New Roman" pitchFamily="18" charset="0"/>
                <a:cs typeface="Times New Roman" pitchFamily="18" charset="0"/>
              </a:rPr>
              <a:t>Practice Examples</a:t>
            </a:r>
            <a:endParaRPr lang="en-IN" sz="3200" dirty="0">
              <a:solidFill>
                <a:schemeClr val="tx1"/>
              </a:solidFill>
            </a:endParaRPr>
          </a:p>
        </p:txBody>
      </p:sp>
      <p:sp>
        <p:nvSpPr>
          <p:cNvPr id="11" name="Slide Number Placeholder 10"/>
          <p:cNvSpPr>
            <a:spLocks noGrp="1"/>
          </p:cNvSpPr>
          <p:nvPr>
            <p:ph type="sldNum" sz="quarter" idx="12"/>
          </p:nvPr>
        </p:nvSpPr>
        <p:spPr>
          <a:xfrm>
            <a:off x="8592902" y="6041364"/>
            <a:ext cx="683517" cy="365125"/>
          </a:xfrm>
        </p:spPr>
        <p:txBody>
          <a:bodyPr/>
          <a:lstStyle/>
          <a:p>
            <a:fld id="{3E5EE9B7-78FB-41C8-B7A3-7B1A40434D87}" type="slidenum">
              <a:rPr lang="en-US" smtClean="0"/>
              <a:pPr/>
              <a:t>105</a:t>
            </a:fld>
            <a:endParaRPr lang="en-US"/>
          </a:p>
        </p:txBody>
      </p:sp>
      <p:pic>
        <p:nvPicPr>
          <p:cNvPr id="13" name="Picture 12"/>
          <p:cNvPicPr>
            <a:picLocks noChangeAspect="1"/>
          </p:cNvPicPr>
          <p:nvPr/>
        </p:nvPicPr>
        <p:blipFill>
          <a:blip r:embed="rId2" cstate="print"/>
          <a:stretch>
            <a:fillRect/>
          </a:stretch>
        </p:blipFill>
        <p:spPr>
          <a:xfrm>
            <a:off x="2" y="1"/>
            <a:ext cx="1106128" cy="1144461"/>
          </a:xfrm>
          <a:prstGeom prst="rect">
            <a:avLst/>
          </a:prstGeom>
        </p:spPr>
      </p:pic>
      <p:pic>
        <p:nvPicPr>
          <p:cNvPr id="28" name="Picture 27"/>
          <p:cNvPicPr>
            <a:picLocks noChangeAspect="1"/>
          </p:cNvPicPr>
          <p:nvPr/>
        </p:nvPicPr>
        <p:blipFill>
          <a:blip r:embed="rId3"/>
          <a:stretch>
            <a:fillRect/>
          </a:stretch>
        </p:blipFill>
        <p:spPr>
          <a:xfrm>
            <a:off x="7498080" y="1501254"/>
            <a:ext cx="3967090" cy="4266499"/>
          </a:xfrm>
          <a:prstGeom prst="rect">
            <a:avLst/>
          </a:prstGeom>
        </p:spPr>
      </p:pic>
      <p:pic>
        <p:nvPicPr>
          <p:cNvPr id="4" name="Picture 3"/>
          <p:cNvPicPr>
            <a:picLocks noChangeAspect="1"/>
          </p:cNvPicPr>
          <p:nvPr/>
        </p:nvPicPr>
        <p:blipFill>
          <a:blip r:embed="rId4"/>
          <a:stretch>
            <a:fillRect/>
          </a:stretch>
        </p:blipFill>
        <p:spPr>
          <a:xfrm>
            <a:off x="1589650" y="1135147"/>
            <a:ext cx="5908430" cy="4632606"/>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508411010"/>
              </p:ext>
            </p:extLst>
          </p:nvPr>
        </p:nvGraphicFramePr>
        <p:xfrm>
          <a:off x="9561894" y="393467"/>
          <a:ext cx="1567098" cy="741680"/>
        </p:xfrm>
        <a:graphic>
          <a:graphicData uri="http://schemas.openxmlformats.org/drawingml/2006/table">
            <a:tbl>
              <a:tblPr firstRow="1" bandRow="1">
                <a:tableStyleId>{5C22544A-7EE6-4342-B048-85BDC9FD1C3A}</a:tableStyleId>
              </a:tblPr>
              <a:tblGrid>
                <a:gridCol w="783549">
                  <a:extLst>
                    <a:ext uri="{9D8B030D-6E8A-4147-A177-3AD203B41FA5}">
                      <a16:colId xmlns:a16="http://schemas.microsoft.com/office/drawing/2014/main" xmlns="" val="20000"/>
                    </a:ext>
                  </a:extLst>
                </a:gridCol>
                <a:gridCol w="783549">
                  <a:extLst>
                    <a:ext uri="{9D8B030D-6E8A-4147-A177-3AD203B41FA5}">
                      <a16:colId xmlns:a16="http://schemas.microsoft.com/office/drawing/2014/main" xmlns="" val="20001"/>
                    </a:ext>
                  </a:extLst>
                </a:gridCol>
              </a:tblGrid>
              <a:tr h="370840">
                <a:tc>
                  <a:txBody>
                    <a:bodyPr/>
                    <a:lstStyle/>
                    <a:p>
                      <a:r>
                        <a:rPr lang="en-US" b="1" dirty="0">
                          <a:solidFill>
                            <a:srgbClr val="FF0000"/>
                          </a:solidFill>
                        </a:rPr>
                        <a:t>m0</a:t>
                      </a:r>
                    </a:p>
                  </a:txBody>
                  <a:tcPr/>
                </a:tc>
                <a:tc>
                  <a:txBody>
                    <a:bodyPr/>
                    <a:lstStyle/>
                    <a:p>
                      <a:r>
                        <a:rPr lang="en-US" b="1" dirty="0">
                          <a:solidFill>
                            <a:srgbClr val="FF0000"/>
                          </a:solidFill>
                        </a:rPr>
                        <a:t>m1</a:t>
                      </a:r>
                    </a:p>
                  </a:txBody>
                  <a:tcPr/>
                </a:tc>
                <a:extLst>
                  <a:ext uri="{0D108BD9-81ED-4DB2-BD59-A6C34878D82A}">
                    <a16:rowId xmlns:a16="http://schemas.microsoft.com/office/drawing/2014/main" xmlns="" val="10000"/>
                  </a:ext>
                </a:extLst>
              </a:tr>
              <a:tr h="370840">
                <a:tc>
                  <a:txBody>
                    <a:bodyPr/>
                    <a:lstStyle/>
                    <a:p>
                      <a:r>
                        <a:rPr lang="en-US" b="1" dirty="0">
                          <a:solidFill>
                            <a:srgbClr val="FF0000"/>
                          </a:solidFill>
                        </a:rPr>
                        <a:t>m2</a:t>
                      </a:r>
                    </a:p>
                  </a:txBody>
                  <a:tcPr/>
                </a:tc>
                <a:tc>
                  <a:txBody>
                    <a:bodyPr/>
                    <a:lstStyle/>
                    <a:p>
                      <a:r>
                        <a:rPr lang="en-US" b="1" dirty="0">
                          <a:solidFill>
                            <a:srgbClr val="FF0000"/>
                          </a:solidFill>
                        </a:rPr>
                        <a:t>m3</a:t>
                      </a: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95535944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2544" y="196269"/>
            <a:ext cx="4615003" cy="490768"/>
          </a:xfrm>
        </p:spPr>
        <p:txBody>
          <a:bodyPr>
            <a:normAutofit fontScale="90000"/>
          </a:bodyPr>
          <a:lstStyle/>
          <a:p>
            <a:r>
              <a:rPr lang="en-US" sz="3200" b="1" dirty="0">
                <a:solidFill>
                  <a:schemeClr val="tx1"/>
                </a:solidFill>
                <a:latin typeface="Times New Roman" pitchFamily="18" charset="0"/>
                <a:cs typeface="Times New Roman" pitchFamily="18" charset="0"/>
              </a:rPr>
              <a:t>Practice Examples(Contd..)</a:t>
            </a:r>
            <a:endParaRPr lang="en-IN" sz="3200" dirty="0">
              <a:solidFill>
                <a:schemeClr val="tx1"/>
              </a:solidFill>
            </a:endParaRPr>
          </a:p>
        </p:txBody>
      </p:sp>
      <p:sp>
        <p:nvSpPr>
          <p:cNvPr id="11" name="Slide Number Placeholder 10"/>
          <p:cNvSpPr>
            <a:spLocks noGrp="1"/>
          </p:cNvSpPr>
          <p:nvPr>
            <p:ph type="sldNum" sz="quarter" idx="12"/>
          </p:nvPr>
        </p:nvSpPr>
        <p:spPr>
          <a:xfrm>
            <a:off x="8592902" y="6041364"/>
            <a:ext cx="683517" cy="365125"/>
          </a:xfrm>
        </p:spPr>
        <p:txBody>
          <a:bodyPr/>
          <a:lstStyle/>
          <a:p>
            <a:fld id="{3E5EE9B7-78FB-41C8-B7A3-7B1A40434D87}" type="slidenum">
              <a:rPr lang="en-US" smtClean="0"/>
              <a:pPr/>
              <a:t>106</a:t>
            </a:fld>
            <a:endParaRPr lang="en-US"/>
          </a:p>
        </p:txBody>
      </p:sp>
      <p:pic>
        <p:nvPicPr>
          <p:cNvPr id="9" name="Picture 2"/>
          <p:cNvPicPr>
            <a:picLocks noChangeAspect="1" noChangeArrowheads="1"/>
          </p:cNvPicPr>
          <p:nvPr/>
        </p:nvPicPr>
        <p:blipFill>
          <a:blip r:embed="rId2" cstate="print"/>
          <a:srcRect/>
          <a:stretch>
            <a:fillRect/>
          </a:stretch>
        </p:blipFill>
        <p:spPr bwMode="auto">
          <a:xfrm>
            <a:off x="7205240" y="757676"/>
            <a:ext cx="4710095" cy="3585266"/>
          </a:xfrm>
          <a:prstGeom prst="rect">
            <a:avLst/>
          </a:prstGeom>
          <a:noFill/>
          <a:ln w="9525">
            <a:noFill/>
            <a:miter lim="800000"/>
            <a:headEnd/>
            <a:tailEnd/>
          </a:ln>
          <a:effectLst/>
        </p:spPr>
      </p:pic>
      <p:pic>
        <p:nvPicPr>
          <p:cNvPr id="3" name="Picture 2"/>
          <p:cNvPicPr>
            <a:picLocks noChangeAspect="1"/>
          </p:cNvPicPr>
          <p:nvPr/>
        </p:nvPicPr>
        <p:blipFill>
          <a:blip r:embed="rId3"/>
          <a:stretch>
            <a:fillRect/>
          </a:stretch>
        </p:blipFill>
        <p:spPr>
          <a:xfrm>
            <a:off x="7627919" y="4461789"/>
            <a:ext cx="3296999" cy="1648750"/>
          </a:xfrm>
          <a:prstGeom prst="rect">
            <a:avLst/>
          </a:prstGeom>
        </p:spPr>
      </p:pic>
      <p:pic>
        <p:nvPicPr>
          <p:cNvPr id="8" name="Picture 7"/>
          <p:cNvPicPr>
            <a:picLocks noChangeAspect="1"/>
          </p:cNvPicPr>
          <p:nvPr/>
        </p:nvPicPr>
        <p:blipFill>
          <a:blip r:embed="rId4"/>
          <a:stretch>
            <a:fillRect/>
          </a:stretch>
        </p:blipFill>
        <p:spPr>
          <a:xfrm>
            <a:off x="1420036" y="211015"/>
            <a:ext cx="5065169" cy="2883877"/>
          </a:xfrm>
          <a:prstGeom prst="rect">
            <a:avLst/>
          </a:prstGeom>
        </p:spPr>
      </p:pic>
      <p:pic>
        <p:nvPicPr>
          <p:cNvPr id="14" name="Picture 13"/>
          <p:cNvPicPr>
            <a:picLocks noChangeAspect="1"/>
          </p:cNvPicPr>
          <p:nvPr/>
        </p:nvPicPr>
        <p:blipFill>
          <a:blip r:embed="rId5"/>
          <a:stretch>
            <a:fillRect/>
          </a:stretch>
        </p:blipFill>
        <p:spPr>
          <a:xfrm>
            <a:off x="1519311" y="3249637"/>
            <a:ext cx="5081018" cy="3156852"/>
          </a:xfrm>
          <a:prstGeom prst="rect">
            <a:avLst/>
          </a:prstGeom>
        </p:spPr>
      </p:pic>
      <p:cxnSp>
        <p:nvCxnSpPr>
          <p:cNvPr id="16" name="Straight Connector 15"/>
          <p:cNvCxnSpPr/>
          <p:nvPr/>
        </p:nvCxnSpPr>
        <p:spPr>
          <a:xfrm>
            <a:off x="914400" y="3249637"/>
            <a:ext cx="5866228"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2761" y="1468287"/>
            <a:ext cx="872197" cy="369332"/>
          </a:xfrm>
          <a:prstGeom prst="rect">
            <a:avLst/>
          </a:prstGeom>
          <a:noFill/>
        </p:spPr>
        <p:txBody>
          <a:bodyPr wrap="square" rtlCol="0">
            <a:spAutoFit/>
          </a:bodyPr>
          <a:lstStyle/>
          <a:p>
            <a:r>
              <a:rPr lang="en-US" dirty="0"/>
              <a:t>Way 1</a:t>
            </a:r>
          </a:p>
        </p:txBody>
      </p:sp>
      <p:sp>
        <p:nvSpPr>
          <p:cNvPr id="27" name="TextBox 26"/>
          <p:cNvSpPr txBox="1"/>
          <p:nvPr/>
        </p:nvSpPr>
        <p:spPr>
          <a:xfrm>
            <a:off x="344658" y="4536102"/>
            <a:ext cx="872197" cy="369332"/>
          </a:xfrm>
          <a:prstGeom prst="rect">
            <a:avLst/>
          </a:prstGeom>
          <a:noFill/>
        </p:spPr>
        <p:txBody>
          <a:bodyPr wrap="square" rtlCol="0">
            <a:spAutoFit/>
          </a:bodyPr>
          <a:lstStyle/>
          <a:p>
            <a:r>
              <a:rPr lang="en-US" dirty="0"/>
              <a:t>Way 2</a:t>
            </a:r>
          </a:p>
        </p:txBody>
      </p:sp>
      <p:pic>
        <p:nvPicPr>
          <p:cNvPr id="12" name="Picture 11"/>
          <p:cNvPicPr>
            <a:picLocks noChangeAspect="1"/>
          </p:cNvPicPr>
          <p:nvPr/>
        </p:nvPicPr>
        <p:blipFill>
          <a:blip r:embed="rId6" cstate="print"/>
          <a:stretch>
            <a:fillRect/>
          </a:stretch>
        </p:blipFill>
        <p:spPr>
          <a:xfrm>
            <a:off x="1" y="2"/>
            <a:ext cx="914399" cy="946088"/>
          </a:xfrm>
          <a:prstGeom prst="rect">
            <a:avLst/>
          </a:prstGeom>
        </p:spPr>
      </p:pic>
    </p:spTree>
    <p:extLst>
      <p:ext uri="{BB962C8B-B14F-4D97-AF65-F5344CB8AC3E}">
        <p14:creationId xmlns:p14="http://schemas.microsoft.com/office/powerpoint/2010/main" val="331944784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2258" y="155578"/>
            <a:ext cx="4989548" cy="614553"/>
          </a:xfrm>
        </p:spPr>
        <p:txBody>
          <a:bodyPr>
            <a:normAutofit/>
          </a:bodyPr>
          <a:lstStyle/>
          <a:p>
            <a:r>
              <a:rPr lang="en-IN" sz="3200" dirty="0">
                <a:solidFill>
                  <a:schemeClr val="tx1"/>
                </a:solidFill>
              </a:rPr>
              <a:t>   Practice example</a:t>
            </a:r>
          </a:p>
        </p:txBody>
      </p:sp>
      <p:sp>
        <p:nvSpPr>
          <p:cNvPr id="11" name="Slide Number Placeholder 10"/>
          <p:cNvSpPr>
            <a:spLocks noGrp="1"/>
          </p:cNvSpPr>
          <p:nvPr>
            <p:ph type="sldNum" sz="quarter" idx="12"/>
          </p:nvPr>
        </p:nvSpPr>
        <p:spPr>
          <a:xfrm>
            <a:off x="8592902" y="6041364"/>
            <a:ext cx="683517" cy="365125"/>
          </a:xfrm>
        </p:spPr>
        <p:txBody>
          <a:bodyPr/>
          <a:lstStyle/>
          <a:p>
            <a:fld id="{3E5EE9B7-78FB-41C8-B7A3-7B1A40434D87}" type="slidenum">
              <a:rPr lang="en-US" smtClean="0"/>
              <a:pPr/>
              <a:t>107</a:t>
            </a:fld>
            <a:endParaRPr lang="en-US"/>
          </a:p>
        </p:txBody>
      </p:sp>
      <p:pic>
        <p:nvPicPr>
          <p:cNvPr id="8" name="Picture 7"/>
          <p:cNvPicPr>
            <a:picLocks noChangeAspect="1"/>
          </p:cNvPicPr>
          <p:nvPr/>
        </p:nvPicPr>
        <p:blipFill>
          <a:blip r:embed="rId3"/>
          <a:stretch>
            <a:fillRect/>
          </a:stretch>
        </p:blipFill>
        <p:spPr>
          <a:xfrm>
            <a:off x="7272998" y="4835768"/>
            <a:ext cx="3892532" cy="1648750"/>
          </a:xfrm>
          <a:prstGeom prst="rect">
            <a:avLst/>
          </a:prstGeom>
        </p:spPr>
      </p:pic>
      <p:sp>
        <p:nvSpPr>
          <p:cNvPr id="25" name="TextBox 24"/>
          <p:cNvSpPr txBox="1"/>
          <p:nvPr/>
        </p:nvSpPr>
        <p:spPr>
          <a:xfrm>
            <a:off x="2458571" y="4835768"/>
            <a:ext cx="1608461" cy="584775"/>
          </a:xfrm>
          <a:prstGeom prst="rect">
            <a:avLst/>
          </a:prstGeom>
          <a:noFill/>
        </p:spPr>
        <p:txBody>
          <a:bodyPr wrap="square" rtlCol="0">
            <a:spAutoFit/>
          </a:bodyPr>
          <a:lstStyle/>
          <a:p>
            <a:r>
              <a:rPr lang="en-US" sz="3200" b="1" dirty="0">
                <a:solidFill>
                  <a:srgbClr val="FF0000"/>
                </a:solidFill>
              </a:rPr>
              <a:t>Y=A+BC’</a:t>
            </a:r>
          </a:p>
        </p:txBody>
      </p:sp>
      <p:sp>
        <p:nvSpPr>
          <p:cNvPr id="3" name="TextBox 2"/>
          <p:cNvSpPr txBox="1"/>
          <p:nvPr/>
        </p:nvSpPr>
        <p:spPr>
          <a:xfrm>
            <a:off x="7142749" y="3902083"/>
            <a:ext cx="1919364" cy="461665"/>
          </a:xfrm>
          <a:prstGeom prst="rect">
            <a:avLst/>
          </a:prstGeom>
          <a:noFill/>
        </p:spPr>
        <p:txBody>
          <a:bodyPr wrap="square" rtlCol="0">
            <a:spAutoFit/>
          </a:bodyPr>
          <a:lstStyle/>
          <a:p>
            <a:r>
              <a:rPr lang="en-US" sz="2400" b="1" dirty="0"/>
              <a:t>F = A + BC’</a:t>
            </a:r>
          </a:p>
        </p:txBody>
      </p:sp>
      <p:pic>
        <p:nvPicPr>
          <p:cNvPr id="4" name="Picture 3"/>
          <p:cNvPicPr>
            <a:picLocks noChangeAspect="1"/>
          </p:cNvPicPr>
          <p:nvPr/>
        </p:nvPicPr>
        <p:blipFill>
          <a:blip r:embed="rId4"/>
          <a:stretch>
            <a:fillRect/>
          </a:stretch>
        </p:blipFill>
        <p:spPr>
          <a:xfrm>
            <a:off x="1204775" y="770131"/>
            <a:ext cx="4752975" cy="4065637"/>
          </a:xfrm>
          <a:prstGeom prst="rect">
            <a:avLst/>
          </a:prstGeom>
        </p:spPr>
      </p:pic>
      <p:pic>
        <p:nvPicPr>
          <p:cNvPr id="5" name="Picture 4"/>
          <p:cNvPicPr>
            <a:picLocks noChangeAspect="1"/>
          </p:cNvPicPr>
          <p:nvPr/>
        </p:nvPicPr>
        <p:blipFill>
          <a:blip r:embed="rId5"/>
          <a:stretch>
            <a:fillRect/>
          </a:stretch>
        </p:blipFill>
        <p:spPr>
          <a:xfrm>
            <a:off x="6987422" y="232225"/>
            <a:ext cx="5114925" cy="3800475"/>
          </a:xfrm>
          <a:prstGeom prst="rect">
            <a:avLst/>
          </a:prstGeom>
        </p:spPr>
      </p:pic>
      <p:pic>
        <p:nvPicPr>
          <p:cNvPr id="10" name="Picture 9"/>
          <p:cNvPicPr>
            <a:picLocks noChangeAspect="1"/>
          </p:cNvPicPr>
          <p:nvPr/>
        </p:nvPicPr>
        <p:blipFill>
          <a:blip r:embed="rId6" cstate="print"/>
          <a:stretch>
            <a:fillRect/>
          </a:stretch>
        </p:blipFill>
        <p:spPr>
          <a:xfrm>
            <a:off x="2" y="1"/>
            <a:ext cx="1106128" cy="1144461"/>
          </a:xfrm>
          <a:prstGeom prst="rect">
            <a:avLst/>
          </a:prstGeom>
        </p:spPr>
      </p:pic>
    </p:spTree>
    <p:extLst>
      <p:ext uri="{BB962C8B-B14F-4D97-AF65-F5344CB8AC3E}">
        <p14:creationId xmlns:p14="http://schemas.microsoft.com/office/powerpoint/2010/main" val="227370903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409" y="266701"/>
            <a:ext cx="5283200" cy="780196"/>
          </a:xfrm>
        </p:spPr>
        <p:txBody>
          <a:bodyPr>
            <a:normAutofit/>
          </a:bodyPr>
          <a:lstStyle/>
          <a:p>
            <a:r>
              <a:rPr lang="en-US" sz="3200" b="1" dirty="0">
                <a:solidFill>
                  <a:schemeClr val="tx1"/>
                </a:solidFill>
                <a:latin typeface="Times New Roman" pitchFamily="18" charset="0"/>
                <a:cs typeface="Times New Roman" pitchFamily="18" charset="0"/>
              </a:rPr>
              <a:t>Practice Example</a:t>
            </a:r>
            <a:endParaRPr lang="en-IN" sz="3200" b="1"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8592902" y="6041364"/>
            <a:ext cx="683517" cy="365125"/>
          </a:xfrm>
        </p:spPr>
        <p:txBody>
          <a:bodyPr/>
          <a:lstStyle/>
          <a:p>
            <a:fld id="{238A27C9-8181-4F0D-8434-16FA13768F1F}" type="slidenum">
              <a:rPr lang="en-IN" smtClean="0"/>
              <a:pPr/>
              <a:t>108</a:t>
            </a:fld>
            <a:endParaRPr lang="en-IN"/>
          </a:p>
        </p:txBody>
      </p:sp>
      <p:pic>
        <p:nvPicPr>
          <p:cNvPr id="7" name="Picture 6"/>
          <p:cNvPicPr>
            <a:picLocks noChangeAspect="1"/>
          </p:cNvPicPr>
          <p:nvPr/>
        </p:nvPicPr>
        <p:blipFill>
          <a:blip r:embed="rId2" cstate="print"/>
          <a:stretch>
            <a:fillRect/>
          </a:stretch>
        </p:blipFill>
        <p:spPr>
          <a:xfrm>
            <a:off x="1" y="1"/>
            <a:ext cx="1269599" cy="1313597"/>
          </a:xfrm>
          <a:prstGeom prst="rect">
            <a:avLst/>
          </a:prstGeom>
        </p:spPr>
      </p:pic>
      <p:pic>
        <p:nvPicPr>
          <p:cNvPr id="6" name="Picture 5"/>
          <p:cNvPicPr>
            <a:picLocks noChangeAspect="1"/>
          </p:cNvPicPr>
          <p:nvPr/>
        </p:nvPicPr>
        <p:blipFill>
          <a:blip r:embed="rId3" cstate="print"/>
          <a:stretch>
            <a:fillRect/>
          </a:stretch>
        </p:blipFill>
        <p:spPr>
          <a:xfrm>
            <a:off x="2794472" y="1674421"/>
            <a:ext cx="6705787" cy="4020955"/>
          </a:xfrm>
          <a:prstGeom prst="rect">
            <a:avLst/>
          </a:prstGeom>
        </p:spPr>
      </p:pic>
      <p:pic>
        <p:nvPicPr>
          <p:cNvPr id="8" name="Picture 7"/>
          <p:cNvPicPr>
            <a:picLocks noChangeAspect="1"/>
          </p:cNvPicPr>
          <p:nvPr/>
        </p:nvPicPr>
        <p:blipFill>
          <a:blip r:embed="rId4" cstate="print"/>
          <a:stretch>
            <a:fillRect/>
          </a:stretch>
        </p:blipFill>
        <p:spPr>
          <a:xfrm>
            <a:off x="3380942" y="1123098"/>
            <a:ext cx="3933825" cy="381000"/>
          </a:xfrm>
          <a:prstGeom prst="rect">
            <a:avLst/>
          </a:prstGeom>
        </p:spPr>
      </p:pic>
      <p:sp>
        <p:nvSpPr>
          <p:cNvPr id="9" name="TextBox 8"/>
          <p:cNvSpPr txBox="1"/>
          <p:nvPr/>
        </p:nvSpPr>
        <p:spPr>
          <a:xfrm>
            <a:off x="7779434" y="1084996"/>
            <a:ext cx="3995224" cy="369332"/>
          </a:xfrm>
          <a:prstGeom prst="rect">
            <a:avLst/>
          </a:prstGeom>
          <a:noFill/>
        </p:spPr>
        <p:txBody>
          <a:bodyPr wrap="square" rtlCol="0">
            <a:spAutoFit/>
          </a:bodyPr>
          <a:lstStyle/>
          <a:p>
            <a:r>
              <a:rPr lang="en-US" dirty="0"/>
              <a:t>     </a:t>
            </a:r>
            <a:r>
              <a:rPr lang="en-US" dirty="0" err="1"/>
              <a:t>Minterms</a:t>
            </a:r>
            <a:r>
              <a:rPr lang="en-US" dirty="0"/>
              <a:t>: 0,2,1</a:t>
            </a:r>
          </a:p>
        </p:txBody>
      </p:sp>
      <p:sp>
        <p:nvSpPr>
          <p:cNvPr id="10" name="TextBox 9"/>
          <p:cNvSpPr txBox="1"/>
          <p:nvPr/>
        </p:nvSpPr>
        <p:spPr>
          <a:xfrm>
            <a:off x="9650437" y="2715065"/>
            <a:ext cx="1111348" cy="523220"/>
          </a:xfrm>
          <a:prstGeom prst="rect">
            <a:avLst/>
          </a:prstGeom>
          <a:noFill/>
        </p:spPr>
        <p:txBody>
          <a:bodyPr wrap="square" rtlCol="0">
            <a:spAutoFit/>
          </a:bodyPr>
          <a:lstStyle/>
          <a:p>
            <a:r>
              <a:rPr lang="en-US" sz="2800" b="1" dirty="0"/>
              <a:t>A’</a:t>
            </a:r>
          </a:p>
        </p:txBody>
      </p:sp>
      <p:sp>
        <p:nvSpPr>
          <p:cNvPr id="11" name="TextBox 10"/>
          <p:cNvSpPr txBox="1"/>
          <p:nvPr/>
        </p:nvSpPr>
        <p:spPr>
          <a:xfrm>
            <a:off x="5050302" y="5430129"/>
            <a:ext cx="562707" cy="523220"/>
          </a:xfrm>
          <a:prstGeom prst="rect">
            <a:avLst/>
          </a:prstGeom>
          <a:noFill/>
        </p:spPr>
        <p:txBody>
          <a:bodyPr wrap="square" rtlCol="0">
            <a:spAutoFit/>
          </a:bodyPr>
          <a:lstStyle/>
          <a:p>
            <a:r>
              <a:rPr lang="en-US" sz="2800" b="1" dirty="0"/>
              <a:t>B’</a:t>
            </a:r>
          </a:p>
        </p:txBody>
      </p:sp>
      <p:sp>
        <p:nvSpPr>
          <p:cNvPr id="12" name="TextBox 11"/>
          <p:cNvSpPr txBox="1"/>
          <p:nvPr/>
        </p:nvSpPr>
        <p:spPr>
          <a:xfrm>
            <a:off x="9500259" y="3673822"/>
            <a:ext cx="2293034" cy="584775"/>
          </a:xfrm>
          <a:prstGeom prst="rect">
            <a:avLst/>
          </a:prstGeom>
          <a:noFill/>
        </p:spPr>
        <p:txBody>
          <a:bodyPr wrap="square" rtlCol="0">
            <a:spAutoFit/>
          </a:bodyPr>
          <a:lstStyle/>
          <a:p>
            <a:r>
              <a:rPr lang="en-US" sz="3200" b="1" dirty="0">
                <a:solidFill>
                  <a:srgbClr val="FF0000"/>
                </a:solidFill>
              </a:rPr>
              <a:t>Y = A’ + B’</a:t>
            </a:r>
          </a:p>
        </p:txBody>
      </p:sp>
    </p:spTree>
    <p:extLst>
      <p:ext uri="{BB962C8B-B14F-4D97-AF65-F5344CB8AC3E}">
        <p14:creationId xmlns:p14="http://schemas.microsoft.com/office/powerpoint/2010/main" val="428795441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5553" y="392930"/>
            <a:ext cx="9123680" cy="780196"/>
          </a:xfrm>
        </p:spPr>
        <p:txBody>
          <a:bodyPr>
            <a:normAutofit/>
          </a:bodyPr>
          <a:lstStyle/>
          <a:p>
            <a:r>
              <a:rPr lang="en-US" sz="3200" b="1" dirty="0">
                <a:solidFill>
                  <a:schemeClr val="tx1"/>
                </a:solidFill>
                <a:latin typeface="Times New Roman" pitchFamily="18" charset="0"/>
                <a:cs typeface="Times New Roman" pitchFamily="18" charset="0"/>
              </a:rPr>
              <a:t>Example (Contd..)</a:t>
            </a:r>
            <a:endParaRPr lang="en-IN" sz="3200" dirty="0">
              <a:solidFill>
                <a:schemeClr val="tx1"/>
              </a:solidFill>
            </a:endParaRPr>
          </a:p>
        </p:txBody>
      </p:sp>
      <p:sp>
        <p:nvSpPr>
          <p:cNvPr id="4" name="Slide Number Placeholder 3"/>
          <p:cNvSpPr>
            <a:spLocks noGrp="1"/>
          </p:cNvSpPr>
          <p:nvPr>
            <p:ph type="sldNum" sz="quarter" idx="12"/>
          </p:nvPr>
        </p:nvSpPr>
        <p:spPr>
          <a:xfrm>
            <a:off x="8592902" y="6041364"/>
            <a:ext cx="683517" cy="365125"/>
          </a:xfrm>
        </p:spPr>
        <p:txBody>
          <a:bodyPr/>
          <a:lstStyle/>
          <a:p>
            <a:fld id="{238A27C9-8181-4F0D-8434-16FA13768F1F}" type="slidenum">
              <a:rPr lang="en-IN" smtClean="0"/>
              <a:pPr/>
              <a:t>109</a:t>
            </a:fld>
            <a:endParaRPr lang="en-IN"/>
          </a:p>
        </p:txBody>
      </p:sp>
      <p:pic>
        <p:nvPicPr>
          <p:cNvPr id="7" name="Picture 6"/>
          <p:cNvPicPr>
            <a:picLocks noChangeAspect="1"/>
          </p:cNvPicPr>
          <p:nvPr/>
        </p:nvPicPr>
        <p:blipFill>
          <a:blip r:embed="rId2" cstate="print"/>
          <a:stretch>
            <a:fillRect/>
          </a:stretch>
        </p:blipFill>
        <p:spPr>
          <a:xfrm>
            <a:off x="1" y="1"/>
            <a:ext cx="1269599" cy="1313597"/>
          </a:xfrm>
          <a:prstGeom prst="rect">
            <a:avLst/>
          </a:prstGeom>
        </p:spPr>
      </p:pic>
      <p:pic>
        <p:nvPicPr>
          <p:cNvPr id="2053" name="Picture 5"/>
          <p:cNvPicPr>
            <a:picLocks noChangeAspect="1" noChangeArrowheads="1"/>
          </p:cNvPicPr>
          <p:nvPr/>
        </p:nvPicPr>
        <p:blipFill>
          <a:blip r:embed="rId3" cstate="print"/>
          <a:srcRect/>
          <a:stretch>
            <a:fillRect/>
          </a:stretch>
        </p:blipFill>
        <p:spPr bwMode="auto">
          <a:xfrm>
            <a:off x="1829035" y="1409076"/>
            <a:ext cx="7061747" cy="955702"/>
          </a:xfrm>
          <a:prstGeom prst="rect">
            <a:avLst/>
          </a:prstGeom>
          <a:noFill/>
          <a:ln w="9525">
            <a:noFill/>
            <a:miter lim="800000"/>
            <a:headEnd/>
            <a:tailEnd/>
          </a:ln>
        </p:spPr>
      </p:pic>
      <p:graphicFrame>
        <p:nvGraphicFramePr>
          <p:cNvPr id="13" name="Table 12"/>
          <p:cNvGraphicFramePr>
            <a:graphicFrameLocks noGrp="1"/>
          </p:cNvGraphicFramePr>
          <p:nvPr/>
        </p:nvGraphicFramePr>
        <p:xfrm>
          <a:off x="2121941" y="3162922"/>
          <a:ext cx="6077680" cy="1274166"/>
        </p:xfrm>
        <a:graphic>
          <a:graphicData uri="http://schemas.openxmlformats.org/drawingml/2006/table">
            <a:tbl>
              <a:tblPr firstRow="1" bandRow="1">
                <a:tableStyleId>{5C22544A-7EE6-4342-B048-85BDC9FD1C3A}</a:tableStyleId>
              </a:tblPr>
              <a:tblGrid>
                <a:gridCol w="1519420">
                  <a:extLst>
                    <a:ext uri="{9D8B030D-6E8A-4147-A177-3AD203B41FA5}">
                      <a16:colId xmlns:a16="http://schemas.microsoft.com/office/drawing/2014/main" xmlns="" val="20000"/>
                    </a:ext>
                  </a:extLst>
                </a:gridCol>
                <a:gridCol w="1519420">
                  <a:extLst>
                    <a:ext uri="{9D8B030D-6E8A-4147-A177-3AD203B41FA5}">
                      <a16:colId xmlns:a16="http://schemas.microsoft.com/office/drawing/2014/main" xmlns="" val="20001"/>
                    </a:ext>
                  </a:extLst>
                </a:gridCol>
                <a:gridCol w="1519420">
                  <a:extLst>
                    <a:ext uri="{9D8B030D-6E8A-4147-A177-3AD203B41FA5}">
                      <a16:colId xmlns:a16="http://schemas.microsoft.com/office/drawing/2014/main" xmlns="" val="20002"/>
                    </a:ext>
                  </a:extLst>
                </a:gridCol>
                <a:gridCol w="1519420">
                  <a:extLst>
                    <a:ext uri="{9D8B030D-6E8A-4147-A177-3AD203B41FA5}">
                      <a16:colId xmlns:a16="http://schemas.microsoft.com/office/drawing/2014/main" xmlns="" val="20003"/>
                    </a:ext>
                  </a:extLst>
                </a:gridCol>
              </a:tblGrid>
              <a:tr h="637083">
                <a:tc>
                  <a:txBody>
                    <a:bodyPr/>
                    <a:lstStyle/>
                    <a:p>
                      <a:pPr algn="ctr"/>
                      <a:r>
                        <a:rPr lang="en-US" dirty="0"/>
                        <a:t>1</a:t>
                      </a:r>
                    </a:p>
                  </a:txBody>
                  <a:tcPr/>
                </a:tc>
                <a:tc>
                  <a:txBody>
                    <a:bodyPr/>
                    <a:lstStyle/>
                    <a:p>
                      <a:pPr algn="ctr"/>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xmlns="" val="10000"/>
                  </a:ext>
                </a:extLst>
              </a:tr>
              <a:tr h="637083">
                <a:tc>
                  <a:txBody>
                    <a:bodyPr/>
                    <a:lstStyle/>
                    <a:p>
                      <a:pPr algn="ctr"/>
                      <a:endParaRPr lang="en-US" dirty="0"/>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xmlns="" val="10001"/>
                  </a:ext>
                </a:extLst>
              </a:tr>
            </a:tbl>
          </a:graphicData>
        </a:graphic>
      </p:graphicFrame>
      <p:cxnSp>
        <p:nvCxnSpPr>
          <p:cNvPr id="15" name="Straight Connector 14"/>
          <p:cNvCxnSpPr/>
          <p:nvPr/>
        </p:nvCxnSpPr>
        <p:spPr>
          <a:xfrm>
            <a:off x="1693889" y="2818151"/>
            <a:ext cx="464695" cy="37475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439056" y="2923082"/>
            <a:ext cx="404734" cy="461665"/>
          </a:xfrm>
          <a:prstGeom prst="rect">
            <a:avLst/>
          </a:prstGeom>
          <a:noFill/>
        </p:spPr>
        <p:txBody>
          <a:bodyPr wrap="square" rtlCol="0">
            <a:spAutoFit/>
          </a:bodyPr>
          <a:lstStyle/>
          <a:p>
            <a:r>
              <a:rPr lang="en-US" sz="2400" dirty="0"/>
              <a:t>A</a:t>
            </a:r>
          </a:p>
        </p:txBody>
      </p:sp>
      <p:sp>
        <p:nvSpPr>
          <p:cNvPr id="17" name="TextBox 16"/>
          <p:cNvSpPr txBox="1"/>
          <p:nvPr/>
        </p:nvSpPr>
        <p:spPr>
          <a:xfrm>
            <a:off x="1873770" y="2503357"/>
            <a:ext cx="794479" cy="461665"/>
          </a:xfrm>
          <a:prstGeom prst="rect">
            <a:avLst/>
          </a:prstGeom>
          <a:noFill/>
        </p:spPr>
        <p:txBody>
          <a:bodyPr wrap="square" rtlCol="0">
            <a:spAutoFit/>
          </a:bodyPr>
          <a:lstStyle/>
          <a:p>
            <a:r>
              <a:rPr lang="en-US" sz="2400" dirty="0"/>
              <a:t>BC</a:t>
            </a:r>
          </a:p>
        </p:txBody>
      </p:sp>
      <p:sp>
        <p:nvSpPr>
          <p:cNvPr id="18" name="TextBox 17"/>
          <p:cNvSpPr txBox="1"/>
          <p:nvPr/>
        </p:nvSpPr>
        <p:spPr>
          <a:xfrm>
            <a:off x="2488367" y="2698230"/>
            <a:ext cx="584616" cy="400110"/>
          </a:xfrm>
          <a:prstGeom prst="rect">
            <a:avLst/>
          </a:prstGeom>
          <a:noFill/>
        </p:spPr>
        <p:txBody>
          <a:bodyPr wrap="square" rtlCol="0">
            <a:spAutoFit/>
          </a:bodyPr>
          <a:lstStyle/>
          <a:p>
            <a:r>
              <a:rPr lang="en-US" sz="2000" dirty="0"/>
              <a:t>00</a:t>
            </a:r>
          </a:p>
        </p:txBody>
      </p:sp>
      <p:sp>
        <p:nvSpPr>
          <p:cNvPr id="19" name="TextBox 18"/>
          <p:cNvSpPr txBox="1"/>
          <p:nvPr/>
        </p:nvSpPr>
        <p:spPr>
          <a:xfrm>
            <a:off x="4137285" y="2683239"/>
            <a:ext cx="689548" cy="400110"/>
          </a:xfrm>
          <a:prstGeom prst="rect">
            <a:avLst/>
          </a:prstGeom>
          <a:noFill/>
        </p:spPr>
        <p:txBody>
          <a:bodyPr wrap="square" rtlCol="0">
            <a:spAutoFit/>
          </a:bodyPr>
          <a:lstStyle/>
          <a:p>
            <a:r>
              <a:rPr lang="en-US" sz="2000" dirty="0"/>
              <a:t>01</a:t>
            </a:r>
          </a:p>
        </p:txBody>
      </p:sp>
      <p:sp>
        <p:nvSpPr>
          <p:cNvPr id="20" name="TextBox 19"/>
          <p:cNvSpPr txBox="1"/>
          <p:nvPr/>
        </p:nvSpPr>
        <p:spPr>
          <a:xfrm>
            <a:off x="5636302" y="2653260"/>
            <a:ext cx="719528" cy="400110"/>
          </a:xfrm>
          <a:prstGeom prst="rect">
            <a:avLst/>
          </a:prstGeom>
          <a:noFill/>
        </p:spPr>
        <p:txBody>
          <a:bodyPr wrap="square" rtlCol="0">
            <a:spAutoFit/>
          </a:bodyPr>
          <a:lstStyle/>
          <a:p>
            <a:r>
              <a:rPr lang="en-US" sz="2000" dirty="0"/>
              <a:t>11</a:t>
            </a:r>
          </a:p>
        </p:txBody>
      </p:sp>
      <p:sp>
        <p:nvSpPr>
          <p:cNvPr id="21" name="TextBox 20"/>
          <p:cNvSpPr txBox="1"/>
          <p:nvPr/>
        </p:nvSpPr>
        <p:spPr>
          <a:xfrm>
            <a:off x="6985417" y="2653260"/>
            <a:ext cx="719528" cy="400110"/>
          </a:xfrm>
          <a:prstGeom prst="rect">
            <a:avLst/>
          </a:prstGeom>
          <a:noFill/>
        </p:spPr>
        <p:txBody>
          <a:bodyPr wrap="square" rtlCol="0">
            <a:spAutoFit/>
          </a:bodyPr>
          <a:lstStyle/>
          <a:p>
            <a:r>
              <a:rPr lang="en-US" sz="2000" dirty="0"/>
              <a:t>10</a:t>
            </a:r>
          </a:p>
        </p:txBody>
      </p:sp>
      <p:sp>
        <p:nvSpPr>
          <p:cNvPr id="22" name="TextBox 21"/>
          <p:cNvSpPr txBox="1"/>
          <p:nvPr/>
        </p:nvSpPr>
        <p:spPr>
          <a:xfrm>
            <a:off x="1798820" y="3252866"/>
            <a:ext cx="254832" cy="400110"/>
          </a:xfrm>
          <a:prstGeom prst="rect">
            <a:avLst/>
          </a:prstGeom>
          <a:noFill/>
        </p:spPr>
        <p:txBody>
          <a:bodyPr wrap="square" rtlCol="0">
            <a:spAutoFit/>
          </a:bodyPr>
          <a:lstStyle/>
          <a:p>
            <a:r>
              <a:rPr lang="en-US" sz="2000" dirty="0"/>
              <a:t>0</a:t>
            </a:r>
          </a:p>
        </p:txBody>
      </p:sp>
      <p:sp>
        <p:nvSpPr>
          <p:cNvPr id="23" name="TextBox 22"/>
          <p:cNvSpPr txBox="1"/>
          <p:nvPr/>
        </p:nvSpPr>
        <p:spPr>
          <a:xfrm>
            <a:off x="1768839" y="3882452"/>
            <a:ext cx="194872" cy="400110"/>
          </a:xfrm>
          <a:prstGeom prst="rect">
            <a:avLst/>
          </a:prstGeom>
          <a:noFill/>
        </p:spPr>
        <p:txBody>
          <a:bodyPr wrap="square" rtlCol="0">
            <a:spAutoFit/>
          </a:bodyPr>
          <a:lstStyle/>
          <a:p>
            <a:r>
              <a:rPr lang="en-US" sz="2000" dirty="0"/>
              <a:t>1</a:t>
            </a:r>
          </a:p>
        </p:txBody>
      </p:sp>
      <p:sp>
        <p:nvSpPr>
          <p:cNvPr id="24" name="Rectangle 23"/>
          <p:cNvSpPr/>
          <p:nvPr/>
        </p:nvSpPr>
        <p:spPr>
          <a:xfrm>
            <a:off x="5621312" y="3207895"/>
            <a:ext cx="2173574" cy="1064301"/>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257207" y="3897443"/>
            <a:ext cx="2098623" cy="419724"/>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2443397" y="3207895"/>
            <a:ext cx="764498" cy="434715"/>
            <a:chOff x="2443397" y="3207895"/>
            <a:chExt cx="764498" cy="434715"/>
          </a:xfrm>
        </p:grpSpPr>
        <p:cxnSp>
          <p:nvCxnSpPr>
            <p:cNvPr id="27" name="Straight Connector 26"/>
            <p:cNvCxnSpPr/>
            <p:nvPr/>
          </p:nvCxnSpPr>
          <p:spPr>
            <a:xfrm>
              <a:off x="2443397" y="3207895"/>
              <a:ext cx="764498" cy="299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207895" y="3252866"/>
              <a:ext cx="0" cy="38974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2473378" y="3627619"/>
            <a:ext cx="734518"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7210269" y="3192904"/>
            <a:ext cx="809469" cy="419726"/>
            <a:chOff x="7210269" y="3192904"/>
            <a:chExt cx="809469" cy="419726"/>
          </a:xfrm>
        </p:grpSpPr>
        <p:cxnSp>
          <p:nvCxnSpPr>
            <p:cNvPr id="36" name="Straight Connector 35"/>
            <p:cNvCxnSpPr/>
            <p:nvPr/>
          </p:nvCxnSpPr>
          <p:spPr>
            <a:xfrm>
              <a:off x="7225260" y="3207895"/>
              <a:ext cx="14990" cy="40473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25258" y="3192904"/>
              <a:ext cx="674557" cy="1499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210269" y="3597638"/>
              <a:ext cx="809469" cy="1499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3522689" y="4886794"/>
            <a:ext cx="5951095" cy="523220"/>
          </a:xfrm>
          <a:prstGeom prst="rect">
            <a:avLst/>
          </a:prstGeom>
          <a:noFill/>
        </p:spPr>
        <p:txBody>
          <a:bodyPr wrap="square" rtlCol="0">
            <a:spAutoFit/>
          </a:bodyPr>
          <a:lstStyle/>
          <a:p>
            <a:r>
              <a:rPr lang="en-US" sz="2800" b="1" dirty="0"/>
              <a:t>Z = A’C’ + AC + B</a:t>
            </a:r>
          </a:p>
        </p:txBody>
      </p:sp>
      <p:sp>
        <p:nvSpPr>
          <p:cNvPr id="6" name="TextBox 5"/>
          <p:cNvSpPr txBox="1"/>
          <p:nvPr/>
        </p:nvSpPr>
        <p:spPr>
          <a:xfrm>
            <a:off x="9473784" y="1173126"/>
            <a:ext cx="2718216" cy="369332"/>
          </a:xfrm>
          <a:prstGeom prst="rect">
            <a:avLst/>
          </a:prstGeom>
          <a:noFill/>
        </p:spPr>
        <p:txBody>
          <a:bodyPr wrap="square" rtlCol="0">
            <a:spAutoFit/>
          </a:bodyPr>
          <a:lstStyle/>
          <a:p>
            <a:r>
              <a:rPr lang="en-US" dirty="0" err="1"/>
              <a:t>Minterms</a:t>
            </a:r>
            <a:r>
              <a:rPr lang="en-US" dirty="0"/>
              <a:t>: 0,2,6,3,7,5</a:t>
            </a:r>
          </a:p>
        </p:txBody>
      </p:sp>
      <p:pic>
        <p:nvPicPr>
          <p:cNvPr id="30" name="Picture 29"/>
          <p:cNvPicPr>
            <a:picLocks noChangeAspect="1"/>
          </p:cNvPicPr>
          <p:nvPr/>
        </p:nvPicPr>
        <p:blipFill>
          <a:blip r:embed="rId4"/>
          <a:stretch>
            <a:fillRect/>
          </a:stretch>
        </p:blipFill>
        <p:spPr>
          <a:xfrm>
            <a:off x="9192425" y="1622915"/>
            <a:ext cx="2724753" cy="1648750"/>
          </a:xfrm>
          <a:prstGeom prst="rect">
            <a:avLst/>
          </a:prstGeom>
        </p:spPr>
      </p:pic>
      <p:cxnSp>
        <p:nvCxnSpPr>
          <p:cNvPr id="9" name="Straight Connector 8"/>
          <p:cNvCxnSpPr/>
          <p:nvPr/>
        </p:nvCxnSpPr>
        <p:spPr>
          <a:xfrm>
            <a:off x="8890782" y="534572"/>
            <a:ext cx="0" cy="562707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407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31504" y="3356992"/>
            <a:ext cx="9036496" cy="3672408"/>
          </a:xfrm>
          <a:prstGeom prst="rect">
            <a:avLst/>
          </a:prstGeom>
        </p:spPr>
      </p:pic>
      <p:sp>
        <p:nvSpPr>
          <p:cNvPr id="6" name="Title 1"/>
          <p:cNvSpPr txBox="1">
            <a:spLocks/>
          </p:cNvSpPr>
          <p:nvPr/>
        </p:nvSpPr>
        <p:spPr>
          <a:xfrm>
            <a:off x="1239401" y="213048"/>
            <a:ext cx="9820701" cy="617514"/>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Times New Roman" panose="02020603050405020304" pitchFamily="18" charset="0"/>
                <a:cs typeface="Times New Roman" panose="02020603050405020304" pitchFamily="18" charset="0"/>
              </a:rPr>
              <a:t>Digital and Analog Quantities </a:t>
            </a:r>
          </a:p>
        </p:txBody>
      </p:sp>
      <p:sp>
        <p:nvSpPr>
          <p:cNvPr id="7" name="Content Placeholder 2"/>
          <p:cNvSpPr txBox="1">
            <a:spLocks/>
          </p:cNvSpPr>
          <p:nvPr/>
        </p:nvSpPr>
        <p:spPr>
          <a:xfrm>
            <a:off x="737420" y="926232"/>
            <a:ext cx="10943304" cy="5848193"/>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 name="Rectangle 1"/>
          <p:cNvSpPr/>
          <p:nvPr/>
        </p:nvSpPr>
        <p:spPr>
          <a:xfrm>
            <a:off x="1081547" y="1093165"/>
            <a:ext cx="10245213" cy="1569660"/>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Analog: is one having continuous values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Digital: is one having discrete set of values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Example: Air temperature  changes over continuous range of values</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Analog  Signal </a:t>
            </a:r>
          </a:p>
        </p:txBody>
      </p:sp>
      <p:sp>
        <p:nvSpPr>
          <p:cNvPr id="4" name="Slide Number Placeholder 3"/>
          <p:cNvSpPr>
            <a:spLocks noGrp="1"/>
          </p:cNvSpPr>
          <p:nvPr>
            <p:ph type="sldNum" sz="quarter" idx="12"/>
          </p:nvPr>
        </p:nvSpPr>
        <p:spPr/>
        <p:txBody>
          <a:bodyPr/>
          <a:lstStyle/>
          <a:p>
            <a:fld id="{E7DF4ECA-2C00-4129-AA22-2996D096FEEF}" type="slidenum">
              <a:rPr lang="en-US" smtClean="0"/>
              <a:pPr/>
              <a:t>11</a:t>
            </a:fld>
            <a:endParaRPr lang="en-US"/>
          </a:p>
        </p:txBody>
      </p:sp>
      <p:pic>
        <p:nvPicPr>
          <p:cNvPr id="8"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792" y="40180"/>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463512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1719" y="286605"/>
            <a:ext cx="4024671" cy="780196"/>
          </a:xfrm>
        </p:spPr>
        <p:txBody>
          <a:bodyPr>
            <a:normAutofit/>
          </a:bodyPr>
          <a:lstStyle/>
          <a:p>
            <a:r>
              <a:rPr lang="en-US" sz="3200" b="1" dirty="0">
                <a:solidFill>
                  <a:schemeClr val="tx1"/>
                </a:solidFill>
                <a:latin typeface="Times New Roman" pitchFamily="18" charset="0"/>
                <a:cs typeface="Times New Roman" pitchFamily="18" charset="0"/>
              </a:rPr>
              <a:t>Four Adjacent ones</a:t>
            </a:r>
            <a:endParaRPr lang="en-IN" sz="3200" b="1" dirty="0">
              <a:solidFill>
                <a:schemeClr val="tx1"/>
              </a:solidFill>
              <a:latin typeface="Times New Roman" pitchFamily="18" charset="0"/>
              <a:cs typeface="Times New Roman" pitchFamily="18" charset="0"/>
            </a:endParaRPr>
          </a:p>
        </p:txBody>
      </p:sp>
      <p:graphicFrame>
        <p:nvGraphicFramePr>
          <p:cNvPr id="16" name="Content Placeholder 3"/>
          <p:cNvGraphicFramePr>
            <a:graphicFrameLocks/>
          </p:cNvGraphicFramePr>
          <p:nvPr/>
        </p:nvGraphicFramePr>
        <p:xfrm>
          <a:off x="3503712" y="2771636"/>
          <a:ext cx="4814324" cy="1540768"/>
        </p:xfrm>
        <a:graphic>
          <a:graphicData uri="http://schemas.openxmlformats.org/drawingml/2006/table">
            <a:tbl>
              <a:tblPr firstRow="1" bandRow="1">
                <a:tableStyleId>{5C22544A-7EE6-4342-B048-85BDC9FD1C3A}</a:tableStyleId>
              </a:tblPr>
              <a:tblGrid>
                <a:gridCol w="1203581">
                  <a:extLst>
                    <a:ext uri="{9D8B030D-6E8A-4147-A177-3AD203B41FA5}">
                      <a16:colId xmlns:a16="http://schemas.microsoft.com/office/drawing/2014/main" xmlns="" val="20000"/>
                    </a:ext>
                  </a:extLst>
                </a:gridCol>
                <a:gridCol w="1203581">
                  <a:extLst>
                    <a:ext uri="{9D8B030D-6E8A-4147-A177-3AD203B41FA5}">
                      <a16:colId xmlns:a16="http://schemas.microsoft.com/office/drawing/2014/main" xmlns="" val="20001"/>
                    </a:ext>
                  </a:extLst>
                </a:gridCol>
                <a:gridCol w="1203581">
                  <a:extLst>
                    <a:ext uri="{9D8B030D-6E8A-4147-A177-3AD203B41FA5}">
                      <a16:colId xmlns:a16="http://schemas.microsoft.com/office/drawing/2014/main" xmlns="" val="20002"/>
                    </a:ext>
                  </a:extLst>
                </a:gridCol>
                <a:gridCol w="1203581">
                  <a:extLst>
                    <a:ext uri="{9D8B030D-6E8A-4147-A177-3AD203B41FA5}">
                      <a16:colId xmlns:a16="http://schemas.microsoft.com/office/drawing/2014/main" xmlns="" val="20003"/>
                    </a:ext>
                  </a:extLst>
                </a:gridCol>
              </a:tblGrid>
              <a:tr h="385192">
                <a:tc>
                  <a:txBody>
                    <a:bodyPr/>
                    <a:lstStyle/>
                    <a:p>
                      <a:pPr algn="l"/>
                      <a:r>
                        <a:rPr lang="en-US" sz="1100" dirty="0">
                          <a:latin typeface="Times New Roman" pitchFamily="18" charset="0"/>
                          <a:cs typeface="Times New Roman" pitchFamily="18" charset="0"/>
                        </a:rPr>
                        <a:t>0       </a:t>
                      </a:r>
                      <a:r>
                        <a:rPr lang="en-US" sz="1600" dirty="0">
                          <a:solidFill>
                            <a:srgbClr val="FF0000"/>
                          </a:solidFill>
                          <a:latin typeface="Times New Roman" pitchFamily="18" charset="0"/>
                          <a:cs typeface="Times New Roman" pitchFamily="18" charset="0"/>
                        </a:rPr>
                        <a:t>1</a:t>
                      </a:r>
                      <a:endParaRPr lang="en-IN" sz="1600" dirty="0">
                        <a:solidFill>
                          <a:srgbClr val="FF0000"/>
                        </a:solidFill>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100" dirty="0">
                          <a:latin typeface="Times New Roman" pitchFamily="18" charset="0"/>
                          <a:cs typeface="Times New Roman" pitchFamily="18" charset="0"/>
                        </a:rPr>
                        <a:t>4</a:t>
                      </a:r>
                      <a:endParaRPr lang="en-IN" sz="1100" dirty="0">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100" dirty="0">
                          <a:latin typeface="Times New Roman" pitchFamily="18" charset="0"/>
                          <a:cs typeface="Times New Roman" pitchFamily="18" charset="0"/>
                        </a:rPr>
                        <a:t>12       </a:t>
                      </a:r>
                      <a:endParaRPr lang="en-IN" sz="1100" dirty="0">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Times New Roman" pitchFamily="18" charset="0"/>
                          <a:cs typeface="Times New Roman" pitchFamily="18" charset="0"/>
                        </a:rPr>
                        <a:t>8 </a:t>
                      </a:r>
                      <a:r>
                        <a:rPr lang="en-US" sz="1100" b="1" dirty="0">
                          <a:solidFill>
                            <a:schemeClr val="bg1"/>
                          </a:solidFill>
                          <a:latin typeface="Times New Roman" pitchFamily="18" charset="0"/>
                          <a:cs typeface="Times New Roman" pitchFamily="18" charset="0"/>
                        </a:rPr>
                        <a:t> </a:t>
                      </a:r>
                      <a:r>
                        <a:rPr lang="en-US" sz="1100" b="1" dirty="0">
                          <a:solidFill>
                            <a:schemeClr val="tx1"/>
                          </a:solidFill>
                          <a:latin typeface="Times New Roman" pitchFamily="18" charset="0"/>
                          <a:cs typeface="Times New Roman" pitchFamily="18" charset="0"/>
                        </a:rPr>
                        <a:t>     </a:t>
                      </a:r>
                      <a:r>
                        <a:rPr lang="en-US" sz="1600" b="1" dirty="0">
                          <a:solidFill>
                            <a:srgbClr val="FF0000"/>
                          </a:solidFill>
                          <a:latin typeface="Times New Roman" pitchFamily="18" charset="0"/>
                          <a:cs typeface="Times New Roman" pitchFamily="18" charset="0"/>
                        </a:rPr>
                        <a:t>1</a:t>
                      </a:r>
                      <a:endParaRPr lang="en-IN" sz="1100" b="1" dirty="0">
                        <a:solidFill>
                          <a:srgbClr val="FF0000"/>
                        </a:solidFill>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851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dirty="0">
                          <a:solidFill>
                            <a:schemeClr val="dk1"/>
                          </a:solidFill>
                          <a:latin typeface="Times New Roman" pitchFamily="18" charset="0"/>
                          <a:cs typeface="Times New Roman" pitchFamily="18" charset="0"/>
                        </a:rPr>
                        <a:t>1       </a:t>
                      </a:r>
                      <a:r>
                        <a:rPr lang="en-US" sz="1600" b="1" dirty="0">
                          <a:solidFill>
                            <a:srgbClr val="FF0000"/>
                          </a:solidFill>
                          <a:latin typeface="Times New Roman" pitchFamily="18" charset="0"/>
                          <a:cs typeface="Times New Roman" pitchFamily="18" charset="0"/>
                        </a:rPr>
                        <a:t>1</a:t>
                      </a:r>
                      <a:endParaRPr lang="en-IN" sz="900" b="1" dirty="0">
                        <a:solidFill>
                          <a:srgbClr val="FF0000"/>
                        </a:solidFill>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100" dirty="0">
                          <a:latin typeface="Times New Roman" pitchFamily="18" charset="0"/>
                          <a:cs typeface="Times New Roman" pitchFamily="18" charset="0"/>
                        </a:rPr>
                        <a:t>5       </a:t>
                      </a:r>
                      <a:endParaRPr lang="en-IN" sz="1100" b="1" dirty="0">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100" b="0" dirty="0">
                          <a:latin typeface="Times New Roman" pitchFamily="18" charset="0"/>
                          <a:cs typeface="Times New Roman" pitchFamily="18" charset="0"/>
                        </a:rPr>
                        <a:t>13</a:t>
                      </a:r>
                      <a:endParaRPr lang="en-IN" sz="1100" b="1" dirty="0">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a:latin typeface="Times New Roman" pitchFamily="18" charset="0"/>
                          <a:cs typeface="Times New Roman" pitchFamily="18" charset="0"/>
                        </a:rPr>
                        <a:t>9       </a:t>
                      </a:r>
                      <a:r>
                        <a:rPr lang="en-US" sz="1600" b="1" dirty="0">
                          <a:solidFill>
                            <a:srgbClr val="FF0000"/>
                          </a:solidFill>
                          <a:latin typeface="Times New Roman" pitchFamily="18" charset="0"/>
                          <a:cs typeface="Times New Roman" pitchFamily="18" charset="0"/>
                        </a:rPr>
                        <a:t>1</a:t>
                      </a:r>
                      <a:r>
                        <a:rPr lang="en-US" sz="1100" b="1" dirty="0">
                          <a:latin typeface="Times New Roman" pitchFamily="18" charset="0"/>
                          <a:cs typeface="Times New Roman" pitchFamily="18" charset="0"/>
                        </a:rPr>
                        <a:t>       </a:t>
                      </a:r>
                      <a:endParaRPr lang="en-IN" sz="1100" b="1" dirty="0">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85192">
                <a:tc>
                  <a:txBody>
                    <a:bodyPr/>
                    <a:lstStyle/>
                    <a:p>
                      <a:pPr algn="l"/>
                      <a:r>
                        <a:rPr lang="en-US" sz="1100" b="1" dirty="0">
                          <a:solidFill>
                            <a:schemeClr val="tx1"/>
                          </a:solidFill>
                          <a:latin typeface="Times New Roman" pitchFamily="18" charset="0"/>
                          <a:cs typeface="Times New Roman" pitchFamily="18" charset="0"/>
                        </a:rPr>
                        <a:t>3</a:t>
                      </a:r>
                      <a:r>
                        <a:rPr lang="en-US" sz="1600" b="1" dirty="0">
                          <a:solidFill>
                            <a:srgbClr val="FF0000"/>
                          </a:solidFill>
                          <a:latin typeface="Times New Roman" pitchFamily="18" charset="0"/>
                          <a:cs typeface="Times New Roman" pitchFamily="18" charset="0"/>
                        </a:rPr>
                        <a:t>     1</a:t>
                      </a:r>
                      <a:endParaRPr lang="en-IN" sz="1100" dirty="0">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100" b="0" dirty="0">
                          <a:solidFill>
                            <a:schemeClr val="tx1"/>
                          </a:solidFill>
                          <a:latin typeface="Times New Roman" pitchFamily="18" charset="0"/>
                          <a:cs typeface="Times New Roman" pitchFamily="18" charset="0"/>
                        </a:rPr>
                        <a:t>7</a:t>
                      </a:r>
                      <a:r>
                        <a:rPr lang="en-US" sz="1600" b="1" dirty="0">
                          <a:solidFill>
                            <a:srgbClr val="FF0000"/>
                          </a:solidFill>
                          <a:latin typeface="Times New Roman" pitchFamily="18" charset="0"/>
                          <a:cs typeface="Times New Roman" pitchFamily="18" charset="0"/>
                        </a:rPr>
                        <a:t>   1</a:t>
                      </a:r>
                      <a:endParaRPr lang="en-IN" sz="1100" b="1" dirty="0">
                        <a:solidFill>
                          <a:srgbClr val="FF0000"/>
                        </a:solidFill>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100" dirty="0">
                          <a:latin typeface="Times New Roman" pitchFamily="18" charset="0"/>
                          <a:cs typeface="Times New Roman" pitchFamily="18" charset="0"/>
                        </a:rPr>
                        <a:t>15      </a:t>
                      </a:r>
                      <a:r>
                        <a:rPr lang="en-US" sz="1600" b="1" dirty="0">
                          <a:solidFill>
                            <a:srgbClr val="FF0000"/>
                          </a:solidFill>
                          <a:latin typeface="Times New Roman" pitchFamily="18" charset="0"/>
                          <a:cs typeface="Times New Roman" pitchFamily="18" charset="0"/>
                        </a:rPr>
                        <a:t>1</a:t>
                      </a:r>
                      <a:endParaRPr lang="en-IN" sz="1100" dirty="0">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100" dirty="0">
                          <a:latin typeface="Times New Roman" pitchFamily="18" charset="0"/>
                          <a:cs typeface="Times New Roman" pitchFamily="18" charset="0"/>
                        </a:rPr>
                        <a:t>11</a:t>
                      </a:r>
                      <a:r>
                        <a:rPr lang="en-US" sz="1600" dirty="0">
                          <a:latin typeface="Times New Roman" pitchFamily="18" charset="0"/>
                          <a:cs typeface="Times New Roman" pitchFamily="18" charset="0"/>
                        </a:rPr>
                        <a:t>   </a:t>
                      </a:r>
                      <a:r>
                        <a:rPr lang="en-US" sz="1600" b="1" dirty="0">
                          <a:solidFill>
                            <a:srgbClr val="FF0000"/>
                          </a:solidFill>
                          <a:latin typeface="Times New Roman" pitchFamily="18" charset="0"/>
                          <a:cs typeface="Times New Roman" pitchFamily="18" charset="0"/>
                        </a:rPr>
                        <a:t>1</a:t>
                      </a:r>
                      <a:endParaRPr lang="en-IN" sz="1100" dirty="0">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85192">
                <a:tc>
                  <a:txBody>
                    <a:bodyPr/>
                    <a:lstStyle/>
                    <a:p>
                      <a:pPr algn="l"/>
                      <a:r>
                        <a:rPr lang="en-US" sz="1100" dirty="0">
                          <a:latin typeface="Times New Roman" pitchFamily="18" charset="0"/>
                          <a:cs typeface="Times New Roman" pitchFamily="18" charset="0"/>
                        </a:rPr>
                        <a:t>2</a:t>
                      </a:r>
                      <a:endParaRPr lang="en-IN" sz="1100" dirty="0">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100" b="0" dirty="0">
                          <a:solidFill>
                            <a:schemeClr val="tx1"/>
                          </a:solidFill>
                          <a:latin typeface="Times New Roman" pitchFamily="18" charset="0"/>
                          <a:cs typeface="Times New Roman" pitchFamily="18" charset="0"/>
                        </a:rPr>
                        <a:t>6</a:t>
                      </a:r>
                      <a:endParaRPr lang="en-IN" sz="1100" b="0" dirty="0">
                        <a:solidFill>
                          <a:schemeClr val="tx1"/>
                        </a:solidFill>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100" dirty="0">
                          <a:latin typeface="Times New Roman" pitchFamily="18" charset="0"/>
                          <a:cs typeface="Times New Roman" pitchFamily="18" charset="0"/>
                        </a:rPr>
                        <a:t>14</a:t>
                      </a:r>
                      <a:endParaRPr lang="en-IN" sz="1100" dirty="0">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100" dirty="0">
                          <a:latin typeface="Times New Roman" pitchFamily="18" charset="0"/>
                          <a:cs typeface="Times New Roman" pitchFamily="18" charset="0"/>
                        </a:rPr>
                        <a:t>10</a:t>
                      </a:r>
                      <a:endParaRPr lang="en-IN" sz="1100" dirty="0">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26" name="TextBox 25"/>
          <p:cNvSpPr txBox="1"/>
          <p:nvPr/>
        </p:nvSpPr>
        <p:spPr>
          <a:xfrm>
            <a:off x="3119670" y="2267580"/>
            <a:ext cx="452368" cy="369332"/>
          </a:xfrm>
          <a:prstGeom prst="rect">
            <a:avLst/>
          </a:prstGeom>
          <a:noFill/>
        </p:spPr>
        <p:txBody>
          <a:bodyPr wrap="none" rtlCol="0">
            <a:spAutoFit/>
          </a:bodyPr>
          <a:lstStyle/>
          <a:p>
            <a:r>
              <a:rPr lang="en-IN" b="1" dirty="0"/>
              <a:t>CD</a:t>
            </a:r>
          </a:p>
        </p:txBody>
      </p:sp>
      <p:grpSp>
        <p:nvGrpSpPr>
          <p:cNvPr id="7" name="Group 6"/>
          <p:cNvGrpSpPr/>
          <p:nvPr/>
        </p:nvGrpSpPr>
        <p:grpSpPr>
          <a:xfrm>
            <a:off x="2639616" y="2339588"/>
            <a:ext cx="5926600" cy="2025516"/>
            <a:chOff x="2639616" y="2339588"/>
            <a:chExt cx="5926600" cy="2025516"/>
          </a:xfrm>
        </p:grpSpPr>
        <p:cxnSp>
          <p:nvCxnSpPr>
            <p:cNvPr id="17" name="Straight Connector 16"/>
            <p:cNvCxnSpPr/>
            <p:nvPr/>
          </p:nvCxnSpPr>
          <p:spPr>
            <a:xfrm>
              <a:off x="2927648" y="2339588"/>
              <a:ext cx="576064" cy="432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80923" y="2411596"/>
              <a:ext cx="415498" cy="369332"/>
            </a:xfrm>
            <a:prstGeom prst="rect">
              <a:avLst/>
            </a:prstGeom>
            <a:noFill/>
          </p:spPr>
          <p:txBody>
            <a:bodyPr wrap="none" rtlCol="0">
              <a:spAutoFit/>
            </a:bodyPr>
            <a:lstStyle/>
            <a:p>
              <a:pPr algn="ctr"/>
              <a:r>
                <a:rPr lang="en-US" b="1" dirty="0">
                  <a:latin typeface="Times New Roman" pitchFamily="18" charset="0"/>
                  <a:cs typeface="Times New Roman" pitchFamily="18" charset="0"/>
                </a:rPr>
                <a:t>00</a:t>
              </a:r>
              <a:endParaRPr lang="en-IN" b="1" dirty="0">
                <a:latin typeface="Times New Roman" pitchFamily="18" charset="0"/>
                <a:cs typeface="Times New Roman" pitchFamily="18" charset="0"/>
              </a:endParaRPr>
            </a:p>
          </p:txBody>
        </p:sp>
        <p:sp>
          <p:nvSpPr>
            <p:cNvPr id="19" name="TextBox 18"/>
            <p:cNvSpPr txBox="1"/>
            <p:nvPr/>
          </p:nvSpPr>
          <p:spPr>
            <a:xfrm>
              <a:off x="5022871" y="2411596"/>
              <a:ext cx="415498" cy="369332"/>
            </a:xfrm>
            <a:prstGeom prst="rect">
              <a:avLst/>
            </a:prstGeom>
            <a:noFill/>
          </p:spPr>
          <p:txBody>
            <a:bodyPr wrap="none" rtlCol="0">
              <a:spAutoFit/>
            </a:bodyPr>
            <a:lstStyle/>
            <a:p>
              <a:r>
                <a:rPr lang="en-US" b="1" dirty="0">
                  <a:latin typeface="Times New Roman" pitchFamily="18" charset="0"/>
                  <a:cs typeface="Times New Roman" pitchFamily="18" charset="0"/>
                </a:rPr>
                <a:t>01</a:t>
              </a:r>
              <a:endParaRPr lang="en-IN" b="1" dirty="0">
                <a:latin typeface="Times New Roman" pitchFamily="18" charset="0"/>
                <a:cs typeface="Times New Roman" pitchFamily="18" charset="0"/>
              </a:endParaRPr>
            </a:p>
          </p:txBody>
        </p:sp>
        <p:sp>
          <p:nvSpPr>
            <p:cNvPr id="20" name="TextBox 19"/>
            <p:cNvSpPr txBox="1"/>
            <p:nvPr/>
          </p:nvSpPr>
          <p:spPr>
            <a:xfrm>
              <a:off x="6231090" y="2411596"/>
              <a:ext cx="402739" cy="369332"/>
            </a:xfrm>
            <a:prstGeom prst="rect">
              <a:avLst/>
            </a:prstGeom>
            <a:noFill/>
          </p:spPr>
          <p:txBody>
            <a:bodyPr wrap="none" rtlCol="0">
              <a:spAutoFit/>
            </a:bodyPr>
            <a:lstStyle/>
            <a:p>
              <a:r>
                <a:rPr lang="en-US" b="1" dirty="0">
                  <a:latin typeface="Times New Roman" pitchFamily="18" charset="0"/>
                  <a:cs typeface="Times New Roman" pitchFamily="18" charset="0"/>
                </a:rPr>
                <a:t>11</a:t>
              </a:r>
              <a:endParaRPr lang="en-IN" b="1" dirty="0">
                <a:latin typeface="Times New Roman" pitchFamily="18" charset="0"/>
                <a:cs typeface="Times New Roman" pitchFamily="18" charset="0"/>
              </a:endParaRPr>
            </a:p>
          </p:txBody>
        </p:sp>
        <p:sp>
          <p:nvSpPr>
            <p:cNvPr id="21" name="TextBox 20"/>
            <p:cNvSpPr txBox="1"/>
            <p:nvPr/>
          </p:nvSpPr>
          <p:spPr>
            <a:xfrm>
              <a:off x="7462216" y="2411596"/>
              <a:ext cx="415498" cy="369332"/>
            </a:xfrm>
            <a:prstGeom prst="rect">
              <a:avLst/>
            </a:prstGeom>
            <a:noFill/>
          </p:spPr>
          <p:txBody>
            <a:bodyPr wrap="none" rtlCol="0">
              <a:spAutoFit/>
            </a:bodyPr>
            <a:lstStyle/>
            <a:p>
              <a:r>
                <a:rPr lang="en-US" b="1" dirty="0">
                  <a:latin typeface="Times New Roman" pitchFamily="18" charset="0"/>
                  <a:cs typeface="Times New Roman" pitchFamily="18" charset="0"/>
                </a:rPr>
                <a:t>10</a:t>
              </a:r>
              <a:endParaRPr lang="en-IN" b="1" dirty="0">
                <a:latin typeface="Times New Roman" pitchFamily="18" charset="0"/>
                <a:cs typeface="Times New Roman" pitchFamily="18" charset="0"/>
              </a:endParaRPr>
            </a:p>
          </p:txBody>
        </p:sp>
        <p:sp>
          <p:nvSpPr>
            <p:cNvPr id="22" name="TextBox 21"/>
            <p:cNvSpPr txBox="1"/>
            <p:nvPr/>
          </p:nvSpPr>
          <p:spPr>
            <a:xfrm>
              <a:off x="2903024" y="2771636"/>
              <a:ext cx="415498" cy="369332"/>
            </a:xfrm>
            <a:prstGeom prst="rect">
              <a:avLst/>
            </a:prstGeom>
            <a:noFill/>
          </p:spPr>
          <p:txBody>
            <a:bodyPr wrap="none" rtlCol="0">
              <a:spAutoFit/>
            </a:bodyPr>
            <a:lstStyle/>
            <a:p>
              <a:pPr algn="ctr"/>
              <a:r>
                <a:rPr lang="en-US" b="1" dirty="0">
                  <a:latin typeface="Times New Roman" pitchFamily="18" charset="0"/>
                  <a:cs typeface="Times New Roman" pitchFamily="18" charset="0"/>
                </a:rPr>
                <a:t>00</a:t>
              </a:r>
              <a:endParaRPr lang="en-IN" b="1" dirty="0">
                <a:latin typeface="Times New Roman" pitchFamily="18" charset="0"/>
                <a:cs typeface="Times New Roman" pitchFamily="18" charset="0"/>
              </a:endParaRPr>
            </a:p>
          </p:txBody>
        </p:sp>
        <p:sp>
          <p:nvSpPr>
            <p:cNvPr id="23" name="TextBox 22"/>
            <p:cNvSpPr txBox="1"/>
            <p:nvPr/>
          </p:nvSpPr>
          <p:spPr>
            <a:xfrm>
              <a:off x="2903024" y="3203684"/>
              <a:ext cx="415498" cy="369332"/>
            </a:xfrm>
            <a:prstGeom prst="rect">
              <a:avLst/>
            </a:prstGeom>
            <a:noFill/>
          </p:spPr>
          <p:txBody>
            <a:bodyPr wrap="none" rtlCol="0">
              <a:spAutoFit/>
            </a:bodyPr>
            <a:lstStyle/>
            <a:p>
              <a:pPr algn="ctr"/>
              <a:r>
                <a:rPr lang="en-US" b="1" dirty="0">
                  <a:latin typeface="Times New Roman" pitchFamily="18" charset="0"/>
                  <a:cs typeface="Times New Roman" pitchFamily="18" charset="0"/>
                </a:rPr>
                <a:t>01</a:t>
              </a:r>
              <a:endParaRPr lang="en-IN" b="1" dirty="0">
                <a:latin typeface="Times New Roman" pitchFamily="18" charset="0"/>
                <a:cs typeface="Times New Roman" pitchFamily="18" charset="0"/>
              </a:endParaRPr>
            </a:p>
          </p:txBody>
        </p:sp>
        <p:sp>
          <p:nvSpPr>
            <p:cNvPr id="24" name="TextBox 23"/>
            <p:cNvSpPr txBox="1"/>
            <p:nvPr/>
          </p:nvSpPr>
          <p:spPr>
            <a:xfrm>
              <a:off x="2898760" y="3626440"/>
              <a:ext cx="402738" cy="369332"/>
            </a:xfrm>
            <a:prstGeom prst="rect">
              <a:avLst/>
            </a:prstGeom>
            <a:noFill/>
          </p:spPr>
          <p:txBody>
            <a:bodyPr wrap="none" rtlCol="0">
              <a:spAutoFit/>
            </a:bodyPr>
            <a:lstStyle/>
            <a:p>
              <a:pPr algn="ctr"/>
              <a:r>
                <a:rPr lang="en-US" b="1" dirty="0">
                  <a:latin typeface="Times New Roman" pitchFamily="18" charset="0"/>
                  <a:cs typeface="Times New Roman" pitchFamily="18" charset="0"/>
                </a:rPr>
                <a:t>11</a:t>
              </a:r>
              <a:endParaRPr lang="en-IN" b="1" dirty="0">
                <a:latin typeface="Times New Roman" pitchFamily="18" charset="0"/>
                <a:cs typeface="Times New Roman" pitchFamily="18" charset="0"/>
              </a:endParaRPr>
            </a:p>
          </p:txBody>
        </p:sp>
        <p:sp>
          <p:nvSpPr>
            <p:cNvPr id="25" name="TextBox 24"/>
            <p:cNvSpPr txBox="1"/>
            <p:nvPr/>
          </p:nvSpPr>
          <p:spPr>
            <a:xfrm>
              <a:off x="2892380" y="3995772"/>
              <a:ext cx="415498" cy="369332"/>
            </a:xfrm>
            <a:prstGeom prst="rect">
              <a:avLst/>
            </a:prstGeom>
            <a:noFill/>
          </p:spPr>
          <p:txBody>
            <a:bodyPr wrap="none" rtlCol="0">
              <a:spAutoFit/>
            </a:bodyPr>
            <a:lstStyle/>
            <a:p>
              <a:pPr algn="ctr"/>
              <a:r>
                <a:rPr lang="en-US" b="1" dirty="0">
                  <a:latin typeface="Times New Roman" pitchFamily="18" charset="0"/>
                  <a:cs typeface="Times New Roman" pitchFamily="18" charset="0"/>
                </a:rPr>
                <a:t>10</a:t>
              </a:r>
              <a:endParaRPr lang="en-IN" b="1" dirty="0">
                <a:latin typeface="Times New Roman" pitchFamily="18" charset="0"/>
                <a:cs typeface="Times New Roman" pitchFamily="18" charset="0"/>
              </a:endParaRPr>
            </a:p>
          </p:txBody>
        </p:sp>
        <p:sp>
          <p:nvSpPr>
            <p:cNvPr id="27" name="TextBox 26"/>
            <p:cNvSpPr txBox="1"/>
            <p:nvPr/>
          </p:nvSpPr>
          <p:spPr>
            <a:xfrm>
              <a:off x="2639616" y="2474312"/>
              <a:ext cx="453970" cy="369332"/>
            </a:xfrm>
            <a:prstGeom prst="rect">
              <a:avLst/>
            </a:prstGeom>
            <a:noFill/>
          </p:spPr>
          <p:txBody>
            <a:bodyPr wrap="none" rtlCol="0">
              <a:spAutoFit/>
            </a:bodyPr>
            <a:lstStyle/>
            <a:p>
              <a:r>
                <a:rPr lang="en-IN" b="1" dirty="0"/>
                <a:t>AB</a:t>
              </a:r>
            </a:p>
          </p:txBody>
        </p:sp>
        <p:sp>
          <p:nvSpPr>
            <p:cNvPr id="28" name="Rectangle 27"/>
            <p:cNvSpPr/>
            <p:nvPr/>
          </p:nvSpPr>
          <p:spPr>
            <a:xfrm>
              <a:off x="3983765" y="3573016"/>
              <a:ext cx="4032448" cy="2703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Left Bracket 28"/>
            <p:cNvSpPr/>
            <p:nvPr/>
          </p:nvSpPr>
          <p:spPr>
            <a:xfrm>
              <a:off x="7462216" y="2790978"/>
              <a:ext cx="1104000" cy="673200"/>
            </a:xfrm>
            <a:prstGeom prst="leftBracket">
              <a:avLst/>
            </a:prstGeom>
            <a:ln>
              <a:solidFill>
                <a:srgbClr val="00B050"/>
              </a:solidFil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1" name="Right Bracket 30"/>
            <p:cNvSpPr/>
            <p:nvPr/>
          </p:nvSpPr>
          <p:spPr>
            <a:xfrm>
              <a:off x="2925123" y="2822847"/>
              <a:ext cx="1442685" cy="661942"/>
            </a:xfrm>
            <a:prstGeom prst="rightBracket">
              <a:avLst/>
            </a:prstGeom>
            <a:ln>
              <a:solidFill>
                <a:srgbClr val="00B050"/>
              </a:solidFil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4" name="Slide Number Placeholder 3"/>
          <p:cNvSpPr>
            <a:spLocks noGrp="1"/>
          </p:cNvSpPr>
          <p:nvPr>
            <p:ph type="sldNum" sz="quarter" idx="12"/>
          </p:nvPr>
        </p:nvSpPr>
        <p:spPr>
          <a:xfrm>
            <a:off x="8592902" y="6041364"/>
            <a:ext cx="683517" cy="365125"/>
          </a:xfrm>
        </p:spPr>
        <p:txBody>
          <a:bodyPr/>
          <a:lstStyle/>
          <a:p>
            <a:fld id="{238A27C9-8181-4F0D-8434-16FA13768F1F}" type="slidenum">
              <a:rPr lang="en-IN" smtClean="0"/>
              <a:pPr/>
              <a:t>110</a:t>
            </a:fld>
            <a:endParaRPr lang="en-IN"/>
          </a:p>
        </p:txBody>
      </p:sp>
      <p:pic>
        <p:nvPicPr>
          <p:cNvPr id="30" name="Picture 29"/>
          <p:cNvPicPr>
            <a:picLocks noChangeAspect="1"/>
          </p:cNvPicPr>
          <p:nvPr/>
        </p:nvPicPr>
        <p:blipFill>
          <a:blip r:embed="rId2" cstate="print"/>
          <a:stretch>
            <a:fillRect/>
          </a:stretch>
        </p:blipFill>
        <p:spPr>
          <a:xfrm>
            <a:off x="2" y="1"/>
            <a:ext cx="1165122" cy="1205499"/>
          </a:xfrm>
          <a:prstGeom prst="rect">
            <a:avLst/>
          </a:prstGeom>
        </p:spPr>
      </p:pic>
      <p:sp>
        <p:nvSpPr>
          <p:cNvPr id="6" name="Right Arrow 5"/>
          <p:cNvSpPr/>
          <p:nvPr/>
        </p:nvSpPr>
        <p:spPr>
          <a:xfrm>
            <a:off x="8119187" y="3708201"/>
            <a:ext cx="1320235" cy="135185"/>
          </a:xfrm>
          <a:prstGeom prst="rightArrow">
            <a:avLst/>
          </a:prstGeom>
          <a:solidFill>
            <a:srgbClr val="FFC000"/>
          </a:solid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p:cNvSpPr/>
          <p:nvPr/>
        </p:nvSpPr>
        <p:spPr>
          <a:xfrm>
            <a:off x="8119187" y="1645920"/>
            <a:ext cx="180751" cy="1125716"/>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877714" y="1066801"/>
            <a:ext cx="715188" cy="461665"/>
          </a:xfrm>
          <a:prstGeom prst="rect">
            <a:avLst/>
          </a:prstGeom>
          <a:noFill/>
        </p:spPr>
        <p:txBody>
          <a:bodyPr wrap="square" rtlCol="0">
            <a:spAutoFit/>
          </a:bodyPr>
          <a:lstStyle/>
          <a:p>
            <a:r>
              <a:rPr lang="en-US" sz="2400" b="1" dirty="0">
                <a:solidFill>
                  <a:srgbClr val="FF0000"/>
                </a:solidFill>
              </a:rPr>
              <a:t>A’D’</a:t>
            </a:r>
          </a:p>
        </p:txBody>
      </p:sp>
      <p:sp>
        <p:nvSpPr>
          <p:cNvPr id="10" name="TextBox 9"/>
          <p:cNvSpPr txBox="1"/>
          <p:nvPr/>
        </p:nvSpPr>
        <p:spPr>
          <a:xfrm>
            <a:off x="9636369" y="3573016"/>
            <a:ext cx="1139483" cy="523220"/>
          </a:xfrm>
          <a:prstGeom prst="rect">
            <a:avLst/>
          </a:prstGeom>
          <a:noFill/>
        </p:spPr>
        <p:txBody>
          <a:bodyPr wrap="square" rtlCol="0">
            <a:spAutoFit/>
          </a:bodyPr>
          <a:lstStyle/>
          <a:p>
            <a:r>
              <a:rPr lang="en-US" sz="2800" b="1" dirty="0">
                <a:solidFill>
                  <a:srgbClr val="FF0000"/>
                </a:solidFill>
              </a:rPr>
              <a:t>AB</a:t>
            </a:r>
          </a:p>
        </p:txBody>
      </p:sp>
      <p:sp>
        <p:nvSpPr>
          <p:cNvPr id="11" name="TextBox 10"/>
          <p:cNvSpPr txBox="1"/>
          <p:nvPr/>
        </p:nvSpPr>
        <p:spPr>
          <a:xfrm>
            <a:off x="4636680" y="4794240"/>
            <a:ext cx="3241033" cy="584775"/>
          </a:xfrm>
          <a:prstGeom prst="rect">
            <a:avLst/>
          </a:prstGeom>
          <a:noFill/>
        </p:spPr>
        <p:txBody>
          <a:bodyPr wrap="square" rtlCol="0">
            <a:spAutoFit/>
          </a:bodyPr>
          <a:lstStyle/>
          <a:p>
            <a:r>
              <a:rPr lang="en-US" sz="3200" b="1" dirty="0">
                <a:solidFill>
                  <a:srgbClr val="002060"/>
                </a:solidFill>
              </a:rPr>
              <a:t>Y = A’D’ + AB</a:t>
            </a:r>
          </a:p>
        </p:txBody>
      </p:sp>
    </p:spTree>
    <p:extLst>
      <p:ext uri="{BB962C8B-B14F-4D97-AF65-F5344CB8AC3E}">
        <p14:creationId xmlns:p14="http://schemas.microsoft.com/office/powerpoint/2010/main" val="294969514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098" y="2114107"/>
            <a:ext cx="5635255" cy="1862470"/>
          </a:xfrm>
        </p:spPr>
        <p:txBody>
          <a:bodyPr>
            <a:normAutofit/>
          </a:bodyPr>
          <a:lstStyle/>
          <a:p>
            <a:pPr algn="just">
              <a:lnSpc>
                <a:spcPct val="150000"/>
              </a:lnSpc>
              <a:spcBef>
                <a:spcPts val="0"/>
              </a:spcBef>
              <a:buNone/>
            </a:pPr>
            <a:r>
              <a:rPr lang="en-IN" sz="2800" dirty="0">
                <a:solidFill>
                  <a:schemeClr val="tx1"/>
                </a:solidFill>
                <a:latin typeface="Times New Roman" pitchFamily="18" charset="0"/>
                <a:cs typeface="Times New Roman" pitchFamily="18" charset="0"/>
              </a:rPr>
              <a:t>   </a:t>
            </a:r>
          </a:p>
        </p:txBody>
      </p:sp>
      <p:sp>
        <p:nvSpPr>
          <p:cNvPr id="5" name="Slide Number Placeholder 4"/>
          <p:cNvSpPr>
            <a:spLocks noGrp="1"/>
          </p:cNvSpPr>
          <p:nvPr>
            <p:ph type="sldNum" sz="quarter" idx="12"/>
          </p:nvPr>
        </p:nvSpPr>
        <p:spPr>
          <a:xfrm>
            <a:off x="8592902" y="6041364"/>
            <a:ext cx="683517" cy="365125"/>
          </a:xfrm>
        </p:spPr>
        <p:txBody>
          <a:bodyPr/>
          <a:lstStyle/>
          <a:p>
            <a:fld id="{238A27C9-8181-4F0D-8434-16FA13768F1F}" type="slidenum">
              <a:rPr lang="en-IN" smtClean="0"/>
              <a:pPr/>
              <a:t>111</a:t>
            </a:fld>
            <a:endParaRPr lang="en-IN"/>
          </a:p>
        </p:txBody>
      </p:sp>
      <p:pic>
        <p:nvPicPr>
          <p:cNvPr id="9" name="Picture 8"/>
          <p:cNvPicPr>
            <a:picLocks noChangeAspect="1"/>
          </p:cNvPicPr>
          <p:nvPr/>
        </p:nvPicPr>
        <p:blipFill>
          <a:blip r:embed="rId2"/>
          <a:stretch>
            <a:fillRect/>
          </a:stretch>
        </p:blipFill>
        <p:spPr>
          <a:xfrm>
            <a:off x="8119187" y="729778"/>
            <a:ext cx="3601842" cy="4881416"/>
          </a:xfrm>
          <a:prstGeom prst="rect">
            <a:avLst/>
          </a:prstGeom>
        </p:spPr>
      </p:pic>
      <p:pic>
        <p:nvPicPr>
          <p:cNvPr id="11" name="Picture 2"/>
          <p:cNvPicPr>
            <a:picLocks noChangeAspect="1" noChangeArrowheads="1"/>
          </p:cNvPicPr>
          <p:nvPr/>
        </p:nvPicPr>
        <p:blipFill>
          <a:blip r:embed="rId3" cstate="print"/>
          <a:srcRect/>
          <a:stretch>
            <a:fillRect/>
          </a:stretch>
        </p:blipFill>
        <p:spPr bwMode="auto">
          <a:xfrm>
            <a:off x="412218" y="1113945"/>
            <a:ext cx="7389679" cy="5493332"/>
          </a:xfrm>
          <a:prstGeom prst="rect">
            <a:avLst/>
          </a:prstGeom>
          <a:solidFill>
            <a:schemeClr val="accent1">
              <a:lumMod val="40000"/>
              <a:lumOff val="60000"/>
            </a:schemeClr>
          </a:solidFill>
          <a:ln w="9525">
            <a:noFill/>
            <a:miter lim="800000"/>
            <a:headEnd/>
            <a:tailEnd/>
          </a:ln>
          <a:effectLst/>
        </p:spPr>
      </p:pic>
      <p:pic>
        <p:nvPicPr>
          <p:cNvPr id="12" name="Picture 11"/>
          <p:cNvPicPr>
            <a:picLocks noChangeAspect="1"/>
          </p:cNvPicPr>
          <p:nvPr/>
        </p:nvPicPr>
        <p:blipFill>
          <a:blip r:embed="rId4" cstate="print"/>
          <a:stretch>
            <a:fillRect/>
          </a:stretch>
        </p:blipFill>
        <p:spPr>
          <a:xfrm>
            <a:off x="1" y="2"/>
            <a:ext cx="1076631" cy="1113942"/>
          </a:xfrm>
          <a:prstGeom prst="rect">
            <a:avLst/>
          </a:prstGeom>
        </p:spPr>
      </p:pic>
      <p:sp>
        <p:nvSpPr>
          <p:cNvPr id="13" name="Title 1"/>
          <p:cNvSpPr txBox="1">
            <a:spLocks/>
          </p:cNvSpPr>
          <p:nvPr/>
        </p:nvSpPr>
        <p:spPr>
          <a:xfrm>
            <a:off x="1923811" y="166875"/>
            <a:ext cx="5283200" cy="780196"/>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lang="en-US" sz="3200" b="1" kern="1200">
                <a:solidFill>
                  <a:schemeClr val="tx1"/>
                </a:solidFill>
                <a:latin typeface="Times New Roman" pitchFamily="18" charset="0"/>
                <a:ea typeface="+mj-ea"/>
                <a:cs typeface="Times New Roman" pitchFamily="18" charset="0"/>
              </a:defRPr>
            </a:lvl1pPr>
          </a:lstStyle>
          <a:p>
            <a:r>
              <a:rPr lang="en-IN" dirty="0"/>
              <a:t>Practice Example</a:t>
            </a:r>
          </a:p>
        </p:txBody>
      </p:sp>
    </p:spTree>
    <p:extLst>
      <p:ext uri="{BB962C8B-B14F-4D97-AF65-F5344CB8AC3E}">
        <p14:creationId xmlns:p14="http://schemas.microsoft.com/office/powerpoint/2010/main" val="30141572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600" y="286605"/>
            <a:ext cx="9530080" cy="780196"/>
          </a:xfrm>
        </p:spPr>
        <p:txBody>
          <a:bodyPr>
            <a:normAutofit/>
          </a:bodyPr>
          <a:lstStyle/>
          <a:p>
            <a:r>
              <a:rPr lang="en-IN" sz="3200" b="1" dirty="0">
                <a:latin typeface="Times New Roman" pitchFamily="18" charset="0"/>
                <a:cs typeface="Times New Roman" pitchFamily="18" charset="0"/>
              </a:rPr>
              <a:t>   Example</a:t>
            </a:r>
          </a:p>
        </p:txBody>
      </p:sp>
      <p:sp>
        <p:nvSpPr>
          <p:cNvPr id="3" name="Content Placeholder 2"/>
          <p:cNvSpPr>
            <a:spLocks noGrp="1"/>
          </p:cNvSpPr>
          <p:nvPr>
            <p:ph idx="1"/>
          </p:nvPr>
        </p:nvSpPr>
        <p:spPr>
          <a:xfrm>
            <a:off x="1145142" y="1313598"/>
            <a:ext cx="10292316" cy="1757148"/>
          </a:xfrm>
        </p:spPr>
        <p:txBody>
          <a:bodyPr>
            <a:normAutofit fontScale="92500" lnSpcReduction="10000"/>
          </a:bodyPr>
          <a:lstStyle/>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marL="0" indent="0">
              <a:buNone/>
            </a:pPr>
            <a:r>
              <a:rPr lang="en-IN" sz="3600" b="1" dirty="0">
                <a:solidFill>
                  <a:srgbClr val="FF0000"/>
                </a:solidFill>
                <a:latin typeface="Times New Roman" pitchFamily="18" charset="0"/>
                <a:cs typeface="Times New Roman" pitchFamily="18" charset="0"/>
              </a:rPr>
              <a:t>What is the solution of k map if all entries are 1?. We want SOP form solution.</a:t>
            </a:r>
            <a:endParaRPr lang="en-US" sz="3600" dirty="0">
              <a:solidFill>
                <a:srgbClr val="FF0000"/>
              </a:solidFill>
            </a:endParaRPr>
          </a:p>
          <a:p>
            <a:endParaRPr lang="en-IN" dirty="0"/>
          </a:p>
        </p:txBody>
      </p:sp>
      <p:sp>
        <p:nvSpPr>
          <p:cNvPr id="5" name="Slide Number Placeholder 4"/>
          <p:cNvSpPr>
            <a:spLocks noGrp="1"/>
          </p:cNvSpPr>
          <p:nvPr>
            <p:ph type="sldNum" sz="quarter" idx="12"/>
          </p:nvPr>
        </p:nvSpPr>
        <p:spPr>
          <a:xfrm>
            <a:off x="8592902" y="6041364"/>
            <a:ext cx="683517" cy="365125"/>
          </a:xfrm>
        </p:spPr>
        <p:txBody>
          <a:bodyPr/>
          <a:lstStyle/>
          <a:p>
            <a:fld id="{238A27C9-8181-4F0D-8434-16FA13768F1F}" type="slidenum">
              <a:rPr lang="en-IN" smtClean="0"/>
              <a:pPr/>
              <a:t>112</a:t>
            </a:fld>
            <a:endParaRPr lang="en-IN"/>
          </a:p>
        </p:txBody>
      </p:sp>
      <p:pic>
        <p:nvPicPr>
          <p:cNvPr id="7" name="Picture 6"/>
          <p:cNvPicPr>
            <a:picLocks noChangeAspect="1"/>
          </p:cNvPicPr>
          <p:nvPr/>
        </p:nvPicPr>
        <p:blipFill>
          <a:blip r:embed="rId2" cstate="print"/>
          <a:stretch>
            <a:fillRect/>
          </a:stretch>
        </p:blipFill>
        <p:spPr>
          <a:xfrm>
            <a:off x="1" y="1"/>
            <a:ext cx="1269599" cy="1313597"/>
          </a:xfrm>
          <a:prstGeom prst="rect">
            <a:avLst/>
          </a:prstGeom>
        </p:spPr>
      </p:pic>
      <p:pic>
        <p:nvPicPr>
          <p:cNvPr id="8" name="Picture 7"/>
          <p:cNvPicPr>
            <a:picLocks noChangeAspect="1"/>
          </p:cNvPicPr>
          <p:nvPr/>
        </p:nvPicPr>
        <p:blipFill>
          <a:blip r:embed="rId3"/>
          <a:stretch>
            <a:fillRect/>
          </a:stretch>
        </p:blipFill>
        <p:spPr>
          <a:xfrm>
            <a:off x="3894781" y="3294703"/>
            <a:ext cx="3878237" cy="2522703"/>
          </a:xfrm>
          <a:prstGeom prst="rect">
            <a:avLst/>
          </a:prstGeom>
        </p:spPr>
      </p:pic>
    </p:spTree>
    <p:extLst>
      <p:ext uri="{BB962C8B-B14F-4D97-AF65-F5344CB8AC3E}">
        <p14:creationId xmlns:p14="http://schemas.microsoft.com/office/powerpoint/2010/main" val="114087650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600" y="286605"/>
            <a:ext cx="9530080" cy="780196"/>
          </a:xfrm>
        </p:spPr>
        <p:txBody>
          <a:bodyPr>
            <a:normAutofit fontScale="90000"/>
          </a:bodyPr>
          <a:lstStyle/>
          <a:p>
            <a:r>
              <a:rPr lang="en-IN" sz="3200" b="1" dirty="0">
                <a:solidFill>
                  <a:srgbClr val="FF0000"/>
                </a:solidFill>
                <a:latin typeface="Times New Roman" pitchFamily="18" charset="0"/>
                <a:cs typeface="Times New Roman" pitchFamily="18" charset="0"/>
              </a:rPr>
              <a:t/>
            </a:r>
            <a:br>
              <a:rPr lang="en-IN" sz="3200" b="1" dirty="0">
                <a:solidFill>
                  <a:srgbClr val="FF0000"/>
                </a:solidFill>
                <a:latin typeface="Times New Roman" pitchFamily="18" charset="0"/>
                <a:cs typeface="Times New Roman" pitchFamily="18" charset="0"/>
              </a:rPr>
            </a:br>
            <a:r>
              <a:rPr lang="en-IN" sz="3200" b="1" dirty="0">
                <a:solidFill>
                  <a:srgbClr val="FF0000"/>
                </a:solidFill>
                <a:latin typeface="Times New Roman" pitchFamily="18" charset="0"/>
                <a:cs typeface="Times New Roman" pitchFamily="18" charset="0"/>
              </a:rPr>
              <a:t>What is the solution of k map if all entries are 1?. We want SOP form solution.</a:t>
            </a:r>
            <a:r>
              <a:rPr lang="en-US" sz="3200" dirty="0">
                <a:solidFill>
                  <a:srgbClr val="FF0000"/>
                </a:solidFill>
              </a:rPr>
              <a:t/>
            </a:r>
            <a:br>
              <a:rPr lang="en-US" sz="3200" dirty="0">
                <a:solidFill>
                  <a:srgbClr val="FF0000"/>
                </a:solidFill>
              </a:rPr>
            </a:br>
            <a:endParaRPr lang="en-IN"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1063256" y="1447800"/>
            <a:ext cx="10292316" cy="4419600"/>
          </a:xfrm>
        </p:spPr>
        <p:txBody>
          <a:bodyPr>
            <a:normAutofit/>
          </a:bodyPr>
          <a:lstStyle/>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marL="0" indent="0">
              <a:buNone/>
            </a:pPr>
            <a:endParaRPr lang="en-IN" dirty="0"/>
          </a:p>
        </p:txBody>
      </p:sp>
      <p:sp>
        <p:nvSpPr>
          <p:cNvPr id="5" name="Slide Number Placeholder 4"/>
          <p:cNvSpPr>
            <a:spLocks noGrp="1"/>
          </p:cNvSpPr>
          <p:nvPr>
            <p:ph type="sldNum" sz="quarter" idx="12"/>
          </p:nvPr>
        </p:nvSpPr>
        <p:spPr>
          <a:xfrm>
            <a:off x="8592902" y="6041364"/>
            <a:ext cx="683517" cy="365125"/>
          </a:xfrm>
        </p:spPr>
        <p:txBody>
          <a:bodyPr/>
          <a:lstStyle/>
          <a:p>
            <a:fld id="{238A27C9-8181-4F0D-8434-16FA13768F1F}" type="slidenum">
              <a:rPr lang="en-IN" smtClean="0"/>
              <a:pPr/>
              <a:t>113</a:t>
            </a:fld>
            <a:endParaRPr lang="en-IN"/>
          </a:p>
        </p:txBody>
      </p:sp>
      <p:pic>
        <p:nvPicPr>
          <p:cNvPr id="7" name="Picture 6"/>
          <p:cNvPicPr>
            <a:picLocks noChangeAspect="1"/>
          </p:cNvPicPr>
          <p:nvPr/>
        </p:nvPicPr>
        <p:blipFill>
          <a:blip r:embed="rId2" cstate="print"/>
          <a:stretch>
            <a:fillRect/>
          </a:stretch>
        </p:blipFill>
        <p:spPr>
          <a:xfrm>
            <a:off x="1" y="1"/>
            <a:ext cx="1269599" cy="1313597"/>
          </a:xfrm>
          <a:prstGeom prst="rect">
            <a:avLst/>
          </a:prstGeom>
        </p:spPr>
      </p:pic>
      <p:pic>
        <p:nvPicPr>
          <p:cNvPr id="8" name="Picture 7"/>
          <p:cNvPicPr>
            <a:picLocks noChangeAspect="1"/>
          </p:cNvPicPr>
          <p:nvPr/>
        </p:nvPicPr>
        <p:blipFill>
          <a:blip r:embed="rId3"/>
          <a:stretch>
            <a:fillRect/>
          </a:stretch>
        </p:blipFill>
        <p:spPr>
          <a:xfrm>
            <a:off x="1269600" y="1066801"/>
            <a:ext cx="4391025" cy="197665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56821445"/>
              </p:ext>
            </p:extLst>
          </p:nvPr>
        </p:nvGraphicFramePr>
        <p:xfrm>
          <a:off x="1885097" y="3835830"/>
          <a:ext cx="4456900" cy="2004392"/>
        </p:xfrm>
        <a:graphic>
          <a:graphicData uri="http://schemas.openxmlformats.org/drawingml/2006/table">
            <a:tbl>
              <a:tblPr firstRow="1" bandRow="1">
                <a:tableStyleId>{5C22544A-7EE6-4342-B048-85BDC9FD1C3A}</a:tableStyleId>
              </a:tblPr>
              <a:tblGrid>
                <a:gridCol w="1114225">
                  <a:extLst>
                    <a:ext uri="{9D8B030D-6E8A-4147-A177-3AD203B41FA5}">
                      <a16:colId xmlns:a16="http://schemas.microsoft.com/office/drawing/2014/main" xmlns="" val="20000"/>
                    </a:ext>
                  </a:extLst>
                </a:gridCol>
                <a:gridCol w="1114225">
                  <a:extLst>
                    <a:ext uri="{9D8B030D-6E8A-4147-A177-3AD203B41FA5}">
                      <a16:colId xmlns:a16="http://schemas.microsoft.com/office/drawing/2014/main" xmlns="" val="20001"/>
                    </a:ext>
                  </a:extLst>
                </a:gridCol>
                <a:gridCol w="1114225">
                  <a:extLst>
                    <a:ext uri="{9D8B030D-6E8A-4147-A177-3AD203B41FA5}">
                      <a16:colId xmlns:a16="http://schemas.microsoft.com/office/drawing/2014/main" xmlns="" val="20002"/>
                    </a:ext>
                  </a:extLst>
                </a:gridCol>
                <a:gridCol w="1114225">
                  <a:extLst>
                    <a:ext uri="{9D8B030D-6E8A-4147-A177-3AD203B41FA5}">
                      <a16:colId xmlns:a16="http://schemas.microsoft.com/office/drawing/2014/main" xmlns="" val="20003"/>
                    </a:ext>
                  </a:extLst>
                </a:gridCol>
              </a:tblGrid>
              <a:tr h="501098">
                <a:tc>
                  <a:txBody>
                    <a:bodyPr/>
                    <a:lstStyle/>
                    <a:p>
                      <a:r>
                        <a:rPr lang="en-US" dirty="0"/>
                        <a:t>0</a:t>
                      </a:r>
                      <a:endParaRPr lang="mr-IN" dirty="0"/>
                    </a:p>
                  </a:txBody>
                  <a:tcPr/>
                </a:tc>
                <a:tc>
                  <a:txBody>
                    <a:bodyPr/>
                    <a:lstStyle/>
                    <a:p>
                      <a:r>
                        <a:rPr lang="en-US" dirty="0"/>
                        <a:t>1</a:t>
                      </a:r>
                      <a:endParaRPr lang="mr-IN" dirty="0"/>
                    </a:p>
                  </a:txBody>
                  <a:tcPr/>
                </a:tc>
                <a:tc>
                  <a:txBody>
                    <a:bodyPr/>
                    <a:lstStyle/>
                    <a:p>
                      <a:r>
                        <a:rPr lang="en-US" dirty="0"/>
                        <a:t>3</a:t>
                      </a:r>
                      <a:endParaRPr lang="mr-IN" dirty="0"/>
                    </a:p>
                  </a:txBody>
                  <a:tcPr/>
                </a:tc>
                <a:tc>
                  <a:txBody>
                    <a:bodyPr/>
                    <a:lstStyle/>
                    <a:p>
                      <a:r>
                        <a:rPr lang="en-US" dirty="0"/>
                        <a:t>2</a:t>
                      </a:r>
                      <a:endParaRPr lang="mr-IN" dirty="0"/>
                    </a:p>
                  </a:txBody>
                  <a:tcPr/>
                </a:tc>
                <a:extLst>
                  <a:ext uri="{0D108BD9-81ED-4DB2-BD59-A6C34878D82A}">
                    <a16:rowId xmlns:a16="http://schemas.microsoft.com/office/drawing/2014/main" xmlns="" val="10000"/>
                  </a:ext>
                </a:extLst>
              </a:tr>
              <a:tr h="501098">
                <a:tc>
                  <a:txBody>
                    <a:bodyPr/>
                    <a:lstStyle/>
                    <a:p>
                      <a:r>
                        <a:rPr lang="en-US" dirty="0"/>
                        <a:t>4</a:t>
                      </a:r>
                      <a:endParaRPr lang="mr-IN" dirty="0"/>
                    </a:p>
                  </a:txBody>
                  <a:tcPr/>
                </a:tc>
                <a:tc>
                  <a:txBody>
                    <a:bodyPr/>
                    <a:lstStyle/>
                    <a:p>
                      <a:r>
                        <a:rPr lang="en-US" dirty="0"/>
                        <a:t>5</a:t>
                      </a:r>
                      <a:endParaRPr lang="mr-IN" dirty="0"/>
                    </a:p>
                  </a:txBody>
                  <a:tcPr/>
                </a:tc>
                <a:tc>
                  <a:txBody>
                    <a:bodyPr/>
                    <a:lstStyle/>
                    <a:p>
                      <a:r>
                        <a:rPr lang="en-US" dirty="0"/>
                        <a:t>7</a:t>
                      </a:r>
                      <a:endParaRPr lang="mr-IN" dirty="0"/>
                    </a:p>
                  </a:txBody>
                  <a:tcPr/>
                </a:tc>
                <a:tc>
                  <a:txBody>
                    <a:bodyPr/>
                    <a:lstStyle/>
                    <a:p>
                      <a:r>
                        <a:rPr lang="en-US" dirty="0"/>
                        <a:t>6</a:t>
                      </a:r>
                      <a:endParaRPr lang="mr-IN" dirty="0"/>
                    </a:p>
                  </a:txBody>
                  <a:tcPr/>
                </a:tc>
                <a:extLst>
                  <a:ext uri="{0D108BD9-81ED-4DB2-BD59-A6C34878D82A}">
                    <a16:rowId xmlns:a16="http://schemas.microsoft.com/office/drawing/2014/main" xmlns="" val="10001"/>
                  </a:ext>
                </a:extLst>
              </a:tr>
              <a:tr h="501098">
                <a:tc>
                  <a:txBody>
                    <a:bodyPr/>
                    <a:lstStyle/>
                    <a:p>
                      <a:r>
                        <a:rPr lang="en-US" dirty="0"/>
                        <a:t>12</a:t>
                      </a:r>
                      <a:endParaRPr lang="mr-IN" dirty="0"/>
                    </a:p>
                  </a:txBody>
                  <a:tcPr/>
                </a:tc>
                <a:tc>
                  <a:txBody>
                    <a:bodyPr/>
                    <a:lstStyle/>
                    <a:p>
                      <a:r>
                        <a:rPr lang="en-US" dirty="0"/>
                        <a:t>13</a:t>
                      </a:r>
                      <a:endParaRPr lang="mr-IN" dirty="0"/>
                    </a:p>
                  </a:txBody>
                  <a:tcPr/>
                </a:tc>
                <a:tc>
                  <a:txBody>
                    <a:bodyPr/>
                    <a:lstStyle/>
                    <a:p>
                      <a:r>
                        <a:rPr lang="en-US" dirty="0"/>
                        <a:t>15</a:t>
                      </a:r>
                      <a:endParaRPr lang="mr-IN" dirty="0"/>
                    </a:p>
                  </a:txBody>
                  <a:tcPr/>
                </a:tc>
                <a:tc>
                  <a:txBody>
                    <a:bodyPr/>
                    <a:lstStyle/>
                    <a:p>
                      <a:r>
                        <a:rPr lang="en-US" dirty="0"/>
                        <a:t>14</a:t>
                      </a:r>
                      <a:endParaRPr lang="mr-IN" dirty="0"/>
                    </a:p>
                  </a:txBody>
                  <a:tcPr/>
                </a:tc>
                <a:extLst>
                  <a:ext uri="{0D108BD9-81ED-4DB2-BD59-A6C34878D82A}">
                    <a16:rowId xmlns:a16="http://schemas.microsoft.com/office/drawing/2014/main" xmlns="" val="10002"/>
                  </a:ext>
                </a:extLst>
              </a:tr>
              <a:tr h="501098">
                <a:tc>
                  <a:txBody>
                    <a:bodyPr/>
                    <a:lstStyle/>
                    <a:p>
                      <a:r>
                        <a:rPr lang="en-US" dirty="0"/>
                        <a:t>8</a:t>
                      </a:r>
                      <a:endParaRPr lang="mr-IN" dirty="0"/>
                    </a:p>
                  </a:txBody>
                  <a:tcPr/>
                </a:tc>
                <a:tc>
                  <a:txBody>
                    <a:bodyPr/>
                    <a:lstStyle/>
                    <a:p>
                      <a:r>
                        <a:rPr lang="en-US" dirty="0"/>
                        <a:t>9</a:t>
                      </a:r>
                      <a:endParaRPr lang="mr-IN" dirty="0"/>
                    </a:p>
                  </a:txBody>
                  <a:tcPr/>
                </a:tc>
                <a:tc>
                  <a:txBody>
                    <a:bodyPr/>
                    <a:lstStyle/>
                    <a:p>
                      <a:r>
                        <a:rPr lang="en-US" dirty="0"/>
                        <a:t>11</a:t>
                      </a:r>
                      <a:endParaRPr lang="mr-IN" dirty="0"/>
                    </a:p>
                  </a:txBody>
                  <a:tcPr/>
                </a:tc>
                <a:tc>
                  <a:txBody>
                    <a:bodyPr/>
                    <a:lstStyle/>
                    <a:p>
                      <a:r>
                        <a:rPr lang="en-US" dirty="0"/>
                        <a:t>10</a:t>
                      </a:r>
                      <a:endParaRPr lang="mr-IN" dirty="0"/>
                    </a:p>
                  </a:txBody>
                  <a:tcPr/>
                </a:tc>
                <a:extLst>
                  <a:ext uri="{0D108BD9-81ED-4DB2-BD59-A6C34878D82A}">
                    <a16:rowId xmlns:a16="http://schemas.microsoft.com/office/drawing/2014/main" xmlns="" val="10003"/>
                  </a:ext>
                </a:extLst>
              </a:tr>
            </a:tbl>
          </a:graphicData>
        </a:graphic>
      </p:graphicFrame>
      <p:grpSp>
        <p:nvGrpSpPr>
          <p:cNvPr id="10" name="Group 9"/>
          <p:cNvGrpSpPr/>
          <p:nvPr/>
        </p:nvGrpSpPr>
        <p:grpSpPr>
          <a:xfrm>
            <a:off x="1269600" y="3470315"/>
            <a:ext cx="5286771" cy="2397085"/>
            <a:chOff x="2164080" y="1478280"/>
            <a:chExt cx="5286771" cy="2397085"/>
          </a:xfrm>
        </p:grpSpPr>
        <p:sp>
          <p:nvSpPr>
            <p:cNvPr id="11" name="TextBox 10"/>
            <p:cNvSpPr txBox="1"/>
            <p:nvPr/>
          </p:nvSpPr>
          <p:spPr>
            <a:xfrm>
              <a:off x="2164080" y="1627108"/>
              <a:ext cx="533400" cy="369332"/>
            </a:xfrm>
            <a:prstGeom prst="rect">
              <a:avLst/>
            </a:prstGeom>
            <a:noFill/>
          </p:spPr>
          <p:txBody>
            <a:bodyPr wrap="square" rtlCol="0">
              <a:spAutoFit/>
            </a:bodyPr>
            <a:lstStyle/>
            <a:p>
              <a:r>
                <a:rPr lang="en-US" dirty="0"/>
                <a:t>AB</a:t>
              </a:r>
              <a:endParaRPr lang="mr-IN" dirty="0"/>
            </a:p>
          </p:txBody>
        </p:sp>
        <p:grpSp>
          <p:nvGrpSpPr>
            <p:cNvPr id="12" name="Group 11"/>
            <p:cNvGrpSpPr/>
            <p:nvPr/>
          </p:nvGrpSpPr>
          <p:grpSpPr>
            <a:xfrm>
              <a:off x="2240280" y="1478280"/>
              <a:ext cx="5210571" cy="2397085"/>
              <a:chOff x="2240280" y="1478280"/>
              <a:chExt cx="5210571" cy="2397085"/>
            </a:xfrm>
          </p:grpSpPr>
          <p:cxnSp>
            <p:nvCxnSpPr>
              <p:cNvPr id="13" name="Straight Connector 12"/>
              <p:cNvCxnSpPr/>
              <p:nvPr/>
            </p:nvCxnSpPr>
            <p:spPr>
              <a:xfrm>
                <a:off x="2392680" y="1478280"/>
                <a:ext cx="381000" cy="36576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185160" y="1520428"/>
                <a:ext cx="4265691" cy="369332"/>
              </a:xfrm>
              <a:prstGeom prst="rect">
                <a:avLst/>
              </a:prstGeom>
              <a:noFill/>
            </p:spPr>
            <p:txBody>
              <a:bodyPr wrap="square" rtlCol="0">
                <a:spAutoFit/>
              </a:bodyPr>
              <a:lstStyle/>
              <a:p>
                <a:r>
                  <a:rPr lang="en-US" dirty="0"/>
                  <a:t>00	01	     11	          10</a:t>
                </a:r>
                <a:endParaRPr lang="mr-IN" dirty="0"/>
              </a:p>
            </p:txBody>
          </p:sp>
          <p:sp>
            <p:nvSpPr>
              <p:cNvPr id="15" name="TextBox 14"/>
              <p:cNvSpPr txBox="1"/>
              <p:nvPr/>
            </p:nvSpPr>
            <p:spPr>
              <a:xfrm>
                <a:off x="2583180" y="1478280"/>
                <a:ext cx="495300" cy="369332"/>
              </a:xfrm>
              <a:prstGeom prst="rect">
                <a:avLst/>
              </a:prstGeom>
              <a:noFill/>
            </p:spPr>
            <p:txBody>
              <a:bodyPr wrap="square" rtlCol="0">
                <a:spAutoFit/>
              </a:bodyPr>
              <a:lstStyle/>
              <a:p>
                <a:r>
                  <a:rPr lang="en-US" dirty="0"/>
                  <a:t>CD</a:t>
                </a:r>
                <a:endParaRPr lang="mr-IN" dirty="0"/>
              </a:p>
            </p:txBody>
          </p:sp>
          <p:sp>
            <p:nvSpPr>
              <p:cNvPr id="16" name="TextBox 15"/>
              <p:cNvSpPr txBox="1"/>
              <p:nvPr/>
            </p:nvSpPr>
            <p:spPr>
              <a:xfrm>
                <a:off x="2240280" y="1844040"/>
                <a:ext cx="495300" cy="2031325"/>
              </a:xfrm>
              <a:prstGeom prst="rect">
                <a:avLst/>
              </a:prstGeom>
              <a:noFill/>
            </p:spPr>
            <p:txBody>
              <a:bodyPr wrap="square" rtlCol="0">
                <a:spAutoFit/>
              </a:bodyPr>
              <a:lstStyle/>
              <a:p>
                <a:r>
                  <a:rPr lang="en-US" dirty="0"/>
                  <a:t>00</a:t>
                </a:r>
              </a:p>
              <a:p>
                <a:endParaRPr lang="en-US" dirty="0"/>
              </a:p>
              <a:p>
                <a:r>
                  <a:rPr lang="en-US" dirty="0"/>
                  <a:t>01</a:t>
                </a:r>
              </a:p>
              <a:p>
                <a:endParaRPr lang="en-US" dirty="0"/>
              </a:p>
              <a:p>
                <a:r>
                  <a:rPr lang="en-US" dirty="0"/>
                  <a:t>11</a:t>
                </a:r>
              </a:p>
              <a:p>
                <a:endParaRPr lang="en-US" dirty="0"/>
              </a:p>
              <a:p>
                <a:r>
                  <a:rPr lang="en-US" dirty="0"/>
                  <a:t>10</a:t>
                </a:r>
                <a:endParaRPr lang="mr-IN" dirty="0"/>
              </a:p>
            </p:txBody>
          </p:sp>
        </p:grpSp>
      </p:grpSp>
      <p:pic>
        <p:nvPicPr>
          <p:cNvPr id="17" name="Picture 16"/>
          <p:cNvPicPr>
            <a:picLocks noChangeAspect="1"/>
          </p:cNvPicPr>
          <p:nvPr/>
        </p:nvPicPr>
        <p:blipFill>
          <a:blip r:embed="rId4"/>
          <a:stretch>
            <a:fillRect/>
          </a:stretch>
        </p:blipFill>
        <p:spPr>
          <a:xfrm>
            <a:off x="7477334" y="764275"/>
            <a:ext cx="3878237" cy="2522703"/>
          </a:xfrm>
          <a:prstGeom prst="rect">
            <a:avLst/>
          </a:prstGeom>
        </p:spPr>
      </p:pic>
      <p:sp>
        <p:nvSpPr>
          <p:cNvPr id="18" name="TextBox 17"/>
          <p:cNvSpPr txBox="1"/>
          <p:nvPr/>
        </p:nvSpPr>
        <p:spPr>
          <a:xfrm>
            <a:off x="7477335" y="3836075"/>
            <a:ext cx="4068672" cy="1569660"/>
          </a:xfrm>
          <a:prstGeom prst="rect">
            <a:avLst/>
          </a:prstGeom>
          <a:noFill/>
        </p:spPr>
        <p:txBody>
          <a:bodyPr wrap="square" rtlCol="0">
            <a:spAutoFit/>
          </a:bodyPr>
          <a:lstStyle/>
          <a:p>
            <a:r>
              <a:rPr lang="en-US" sz="2400" b="1" dirty="0"/>
              <a:t>Y (A,B)  = A’B’+ A’B +AB’+ AB</a:t>
            </a:r>
          </a:p>
          <a:p>
            <a:r>
              <a:rPr lang="en-US" sz="2400" b="1" dirty="0"/>
              <a:t>Y            = A’(B’+B)  +  A B’+B)</a:t>
            </a:r>
          </a:p>
          <a:p>
            <a:r>
              <a:rPr lang="en-US" sz="2400" b="1" dirty="0"/>
              <a:t>Y             = A’+ A</a:t>
            </a:r>
          </a:p>
          <a:p>
            <a:r>
              <a:rPr lang="en-US" sz="2400" b="1" dirty="0"/>
              <a:t>Y              = 1 </a:t>
            </a:r>
          </a:p>
        </p:txBody>
      </p:sp>
      <p:cxnSp>
        <p:nvCxnSpPr>
          <p:cNvPr id="20" name="Straight Connector 19"/>
          <p:cNvCxnSpPr/>
          <p:nvPr/>
        </p:nvCxnSpPr>
        <p:spPr>
          <a:xfrm>
            <a:off x="6842974" y="873457"/>
            <a:ext cx="0" cy="5167907"/>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646533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1877" y="298567"/>
            <a:ext cx="9338187" cy="577850"/>
          </a:xfrm>
        </p:spPr>
        <p:txBody>
          <a:bodyPr>
            <a:normAutofit fontScale="90000"/>
          </a:bodyPr>
          <a:lstStyle/>
          <a:p>
            <a:pPr algn="ctr"/>
            <a:r>
              <a:rPr lang="en-US" sz="4000" b="1" dirty="0">
                <a:solidFill>
                  <a:srgbClr val="0070C0"/>
                </a:solidFill>
              </a:rPr>
              <a:t>Folding K map in horizontal direction</a:t>
            </a:r>
          </a:p>
        </p:txBody>
      </p:sp>
      <p:sp>
        <p:nvSpPr>
          <p:cNvPr id="6" name="Slide Number Placeholder 5"/>
          <p:cNvSpPr>
            <a:spLocks noGrp="1"/>
          </p:cNvSpPr>
          <p:nvPr>
            <p:ph type="sldNum" sz="quarter" idx="12"/>
          </p:nvPr>
        </p:nvSpPr>
        <p:spPr/>
        <p:txBody>
          <a:bodyPr/>
          <a:lstStyle/>
          <a:p>
            <a:fld id="{E7DF4ECA-2C00-4129-AA22-2996D096FEEF}" type="slidenum">
              <a:rPr lang="en-US" smtClean="0"/>
              <a:pPr/>
              <a:t>114</a:t>
            </a:fld>
            <a:endParaRPr lang="en-US"/>
          </a:p>
        </p:txBody>
      </p:sp>
      <p:pic>
        <p:nvPicPr>
          <p:cNvPr id="8" name="Picture 7"/>
          <p:cNvPicPr>
            <a:picLocks noChangeAspect="1"/>
          </p:cNvPicPr>
          <p:nvPr/>
        </p:nvPicPr>
        <p:blipFill>
          <a:blip r:embed="rId2"/>
          <a:stretch>
            <a:fillRect/>
          </a:stretch>
        </p:blipFill>
        <p:spPr>
          <a:xfrm>
            <a:off x="1135625" y="1174981"/>
            <a:ext cx="10369437" cy="5001981"/>
          </a:xfrm>
          <a:prstGeom prst="rect">
            <a:avLst/>
          </a:prstGeom>
        </p:spPr>
      </p:pic>
      <p:pic>
        <p:nvPicPr>
          <p:cNvPr id="9" name="Picture 8"/>
          <p:cNvPicPr>
            <a:picLocks noChangeAspect="1"/>
          </p:cNvPicPr>
          <p:nvPr/>
        </p:nvPicPr>
        <p:blipFill>
          <a:blip r:embed="rId3" cstate="print"/>
          <a:stretch>
            <a:fillRect/>
          </a:stretch>
        </p:blipFill>
        <p:spPr>
          <a:xfrm>
            <a:off x="1" y="2"/>
            <a:ext cx="1135625" cy="1174980"/>
          </a:xfrm>
          <a:prstGeom prst="rect">
            <a:avLst/>
          </a:prstGeom>
        </p:spPr>
      </p:pic>
    </p:spTree>
    <p:extLst>
      <p:ext uri="{BB962C8B-B14F-4D97-AF65-F5344CB8AC3E}">
        <p14:creationId xmlns:p14="http://schemas.microsoft.com/office/powerpoint/2010/main" val="317276814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6632" y="304772"/>
            <a:ext cx="4846496" cy="792984"/>
          </a:xfrm>
        </p:spPr>
        <p:txBody>
          <a:bodyPr>
            <a:noAutofit/>
          </a:bodyPr>
          <a:lstStyle/>
          <a:p>
            <a:pPr algn="ctr"/>
            <a:r>
              <a:rPr lang="en-US" sz="3200" b="1" dirty="0">
                <a:solidFill>
                  <a:srgbClr val="0070C0"/>
                </a:solidFill>
              </a:rPr>
              <a:t>Folding K map  only in horizontal direction</a:t>
            </a:r>
          </a:p>
        </p:txBody>
      </p:sp>
      <p:sp>
        <p:nvSpPr>
          <p:cNvPr id="6" name="Slide Number Placeholder 5"/>
          <p:cNvSpPr>
            <a:spLocks noGrp="1"/>
          </p:cNvSpPr>
          <p:nvPr>
            <p:ph type="sldNum" sz="quarter" idx="12"/>
          </p:nvPr>
        </p:nvSpPr>
        <p:spPr/>
        <p:txBody>
          <a:bodyPr/>
          <a:lstStyle/>
          <a:p>
            <a:fld id="{E7DF4ECA-2C00-4129-AA22-2996D096FEEF}" type="slidenum">
              <a:rPr lang="en-US" smtClean="0"/>
              <a:pPr/>
              <a:t>115</a:t>
            </a:fld>
            <a:endParaRPr lang="en-US"/>
          </a:p>
        </p:txBody>
      </p:sp>
      <p:sp>
        <p:nvSpPr>
          <p:cNvPr id="11" name="TextBox 10"/>
          <p:cNvSpPr txBox="1"/>
          <p:nvPr/>
        </p:nvSpPr>
        <p:spPr>
          <a:xfrm>
            <a:off x="6960358" y="304771"/>
            <a:ext cx="4967785" cy="954107"/>
          </a:xfrm>
          <a:prstGeom prst="rect">
            <a:avLst/>
          </a:prstGeom>
          <a:noFill/>
        </p:spPr>
        <p:txBody>
          <a:bodyPr wrap="square" rtlCol="0">
            <a:spAutoFit/>
          </a:bodyPr>
          <a:lstStyle/>
          <a:p>
            <a:r>
              <a:rPr lang="en-US" sz="2800" b="1" dirty="0">
                <a:solidFill>
                  <a:srgbClr val="00B050"/>
                </a:solidFill>
              </a:rPr>
              <a:t>Folding K map only in Vertical direction</a:t>
            </a:r>
            <a:endParaRPr lang="en-US" sz="2800" dirty="0">
              <a:solidFill>
                <a:srgbClr val="00B050"/>
              </a:solidFill>
            </a:endParaRPr>
          </a:p>
        </p:txBody>
      </p:sp>
      <p:cxnSp>
        <p:nvCxnSpPr>
          <p:cNvPr id="13" name="Straight Connector 12"/>
          <p:cNvCxnSpPr/>
          <p:nvPr/>
        </p:nvCxnSpPr>
        <p:spPr>
          <a:xfrm flipH="1">
            <a:off x="6373504" y="589754"/>
            <a:ext cx="13648" cy="545620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6" name="Content Placeholder 15"/>
          <p:cNvSpPr>
            <a:spLocks noGrp="1"/>
          </p:cNvSpPr>
          <p:nvPr>
            <p:ph idx="1"/>
          </p:nvPr>
        </p:nvSpPr>
        <p:spPr/>
        <p:txBody>
          <a:bodyPr/>
          <a:lstStyle/>
          <a:p>
            <a:pPr marL="0" indent="0">
              <a:buNone/>
            </a:pPr>
            <a:r>
              <a:rPr lang="en-US" dirty="0"/>
              <a:t>  </a:t>
            </a:r>
          </a:p>
        </p:txBody>
      </p:sp>
      <p:pic>
        <p:nvPicPr>
          <p:cNvPr id="3" name="Picture 2"/>
          <p:cNvPicPr>
            <a:picLocks noChangeAspect="1"/>
          </p:cNvPicPr>
          <p:nvPr/>
        </p:nvPicPr>
        <p:blipFill>
          <a:blip r:embed="rId2"/>
          <a:stretch>
            <a:fillRect/>
          </a:stretch>
        </p:blipFill>
        <p:spPr>
          <a:xfrm>
            <a:off x="363656" y="1349385"/>
            <a:ext cx="5705475" cy="4743450"/>
          </a:xfrm>
          <a:prstGeom prst="rect">
            <a:avLst/>
          </a:prstGeom>
        </p:spPr>
      </p:pic>
      <p:pic>
        <p:nvPicPr>
          <p:cNvPr id="4" name="Picture 3"/>
          <p:cNvPicPr>
            <a:picLocks noChangeAspect="1"/>
          </p:cNvPicPr>
          <p:nvPr/>
        </p:nvPicPr>
        <p:blipFill>
          <a:blip r:embed="rId3"/>
          <a:stretch>
            <a:fillRect/>
          </a:stretch>
        </p:blipFill>
        <p:spPr>
          <a:xfrm>
            <a:off x="6519507" y="1325572"/>
            <a:ext cx="4972050" cy="4791075"/>
          </a:xfrm>
          <a:prstGeom prst="rect">
            <a:avLst/>
          </a:prstGeom>
        </p:spPr>
      </p:pic>
      <p:pic>
        <p:nvPicPr>
          <p:cNvPr id="10" name="Picture 9"/>
          <p:cNvPicPr>
            <a:picLocks noChangeAspect="1"/>
          </p:cNvPicPr>
          <p:nvPr/>
        </p:nvPicPr>
        <p:blipFill>
          <a:blip r:embed="rId4" cstate="print"/>
          <a:stretch>
            <a:fillRect/>
          </a:stretch>
        </p:blipFill>
        <p:spPr>
          <a:xfrm>
            <a:off x="2" y="1"/>
            <a:ext cx="940790" cy="973393"/>
          </a:xfrm>
          <a:prstGeom prst="rect">
            <a:avLst/>
          </a:prstGeom>
        </p:spPr>
      </p:pic>
    </p:spTree>
    <p:extLst>
      <p:ext uri="{BB962C8B-B14F-4D97-AF65-F5344CB8AC3E}">
        <p14:creationId xmlns:p14="http://schemas.microsoft.com/office/powerpoint/2010/main" val="373772807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5342" y="365126"/>
            <a:ext cx="9908458" cy="658458"/>
          </a:xfrm>
        </p:spPr>
        <p:txBody>
          <a:bodyPr>
            <a:normAutofit fontScale="90000"/>
          </a:bodyPr>
          <a:lstStyle/>
          <a:p>
            <a:r>
              <a:rPr lang="en-US" sz="3200" b="1" dirty="0">
                <a:solidFill>
                  <a:srgbClr val="0070C0"/>
                </a:solidFill>
              </a:rPr>
              <a:t>Folding K map in both horizontal as well as vertical direction</a:t>
            </a:r>
          </a:p>
        </p:txBody>
      </p:sp>
      <p:sp>
        <p:nvSpPr>
          <p:cNvPr id="6" name="Slide Number Placeholder 5"/>
          <p:cNvSpPr>
            <a:spLocks noGrp="1"/>
          </p:cNvSpPr>
          <p:nvPr>
            <p:ph type="sldNum" sz="quarter" idx="12"/>
          </p:nvPr>
        </p:nvSpPr>
        <p:spPr/>
        <p:txBody>
          <a:bodyPr/>
          <a:lstStyle/>
          <a:p>
            <a:fld id="{E7DF4ECA-2C00-4129-AA22-2996D096FEEF}" type="slidenum">
              <a:rPr lang="en-US" smtClean="0"/>
              <a:pPr/>
              <a:t>116</a:t>
            </a:fld>
            <a:endParaRPr lang="en-US"/>
          </a:p>
        </p:txBody>
      </p:sp>
      <p:sp>
        <p:nvSpPr>
          <p:cNvPr id="10" name="Content Placeholder 9"/>
          <p:cNvSpPr>
            <a:spLocks noGrp="1"/>
          </p:cNvSpPr>
          <p:nvPr>
            <p:ph idx="1"/>
          </p:nvPr>
        </p:nvSpPr>
        <p:spPr>
          <a:xfrm>
            <a:off x="838200" y="1825625"/>
            <a:ext cx="10515600" cy="3551593"/>
          </a:xfrm>
        </p:spPr>
        <p:txBody>
          <a:bodyPr/>
          <a:lstStyle/>
          <a:p>
            <a:pPr marL="0" indent="0">
              <a:buNone/>
            </a:pPr>
            <a:r>
              <a:rPr lang="en-US" dirty="0"/>
              <a:t>  </a:t>
            </a:r>
          </a:p>
        </p:txBody>
      </p:sp>
      <p:pic>
        <p:nvPicPr>
          <p:cNvPr id="3" name="Picture 2"/>
          <p:cNvPicPr>
            <a:picLocks noChangeAspect="1"/>
          </p:cNvPicPr>
          <p:nvPr/>
        </p:nvPicPr>
        <p:blipFill>
          <a:blip r:embed="rId2"/>
          <a:stretch>
            <a:fillRect/>
          </a:stretch>
        </p:blipFill>
        <p:spPr>
          <a:xfrm>
            <a:off x="1633537" y="947737"/>
            <a:ext cx="8924925" cy="5408613"/>
          </a:xfrm>
          <a:prstGeom prst="rect">
            <a:avLst/>
          </a:prstGeom>
        </p:spPr>
      </p:pic>
      <p:pic>
        <p:nvPicPr>
          <p:cNvPr id="8" name="Picture 7"/>
          <p:cNvPicPr>
            <a:picLocks noChangeAspect="1"/>
          </p:cNvPicPr>
          <p:nvPr/>
        </p:nvPicPr>
        <p:blipFill>
          <a:blip r:embed="rId3" cstate="print"/>
          <a:stretch>
            <a:fillRect/>
          </a:stretch>
        </p:blipFill>
        <p:spPr>
          <a:xfrm>
            <a:off x="2" y="2"/>
            <a:ext cx="958644" cy="991866"/>
          </a:xfrm>
          <a:prstGeom prst="rect">
            <a:avLst/>
          </a:prstGeom>
        </p:spPr>
      </p:pic>
    </p:spTree>
    <p:extLst>
      <p:ext uri="{BB962C8B-B14F-4D97-AF65-F5344CB8AC3E}">
        <p14:creationId xmlns:p14="http://schemas.microsoft.com/office/powerpoint/2010/main" val="299680543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9516" y="335629"/>
            <a:ext cx="6904703" cy="658458"/>
          </a:xfrm>
        </p:spPr>
        <p:txBody>
          <a:bodyPr>
            <a:normAutofit/>
          </a:bodyPr>
          <a:lstStyle/>
          <a:p>
            <a:r>
              <a:rPr lang="en-US" sz="3200" b="1" dirty="0">
                <a:solidFill>
                  <a:srgbClr val="0070C0"/>
                </a:solidFill>
              </a:rPr>
              <a:t>Folding K map  - AN EXAMPLE </a:t>
            </a:r>
          </a:p>
        </p:txBody>
      </p:sp>
      <p:sp>
        <p:nvSpPr>
          <p:cNvPr id="6" name="Slide Number Placeholder 5"/>
          <p:cNvSpPr>
            <a:spLocks noGrp="1"/>
          </p:cNvSpPr>
          <p:nvPr>
            <p:ph type="sldNum" sz="quarter" idx="12"/>
          </p:nvPr>
        </p:nvSpPr>
        <p:spPr/>
        <p:txBody>
          <a:bodyPr/>
          <a:lstStyle/>
          <a:p>
            <a:fld id="{E7DF4ECA-2C00-4129-AA22-2996D096FEEF}" type="slidenum">
              <a:rPr lang="en-US" smtClean="0"/>
              <a:pPr/>
              <a:t>117</a:t>
            </a:fld>
            <a:endParaRPr lang="en-US"/>
          </a:p>
        </p:txBody>
      </p:sp>
      <p:pic>
        <p:nvPicPr>
          <p:cNvPr id="7" name="Content Placeholder 6"/>
          <p:cNvPicPr>
            <a:picLocks noGrp="1" noChangeAspect="1"/>
          </p:cNvPicPr>
          <p:nvPr>
            <p:ph idx="1"/>
          </p:nvPr>
        </p:nvPicPr>
        <p:blipFill>
          <a:blip r:embed="rId2"/>
          <a:stretch>
            <a:fillRect/>
          </a:stretch>
        </p:blipFill>
        <p:spPr>
          <a:xfrm>
            <a:off x="2033515" y="1023584"/>
            <a:ext cx="8434317" cy="4896997"/>
          </a:xfrm>
          <a:prstGeom prst="rect">
            <a:avLst/>
          </a:prstGeom>
        </p:spPr>
      </p:pic>
      <p:pic>
        <p:nvPicPr>
          <p:cNvPr id="8" name="Picture 7"/>
          <p:cNvPicPr>
            <a:picLocks noChangeAspect="1"/>
          </p:cNvPicPr>
          <p:nvPr/>
        </p:nvPicPr>
        <p:blipFill>
          <a:blip r:embed="rId3"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108574894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4052" y="365126"/>
            <a:ext cx="9539748" cy="888488"/>
          </a:xfrm>
        </p:spPr>
        <p:txBody>
          <a:bodyPr>
            <a:normAutofit/>
          </a:bodyPr>
          <a:lstStyle/>
          <a:p>
            <a:pPr algn="ctr"/>
            <a:r>
              <a:rPr lang="en-US" sz="3600" b="1" dirty="0">
                <a:solidFill>
                  <a:srgbClr val="00B050"/>
                </a:solidFill>
              </a:rPr>
              <a:t>K map for POS form Boolean expressions</a:t>
            </a:r>
          </a:p>
        </p:txBody>
      </p:sp>
      <p:pic>
        <p:nvPicPr>
          <p:cNvPr id="9" name="Content Placeholder 8"/>
          <p:cNvPicPr>
            <a:picLocks noGrp="1" noChangeAspect="1"/>
          </p:cNvPicPr>
          <p:nvPr>
            <p:ph idx="1"/>
          </p:nvPr>
        </p:nvPicPr>
        <p:blipFill>
          <a:blip r:embed="rId2"/>
          <a:stretch>
            <a:fillRect/>
          </a:stretch>
        </p:blipFill>
        <p:spPr>
          <a:xfrm>
            <a:off x="2320120" y="1514902"/>
            <a:ext cx="6728346" cy="4681182"/>
          </a:xfrm>
          <a:prstGeom prst="rect">
            <a:avLst/>
          </a:prstGeom>
        </p:spPr>
      </p:pic>
      <p:sp>
        <p:nvSpPr>
          <p:cNvPr id="6" name="Slide Number Placeholder 5"/>
          <p:cNvSpPr>
            <a:spLocks noGrp="1"/>
          </p:cNvSpPr>
          <p:nvPr>
            <p:ph type="sldNum" sz="quarter" idx="12"/>
          </p:nvPr>
        </p:nvSpPr>
        <p:spPr/>
        <p:txBody>
          <a:bodyPr/>
          <a:lstStyle/>
          <a:p>
            <a:fld id="{E7DF4ECA-2C00-4129-AA22-2996D096FEEF}" type="slidenum">
              <a:rPr lang="en-US" smtClean="0"/>
              <a:pPr/>
              <a:t>118</a:t>
            </a:fld>
            <a:endParaRPr lang="en-US"/>
          </a:p>
        </p:txBody>
      </p:sp>
      <p:pic>
        <p:nvPicPr>
          <p:cNvPr id="7" name="Picture 6"/>
          <p:cNvPicPr>
            <a:picLocks noChangeAspect="1"/>
          </p:cNvPicPr>
          <p:nvPr/>
        </p:nvPicPr>
        <p:blipFill>
          <a:blip r:embed="rId3"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137256907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4699" y="262835"/>
            <a:ext cx="6091817" cy="843294"/>
          </a:xfrm>
        </p:spPr>
        <p:txBody>
          <a:bodyPr>
            <a:normAutofit/>
          </a:bodyPr>
          <a:lstStyle/>
          <a:p>
            <a:r>
              <a:rPr lang="en-US" sz="3200" b="1" dirty="0">
                <a:solidFill>
                  <a:srgbClr val="0070C0"/>
                </a:solidFill>
              </a:rPr>
              <a:t>POS form – k map simplification</a:t>
            </a:r>
          </a:p>
        </p:txBody>
      </p:sp>
      <p:sp>
        <p:nvSpPr>
          <p:cNvPr id="6" name="Slide Number Placeholder 5"/>
          <p:cNvSpPr>
            <a:spLocks noGrp="1"/>
          </p:cNvSpPr>
          <p:nvPr>
            <p:ph type="sldNum" sz="quarter" idx="12"/>
          </p:nvPr>
        </p:nvSpPr>
        <p:spPr/>
        <p:txBody>
          <a:bodyPr/>
          <a:lstStyle/>
          <a:p>
            <a:fld id="{E7DF4ECA-2C00-4129-AA22-2996D096FEEF}" type="slidenum">
              <a:rPr lang="en-US" smtClean="0"/>
              <a:pPr/>
              <a:t>119</a:t>
            </a:fld>
            <a:endParaRPr lang="en-US"/>
          </a:p>
        </p:txBody>
      </p:sp>
      <p:pic>
        <p:nvPicPr>
          <p:cNvPr id="8" name="Content Placeholder 7"/>
          <p:cNvPicPr>
            <a:picLocks noGrp="1" noChangeAspect="1"/>
          </p:cNvPicPr>
          <p:nvPr>
            <p:ph idx="1"/>
          </p:nvPr>
        </p:nvPicPr>
        <p:blipFill>
          <a:blip r:embed="rId2"/>
          <a:stretch>
            <a:fillRect/>
          </a:stretch>
        </p:blipFill>
        <p:spPr>
          <a:xfrm>
            <a:off x="1869742" y="1364775"/>
            <a:ext cx="7820167" cy="4763069"/>
          </a:xfrm>
          <a:prstGeom prst="rect">
            <a:avLst/>
          </a:prstGeom>
        </p:spPr>
      </p:pic>
      <p:pic>
        <p:nvPicPr>
          <p:cNvPr id="7" name="Picture 6"/>
          <p:cNvPicPr>
            <a:picLocks noChangeAspect="1"/>
          </p:cNvPicPr>
          <p:nvPr/>
        </p:nvPicPr>
        <p:blipFill>
          <a:blip r:embed="rId3"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2060712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60362" y="1323718"/>
            <a:ext cx="9741935" cy="5115698"/>
          </a:xfrm>
          <a:prstGeom prst="rect">
            <a:avLst/>
          </a:prstGeom>
        </p:spPr>
      </p:pic>
      <p:sp>
        <p:nvSpPr>
          <p:cNvPr id="5" name="Title 1"/>
          <p:cNvSpPr txBox="1">
            <a:spLocks/>
          </p:cNvSpPr>
          <p:nvPr/>
        </p:nvSpPr>
        <p:spPr>
          <a:xfrm>
            <a:off x="1396717" y="232712"/>
            <a:ext cx="9820701" cy="617514"/>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Times New Roman" panose="02020603050405020304" pitchFamily="18" charset="0"/>
                <a:cs typeface="Times New Roman" panose="02020603050405020304" pitchFamily="18" charset="0"/>
              </a:rPr>
              <a:t>Digital Code </a:t>
            </a:r>
          </a:p>
        </p:txBody>
      </p:sp>
      <p:sp>
        <p:nvSpPr>
          <p:cNvPr id="6" name="Content Placeholder 2"/>
          <p:cNvSpPr txBox="1">
            <a:spLocks/>
          </p:cNvSpPr>
          <p:nvPr/>
        </p:nvSpPr>
        <p:spPr>
          <a:xfrm>
            <a:off x="658762" y="1076708"/>
            <a:ext cx="10943304" cy="5707550"/>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3" name="Slide Number Placeholder 2"/>
          <p:cNvSpPr>
            <a:spLocks noGrp="1"/>
          </p:cNvSpPr>
          <p:nvPr>
            <p:ph type="sldNum" sz="quarter" idx="12"/>
          </p:nvPr>
        </p:nvSpPr>
        <p:spPr/>
        <p:txBody>
          <a:bodyPr/>
          <a:lstStyle/>
          <a:p>
            <a:fld id="{E7DF4ECA-2C00-4129-AA22-2996D096FEEF}" type="slidenum">
              <a:rPr lang="en-US" smtClean="0"/>
              <a:pPr/>
              <a:t>12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792" y="40180"/>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267389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8636" y="324183"/>
            <a:ext cx="7350457" cy="863174"/>
          </a:xfrm>
        </p:spPr>
        <p:txBody>
          <a:bodyPr/>
          <a:lstStyle/>
          <a:p>
            <a:r>
              <a:rPr lang="en-US" b="1" dirty="0">
                <a:solidFill>
                  <a:srgbClr val="0070C0"/>
                </a:solidFill>
              </a:rPr>
              <a:t>POS form – k map simplification</a:t>
            </a:r>
            <a:endParaRPr lang="en-US" dirty="0"/>
          </a:p>
        </p:txBody>
      </p:sp>
      <p:pic>
        <p:nvPicPr>
          <p:cNvPr id="7" name="Content Placeholder 6"/>
          <p:cNvPicPr>
            <a:picLocks noGrp="1" noChangeAspect="1"/>
          </p:cNvPicPr>
          <p:nvPr>
            <p:ph idx="1"/>
          </p:nvPr>
        </p:nvPicPr>
        <p:blipFill>
          <a:blip r:embed="rId2"/>
          <a:stretch>
            <a:fillRect/>
          </a:stretch>
        </p:blipFill>
        <p:spPr>
          <a:xfrm>
            <a:off x="1774209" y="1337481"/>
            <a:ext cx="8802805" cy="4702163"/>
          </a:xfrm>
          <a:prstGeom prst="rect">
            <a:avLst/>
          </a:prstGeom>
        </p:spPr>
      </p:pic>
      <p:sp>
        <p:nvSpPr>
          <p:cNvPr id="6" name="Slide Number Placeholder 5"/>
          <p:cNvSpPr>
            <a:spLocks noGrp="1"/>
          </p:cNvSpPr>
          <p:nvPr>
            <p:ph type="sldNum" sz="quarter" idx="12"/>
          </p:nvPr>
        </p:nvSpPr>
        <p:spPr/>
        <p:txBody>
          <a:bodyPr/>
          <a:lstStyle/>
          <a:p>
            <a:fld id="{E7DF4ECA-2C00-4129-AA22-2996D096FEEF}" type="slidenum">
              <a:rPr lang="en-US" smtClean="0"/>
              <a:pPr/>
              <a:t>120</a:t>
            </a:fld>
            <a:endParaRPr lang="en-US"/>
          </a:p>
        </p:txBody>
      </p:sp>
      <p:pic>
        <p:nvPicPr>
          <p:cNvPr id="8" name="Picture 7"/>
          <p:cNvPicPr>
            <a:picLocks noChangeAspect="1"/>
          </p:cNvPicPr>
          <p:nvPr/>
        </p:nvPicPr>
        <p:blipFill>
          <a:blip r:embed="rId3"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48357023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4699" y="262835"/>
            <a:ext cx="6283546" cy="658458"/>
          </a:xfrm>
        </p:spPr>
        <p:txBody>
          <a:bodyPr>
            <a:normAutofit/>
          </a:bodyPr>
          <a:lstStyle/>
          <a:p>
            <a:r>
              <a:rPr lang="en-US" sz="3200" b="1" dirty="0">
                <a:solidFill>
                  <a:srgbClr val="0070C0"/>
                </a:solidFill>
              </a:rPr>
              <a:t>POS form – k map simplification</a:t>
            </a:r>
          </a:p>
        </p:txBody>
      </p:sp>
      <p:sp>
        <p:nvSpPr>
          <p:cNvPr id="6" name="Slide Number Placeholder 5"/>
          <p:cNvSpPr>
            <a:spLocks noGrp="1"/>
          </p:cNvSpPr>
          <p:nvPr>
            <p:ph type="sldNum" sz="quarter" idx="12"/>
          </p:nvPr>
        </p:nvSpPr>
        <p:spPr/>
        <p:txBody>
          <a:bodyPr/>
          <a:lstStyle/>
          <a:p>
            <a:fld id="{E7DF4ECA-2C00-4129-AA22-2996D096FEEF}" type="slidenum">
              <a:rPr lang="en-US" smtClean="0"/>
              <a:pPr/>
              <a:t>121</a:t>
            </a:fld>
            <a:endParaRPr lang="en-US"/>
          </a:p>
        </p:txBody>
      </p:sp>
      <p:sp>
        <p:nvSpPr>
          <p:cNvPr id="3" name="Content Placeholder 2"/>
          <p:cNvSpPr>
            <a:spLocks noGrp="1"/>
          </p:cNvSpPr>
          <p:nvPr>
            <p:ph idx="1"/>
          </p:nvPr>
        </p:nvSpPr>
        <p:spPr/>
        <p:txBody>
          <a:bodyPr/>
          <a:lstStyle/>
          <a:p>
            <a:pPr marL="0" indent="0">
              <a:buNone/>
            </a:pPr>
            <a:r>
              <a:rPr lang="en-US" dirty="0"/>
              <a:t>  </a:t>
            </a:r>
          </a:p>
        </p:txBody>
      </p:sp>
      <p:pic>
        <p:nvPicPr>
          <p:cNvPr id="7" name="Picture 6"/>
          <p:cNvPicPr>
            <a:picLocks noChangeAspect="1"/>
          </p:cNvPicPr>
          <p:nvPr/>
        </p:nvPicPr>
        <p:blipFill>
          <a:blip r:embed="rId2"/>
          <a:stretch>
            <a:fillRect/>
          </a:stretch>
        </p:blipFill>
        <p:spPr>
          <a:xfrm>
            <a:off x="1795462" y="1100679"/>
            <a:ext cx="8413063" cy="4781505"/>
          </a:xfrm>
          <a:prstGeom prst="rect">
            <a:avLst/>
          </a:prstGeom>
        </p:spPr>
      </p:pic>
      <p:pic>
        <p:nvPicPr>
          <p:cNvPr id="8" name="Picture 7"/>
          <p:cNvPicPr>
            <a:picLocks noChangeAspect="1"/>
          </p:cNvPicPr>
          <p:nvPr/>
        </p:nvPicPr>
        <p:blipFill>
          <a:blip r:embed="rId3"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130840650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200" y="286605"/>
            <a:ext cx="9428480" cy="780196"/>
          </a:xfrm>
        </p:spPr>
        <p:txBody>
          <a:bodyPr>
            <a:normAutofit/>
          </a:bodyPr>
          <a:lstStyle/>
          <a:p>
            <a:r>
              <a:rPr lang="en-US" sz="3200" b="1" dirty="0">
                <a:solidFill>
                  <a:schemeClr val="tx1"/>
                </a:solidFill>
                <a:latin typeface="Times New Roman" pitchFamily="18" charset="0"/>
                <a:cs typeface="Times New Roman" pitchFamily="18" charset="0"/>
              </a:rPr>
              <a:t>Prime </a:t>
            </a:r>
            <a:r>
              <a:rPr lang="en-US" sz="3200" b="1" dirty="0" err="1">
                <a:solidFill>
                  <a:schemeClr val="tx1"/>
                </a:solidFill>
                <a:latin typeface="Times New Roman" pitchFamily="18" charset="0"/>
                <a:cs typeface="Times New Roman" pitchFamily="18" charset="0"/>
              </a:rPr>
              <a:t>Implicant</a:t>
            </a:r>
            <a:endParaRPr lang="en-IN" sz="3200" dirty="0">
              <a:solidFill>
                <a:schemeClr val="tx1"/>
              </a:solidFill>
            </a:endParaRPr>
          </a:p>
        </p:txBody>
      </p:sp>
      <p:sp>
        <p:nvSpPr>
          <p:cNvPr id="3" name="Content Placeholder 2"/>
          <p:cNvSpPr>
            <a:spLocks noGrp="1"/>
          </p:cNvSpPr>
          <p:nvPr>
            <p:ph idx="1"/>
          </p:nvPr>
        </p:nvSpPr>
        <p:spPr>
          <a:xfrm>
            <a:off x="1016001" y="1523999"/>
            <a:ext cx="10743608" cy="4217581"/>
          </a:xfrm>
        </p:spPr>
        <p:txBody>
          <a:bodyPr>
            <a:normAutofit lnSpcReduction="10000"/>
          </a:bodyPr>
          <a:lstStyle/>
          <a:p>
            <a:pPr algn="just">
              <a:lnSpc>
                <a:spcPct val="150000"/>
              </a:lnSpc>
              <a:spcBef>
                <a:spcPts val="0"/>
              </a:spcBef>
            </a:pPr>
            <a:r>
              <a:rPr lang="en-US" sz="2400" dirty="0">
                <a:solidFill>
                  <a:schemeClr val="tx1"/>
                </a:solidFill>
                <a:latin typeface="Times New Roman" pitchFamily="18" charset="0"/>
                <a:cs typeface="Times New Roman" pitchFamily="18" charset="0"/>
              </a:rPr>
              <a:t>The process of simplification involves grouping of </a:t>
            </a:r>
            <a:r>
              <a:rPr lang="en-US" sz="2400" dirty="0" err="1">
                <a:solidFill>
                  <a:schemeClr val="tx1"/>
                </a:solidFill>
                <a:latin typeface="Times New Roman" pitchFamily="18" charset="0"/>
                <a:cs typeface="Times New Roman" pitchFamily="18" charset="0"/>
              </a:rPr>
              <a:t>Minterms</a:t>
            </a:r>
            <a:r>
              <a:rPr lang="en-US" sz="2400" dirty="0">
                <a:solidFill>
                  <a:schemeClr val="tx1"/>
                </a:solidFill>
                <a:latin typeface="Times New Roman" pitchFamily="18" charset="0"/>
                <a:cs typeface="Times New Roman" pitchFamily="18" charset="0"/>
              </a:rPr>
              <a:t> &amp; identifying Prime </a:t>
            </a:r>
            <a:r>
              <a:rPr lang="en-US" sz="2400" dirty="0" err="1">
                <a:solidFill>
                  <a:schemeClr val="tx1"/>
                </a:solidFill>
                <a:latin typeface="Times New Roman" pitchFamily="18" charset="0"/>
                <a:cs typeface="Times New Roman" pitchFamily="18" charset="0"/>
              </a:rPr>
              <a:t>Implicants</a:t>
            </a:r>
            <a:r>
              <a:rPr lang="en-US" sz="2400" dirty="0">
                <a:solidFill>
                  <a:schemeClr val="tx1"/>
                </a:solidFill>
                <a:latin typeface="Times New Roman" pitchFamily="18" charset="0"/>
                <a:cs typeface="Times New Roman" pitchFamily="18" charset="0"/>
              </a:rPr>
              <a:t> (PI) &amp; Essential Prime </a:t>
            </a:r>
            <a:r>
              <a:rPr lang="en-US" sz="2400" dirty="0" err="1">
                <a:solidFill>
                  <a:schemeClr val="tx1"/>
                </a:solidFill>
                <a:latin typeface="Times New Roman" pitchFamily="18" charset="0"/>
                <a:cs typeface="Times New Roman" pitchFamily="18" charset="0"/>
              </a:rPr>
              <a:t>Implicants</a:t>
            </a:r>
            <a:r>
              <a:rPr lang="en-US" sz="2400" dirty="0">
                <a:solidFill>
                  <a:schemeClr val="tx1"/>
                </a:solidFill>
                <a:latin typeface="Times New Roman" pitchFamily="18" charset="0"/>
                <a:cs typeface="Times New Roman" pitchFamily="18" charset="0"/>
              </a:rPr>
              <a:t> (EPI)</a:t>
            </a:r>
          </a:p>
          <a:p>
            <a:pPr algn="just">
              <a:lnSpc>
                <a:spcPct val="150000"/>
              </a:lnSpc>
              <a:spcBef>
                <a:spcPts val="0"/>
              </a:spcBef>
            </a:pPr>
            <a:endParaRPr lang="en-US" sz="2400" dirty="0">
              <a:solidFill>
                <a:schemeClr val="tx1"/>
              </a:solidFill>
              <a:latin typeface="Times New Roman" pitchFamily="18" charset="0"/>
              <a:cs typeface="Times New Roman" pitchFamily="18" charset="0"/>
            </a:endParaRPr>
          </a:p>
          <a:p>
            <a:pPr algn="just">
              <a:lnSpc>
                <a:spcPct val="150000"/>
              </a:lnSpc>
              <a:spcBef>
                <a:spcPts val="0"/>
              </a:spcBef>
            </a:pPr>
            <a:r>
              <a:rPr lang="en-US" sz="2400" dirty="0">
                <a:solidFill>
                  <a:schemeClr val="tx1"/>
                </a:solidFill>
                <a:latin typeface="Times New Roman" pitchFamily="18" charset="0"/>
                <a:cs typeface="Times New Roman" pitchFamily="18" charset="0"/>
              </a:rPr>
              <a:t>Prime </a:t>
            </a:r>
            <a:r>
              <a:rPr lang="en-US" sz="2400" dirty="0" err="1">
                <a:solidFill>
                  <a:schemeClr val="tx1"/>
                </a:solidFill>
                <a:latin typeface="Times New Roman" pitchFamily="18" charset="0"/>
                <a:cs typeface="Times New Roman" pitchFamily="18" charset="0"/>
              </a:rPr>
              <a:t>implicant</a:t>
            </a:r>
            <a:r>
              <a:rPr lang="en-US" sz="2400" dirty="0">
                <a:solidFill>
                  <a:schemeClr val="tx1"/>
                </a:solidFill>
                <a:latin typeface="Times New Roman" pitchFamily="18" charset="0"/>
                <a:cs typeface="Times New Roman" pitchFamily="18" charset="0"/>
              </a:rPr>
              <a:t> is a group of ones (</a:t>
            </a:r>
            <a:r>
              <a:rPr lang="en-US" sz="2400" dirty="0" err="1">
                <a:solidFill>
                  <a:schemeClr val="tx1"/>
                </a:solidFill>
                <a:latin typeface="Times New Roman" pitchFamily="18" charset="0"/>
                <a:cs typeface="Times New Roman" pitchFamily="18" charset="0"/>
              </a:rPr>
              <a:t>minterms</a:t>
            </a:r>
            <a:r>
              <a:rPr lang="en-US" sz="2400" dirty="0">
                <a:solidFill>
                  <a:schemeClr val="tx1"/>
                </a:solidFill>
                <a:latin typeface="Times New Roman" pitchFamily="18" charset="0"/>
                <a:cs typeface="Times New Roman" pitchFamily="18" charset="0"/>
              </a:rPr>
              <a:t>) that cannot be combined with any other ones (</a:t>
            </a:r>
            <a:r>
              <a:rPr lang="en-US" sz="2400" dirty="0" err="1">
                <a:solidFill>
                  <a:schemeClr val="tx1"/>
                </a:solidFill>
                <a:latin typeface="Times New Roman" pitchFamily="18" charset="0"/>
                <a:cs typeface="Times New Roman" pitchFamily="18" charset="0"/>
              </a:rPr>
              <a:t>minterms</a:t>
            </a:r>
            <a:r>
              <a:rPr lang="en-US" sz="2400" dirty="0">
                <a:solidFill>
                  <a:schemeClr val="tx1"/>
                </a:solidFill>
                <a:latin typeface="Times New Roman" pitchFamily="18" charset="0"/>
                <a:cs typeface="Times New Roman" pitchFamily="18" charset="0"/>
              </a:rPr>
              <a:t>) or groups</a:t>
            </a:r>
          </a:p>
          <a:p>
            <a:pPr algn="just">
              <a:lnSpc>
                <a:spcPct val="150000"/>
              </a:lnSpc>
              <a:spcBef>
                <a:spcPts val="0"/>
              </a:spcBef>
            </a:pPr>
            <a:endParaRPr lang="en-US" sz="2400" dirty="0">
              <a:solidFill>
                <a:schemeClr val="tx1"/>
              </a:solidFill>
              <a:latin typeface="Times New Roman" pitchFamily="18" charset="0"/>
              <a:cs typeface="Times New Roman" pitchFamily="18" charset="0"/>
            </a:endParaRPr>
          </a:p>
          <a:p>
            <a:pPr algn="just">
              <a:lnSpc>
                <a:spcPct val="150000"/>
              </a:lnSpc>
              <a:spcBef>
                <a:spcPts val="0"/>
              </a:spcBef>
            </a:pPr>
            <a:r>
              <a:rPr lang="en-US" sz="2400" dirty="0">
                <a:solidFill>
                  <a:schemeClr val="tx1"/>
                </a:solidFill>
                <a:latin typeface="Times New Roman" pitchFamily="18" charset="0"/>
                <a:cs typeface="Times New Roman" pitchFamily="18" charset="0"/>
              </a:rPr>
              <a:t>EPI is PI, in which one or more </a:t>
            </a:r>
            <a:r>
              <a:rPr lang="en-US" sz="2400" dirty="0" err="1">
                <a:solidFill>
                  <a:schemeClr val="tx1"/>
                </a:solidFill>
                <a:latin typeface="Times New Roman" pitchFamily="18" charset="0"/>
                <a:cs typeface="Times New Roman" pitchFamily="18" charset="0"/>
              </a:rPr>
              <a:t>minterms</a:t>
            </a:r>
            <a:r>
              <a:rPr lang="en-US" sz="2400" dirty="0">
                <a:solidFill>
                  <a:schemeClr val="tx1"/>
                </a:solidFill>
                <a:latin typeface="Times New Roman" pitchFamily="18" charset="0"/>
                <a:cs typeface="Times New Roman" pitchFamily="18" charset="0"/>
              </a:rPr>
              <a:t> are unique</a:t>
            </a:r>
          </a:p>
          <a:p>
            <a:pPr lvl="1" algn="just">
              <a:lnSpc>
                <a:spcPct val="150000"/>
              </a:lnSpc>
              <a:spcBef>
                <a:spcPts val="0"/>
              </a:spcBef>
            </a:pPr>
            <a:r>
              <a:rPr lang="en-US" sz="2400" dirty="0">
                <a:solidFill>
                  <a:schemeClr val="tx1"/>
                </a:solidFill>
                <a:latin typeface="Times New Roman" pitchFamily="18" charset="0"/>
                <a:cs typeface="Times New Roman" pitchFamily="18" charset="0"/>
              </a:rPr>
              <a:t>i.e. it contain </a:t>
            </a:r>
            <a:r>
              <a:rPr lang="en-US" sz="2400" dirty="0" err="1">
                <a:solidFill>
                  <a:schemeClr val="tx1"/>
                </a:solidFill>
                <a:latin typeface="Times New Roman" pitchFamily="18" charset="0"/>
                <a:cs typeface="Times New Roman" pitchFamily="18" charset="0"/>
              </a:rPr>
              <a:t>atleast</a:t>
            </a:r>
            <a:r>
              <a:rPr lang="en-US" sz="2400" dirty="0">
                <a:solidFill>
                  <a:schemeClr val="tx1"/>
                </a:solidFill>
                <a:latin typeface="Times New Roman" pitchFamily="18" charset="0"/>
                <a:cs typeface="Times New Roman" pitchFamily="18" charset="0"/>
              </a:rPr>
              <a:t> one </a:t>
            </a:r>
            <a:r>
              <a:rPr lang="en-US" sz="2400" dirty="0" err="1">
                <a:solidFill>
                  <a:schemeClr val="tx1"/>
                </a:solidFill>
                <a:latin typeface="Times New Roman" pitchFamily="18" charset="0"/>
                <a:cs typeface="Times New Roman" pitchFamily="18" charset="0"/>
              </a:rPr>
              <a:t>minterm</a:t>
            </a:r>
            <a:r>
              <a:rPr lang="en-US" sz="2400" dirty="0">
                <a:solidFill>
                  <a:schemeClr val="tx1"/>
                </a:solidFill>
                <a:latin typeface="Times New Roman" pitchFamily="18" charset="0"/>
                <a:cs typeface="Times New Roman" pitchFamily="18" charset="0"/>
              </a:rPr>
              <a:t> which is not contained in any other PI</a:t>
            </a:r>
            <a:endParaRPr lang="en-IN" sz="2400" dirty="0">
              <a:solidFill>
                <a:schemeClr val="tx1"/>
              </a:solidFill>
              <a:latin typeface="Times New Roman" pitchFamily="18" charset="0"/>
              <a:cs typeface="Times New Roman" pitchFamily="18" charset="0"/>
            </a:endParaRPr>
          </a:p>
          <a:p>
            <a:pPr lvl="1" algn="just">
              <a:buFont typeface="Wingdings" panose="05000000000000000000" pitchFamily="2" charset="2"/>
              <a:buChar char="Ø"/>
            </a:pPr>
            <a:endParaRPr lang="en-US" dirty="0">
              <a:solidFill>
                <a:schemeClr val="tx1"/>
              </a:solidFill>
              <a:latin typeface="Times New Roman" pitchFamily="18" charset="0"/>
              <a:cs typeface="Times New Roman" pitchFamily="18" charset="0"/>
            </a:endParaRPr>
          </a:p>
          <a:p>
            <a:pPr lvl="1"/>
            <a:endParaRPr lang="en-US" dirty="0"/>
          </a:p>
        </p:txBody>
      </p:sp>
      <p:sp>
        <p:nvSpPr>
          <p:cNvPr id="5" name="Slide Number Placeholder 4"/>
          <p:cNvSpPr>
            <a:spLocks noGrp="1"/>
          </p:cNvSpPr>
          <p:nvPr>
            <p:ph type="sldNum" sz="quarter" idx="12"/>
          </p:nvPr>
        </p:nvSpPr>
        <p:spPr>
          <a:xfrm>
            <a:off x="8592902" y="6041364"/>
            <a:ext cx="683517" cy="365125"/>
          </a:xfrm>
        </p:spPr>
        <p:txBody>
          <a:bodyPr/>
          <a:lstStyle/>
          <a:p>
            <a:fld id="{238A27C9-8181-4F0D-8434-16FA13768F1F}" type="slidenum">
              <a:rPr lang="en-IN" smtClean="0"/>
              <a:pPr/>
              <a:t>122</a:t>
            </a:fld>
            <a:endParaRPr lang="en-IN"/>
          </a:p>
        </p:txBody>
      </p:sp>
      <p:pic>
        <p:nvPicPr>
          <p:cNvPr id="7" name="Picture 6"/>
          <p:cNvPicPr>
            <a:picLocks noChangeAspect="1"/>
          </p:cNvPicPr>
          <p:nvPr/>
        </p:nvPicPr>
        <p:blipFill>
          <a:blip r:embed="rId2"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17071156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767" y="286605"/>
            <a:ext cx="9022080" cy="780196"/>
          </a:xfrm>
        </p:spPr>
        <p:txBody>
          <a:bodyPr>
            <a:normAutofit/>
          </a:bodyPr>
          <a:lstStyle/>
          <a:p>
            <a:r>
              <a:rPr lang="en-US" sz="3200" b="1" dirty="0">
                <a:solidFill>
                  <a:schemeClr val="tx1"/>
                </a:solidFill>
                <a:latin typeface="Times New Roman" pitchFamily="18" charset="0"/>
                <a:cs typeface="Times New Roman" pitchFamily="18" charset="0"/>
              </a:rPr>
              <a:t>Prime </a:t>
            </a:r>
            <a:r>
              <a:rPr lang="en-US" sz="3200" b="1" dirty="0" err="1">
                <a:solidFill>
                  <a:schemeClr val="tx1"/>
                </a:solidFill>
                <a:latin typeface="Times New Roman" pitchFamily="18" charset="0"/>
                <a:cs typeface="Times New Roman" pitchFamily="18" charset="0"/>
              </a:rPr>
              <a:t>Implicant</a:t>
            </a:r>
            <a:r>
              <a:rPr lang="en-US" sz="3200" b="1" dirty="0">
                <a:solidFill>
                  <a:schemeClr val="tx1"/>
                </a:solidFill>
                <a:latin typeface="Times New Roman" pitchFamily="18" charset="0"/>
                <a:cs typeface="Times New Roman" pitchFamily="18" charset="0"/>
              </a:rPr>
              <a:t> (Contd..)</a:t>
            </a:r>
            <a:endParaRPr lang="en-IN" sz="3200" dirty="0">
              <a:solidFill>
                <a:schemeClr val="tx1"/>
              </a:solidFill>
            </a:endParaRPr>
          </a:p>
        </p:txBody>
      </p:sp>
      <p:graphicFrame>
        <p:nvGraphicFramePr>
          <p:cNvPr id="28" name="Content Placeholder 3"/>
          <p:cNvGraphicFramePr>
            <a:graphicFrameLocks noGrp="1"/>
          </p:cNvGraphicFramePr>
          <p:nvPr>
            <p:ph idx="1"/>
          </p:nvPr>
        </p:nvGraphicFramePr>
        <p:xfrm>
          <a:off x="6274230" y="4509120"/>
          <a:ext cx="4814324" cy="1540768"/>
        </p:xfrm>
        <a:graphic>
          <a:graphicData uri="http://schemas.openxmlformats.org/drawingml/2006/table">
            <a:tbl>
              <a:tblPr firstRow="1" bandRow="1">
                <a:tableStyleId>{5C22544A-7EE6-4342-B048-85BDC9FD1C3A}</a:tableStyleId>
              </a:tblPr>
              <a:tblGrid>
                <a:gridCol w="1203581">
                  <a:extLst>
                    <a:ext uri="{9D8B030D-6E8A-4147-A177-3AD203B41FA5}">
                      <a16:colId xmlns:a16="http://schemas.microsoft.com/office/drawing/2014/main" xmlns="" val="20000"/>
                    </a:ext>
                  </a:extLst>
                </a:gridCol>
                <a:gridCol w="1203581">
                  <a:extLst>
                    <a:ext uri="{9D8B030D-6E8A-4147-A177-3AD203B41FA5}">
                      <a16:colId xmlns:a16="http://schemas.microsoft.com/office/drawing/2014/main" xmlns="" val="20001"/>
                    </a:ext>
                  </a:extLst>
                </a:gridCol>
                <a:gridCol w="1203581">
                  <a:extLst>
                    <a:ext uri="{9D8B030D-6E8A-4147-A177-3AD203B41FA5}">
                      <a16:colId xmlns:a16="http://schemas.microsoft.com/office/drawing/2014/main" xmlns="" val="20002"/>
                    </a:ext>
                  </a:extLst>
                </a:gridCol>
                <a:gridCol w="1203581">
                  <a:extLst>
                    <a:ext uri="{9D8B030D-6E8A-4147-A177-3AD203B41FA5}">
                      <a16:colId xmlns:a16="http://schemas.microsoft.com/office/drawing/2014/main" xmlns="" val="20003"/>
                    </a:ext>
                  </a:extLst>
                </a:gridCol>
              </a:tblGrid>
              <a:tr h="385192">
                <a:tc>
                  <a:txBody>
                    <a:bodyPr/>
                    <a:lstStyle/>
                    <a:p>
                      <a:pPr algn="ct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85192">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85192">
                <a:tc>
                  <a:txBody>
                    <a:bodyPr/>
                    <a:lstStyle/>
                    <a:p>
                      <a:pPr algn="ct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85192">
                <a:tc>
                  <a:txBody>
                    <a:bodyPr/>
                    <a:lstStyle/>
                    <a:p>
                      <a:pPr algn="ct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graphicFrame>
        <p:nvGraphicFramePr>
          <p:cNvPr id="13" name="Content Placeholder 3"/>
          <p:cNvGraphicFramePr>
            <a:graphicFrameLocks/>
          </p:cNvGraphicFramePr>
          <p:nvPr/>
        </p:nvGraphicFramePr>
        <p:xfrm>
          <a:off x="1665717" y="2464296"/>
          <a:ext cx="4622304" cy="892696"/>
        </p:xfrm>
        <a:graphic>
          <a:graphicData uri="http://schemas.openxmlformats.org/drawingml/2006/table">
            <a:tbl>
              <a:tblPr firstRow="1" bandRow="1">
                <a:tableStyleId>{5C22544A-7EE6-4342-B048-85BDC9FD1C3A}</a:tableStyleId>
              </a:tblPr>
              <a:tblGrid>
                <a:gridCol w="1155576">
                  <a:extLst>
                    <a:ext uri="{9D8B030D-6E8A-4147-A177-3AD203B41FA5}">
                      <a16:colId xmlns:a16="http://schemas.microsoft.com/office/drawing/2014/main" xmlns="" val="20000"/>
                    </a:ext>
                  </a:extLst>
                </a:gridCol>
                <a:gridCol w="1155576">
                  <a:extLst>
                    <a:ext uri="{9D8B030D-6E8A-4147-A177-3AD203B41FA5}">
                      <a16:colId xmlns:a16="http://schemas.microsoft.com/office/drawing/2014/main" xmlns="" val="20001"/>
                    </a:ext>
                  </a:extLst>
                </a:gridCol>
                <a:gridCol w="1155576">
                  <a:extLst>
                    <a:ext uri="{9D8B030D-6E8A-4147-A177-3AD203B41FA5}">
                      <a16:colId xmlns:a16="http://schemas.microsoft.com/office/drawing/2014/main" xmlns="" val="20002"/>
                    </a:ext>
                  </a:extLst>
                </a:gridCol>
                <a:gridCol w="1155576">
                  <a:extLst>
                    <a:ext uri="{9D8B030D-6E8A-4147-A177-3AD203B41FA5}">
                      <a16:colId xmlns:a16="http://schemas.microsoft.com/office/drawing/2014/main" xmlns="" val="20003"/>
                    </a:ext>
                  </a:extLst>
                </a:gridCol>
              </a:tblGrid>
              <a:tr h="446348">
                <a:tc>
                  <a:txBody>
                    <a:bodyPr/>
                    <a:lstStyle/>
                    <a:p>
                      <a:pPr algn="ctr"/>
                      <a:r>
                        <a:rPr lang="en-US" dirty="0">
                          <a:solidFill>
                            <a:schemeClr val="bg1"/>
                          </a:solidFill>
                        </a:rPr>
                        <a:t>1</a:t>
                      </a:r>
                      <a:endParaRPr lang="en-IN" dirty="0">
                        <a:solidFill>
                          <a:schemeClr val="bg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b="1" dirty="0">
                        <a:solidFill>
                          <a:schemeClr val="bg1"/>
                        </a:solidFill>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solidFill>
                          <a:schemeClr val="bg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solidFill>
                          <a:schemeClr val="bg1"/>
                        </a:solidFill>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4463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1</a:t>
                      </a:r>
                      <a:endParaRPr lang="en-IN" b="1"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b="1"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latin typeface="Times New Roman" pitchFamily="18" charset="0"/>
                          <a:cs typeface="Times New Roman" pitchFamily="18" charset="0"/>
                        </a:rPr>
                        <a:t>1</a:t>
                      </a:r>
                      <a:endParaRPr lang="en-IN" b="1" dirty="0">
                        <a:solidFill>
                          <a:schemeClr val="tx1"/>
                        </a:solidFill>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b="1"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cxnSp>
        <p:nvCxnSpPr>
          <p:cNvPr id="14" name="Straight Connector 13"/>
          <p:cNvCxnSpPr/>
          <p:nvPr/>
        </p:nvCxnSpPr>
        <p:spPr>
          <a:xfrm>
            <a:off x="1145465" y="2060848"/>
            <a:ext cx="576065" cy="432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337486" y="1916832"/>
            <a:ext cx="453970" cy="369332"/>
          </a:xfrm>
          <a:prstGeom prst="rect">
            <a:avLst/>
          </a:prstGeom>
          <a:noFill/>
        </p:spPr>
        <p:txBody>
          <a:bodyPr wrap="none" rtlCol="0">
            <a:spAutoFit/>
          </a:bodyPr>
          <a:lstStyle/>
          <a:p>
            <a:r>
              <a:rPr lang="en-US" b="1" dirty="0"/>
              <a:t>AB</a:t>
            </a:r>
            <a:endParaRPr lang="en-IN" b="1" dirty="0"/>
          </a:p>
        </p:txBody>
      </p:sp>
      <p:sp>
        <p:nvSpPr>
          <p:cNvPr id="16" name="TextBox 15"/>
          <p:cNvSpPr txBox="1"/>
          <p:nvPr/>
        </p:nvSpPr>
        <p:spPr>
          <a:xfrm>
            <a:off x="857432" y="2195572"/>
            <a:ext cx="306494" cy="369332"/>
          </a:xfrm>
          <a:prstGeom prst="rect">
            <a:avLst/>
          </a:prstGeom>
          <a:noFill/>
        </p:spPr>
        <p:txBody>
          <a:bodyPr wrap="none" rtlCol="0">
            <a:spAutoFit/>
          </a:bodyPr>
          <a:lstStyle/>
          <a:p>
            <a:r>
              <a:rPr lang="en-US" b="1" dirty="0"/>
              <a:t>C</a:t>
            </a:r>
            <a:endParaRPr lang="en-IN" b="1" dirty="0"/>
          </a:p>
        </p:txBody>
      </p:sp>
      <p:sp>
        <p:nvSpPr>
          <p:cNvPr id="17" name="TextBox 16"/>
          <p:cNvSpPr txBox="1"/>
          <p:nvPr/>
        </p:nvSpPr>
        <p:spPr>
          <a:xfrm>
            <a:off x="2098739" y="2060848"/>
            <a:ext cx="415498" cy="369332"/>
          </a:xfrm>
          <a:prstGeom prst="rect">
            <a:avLst/>
          </a:prstGeom>
          <a:noFill/>
        </p:spPr>
        <p:txBody>
          <a:bodyPr wrap="none" rtlCol="0">
            <a:spAutoFit/>
          </a:bodyPr>
          <a:lstStyle/>
          <a:p>
            <a:pPr algn="ctr"/>
            <a:r>
              <a:rPr lang="en-US" b="1" dirty="0">
                <a:latin typeface="Times New Roman" pitchFamily="18" charset="0"/>
                <a:cs typeface="Times New Roman" pitchFamily="18" charset="0"/>
              </a:rPr>
              <a:t>00</a:t>
            </a:r>
            <a:endParaRPr lang="en-IN" b="1" dirty="0">
              <a:latin typeface="Times New Roman" pitchFamily="18" charset="0"/>
              <a:cs typeface="Times New Roman" pitchFamily="18" charset="0"/>
            </a:endParaRPr>
          </a:p>
        </p:txBody>
      </p:sp>
      <p:sp>
        <p:nvSpPr>
          <p:cNvPr id="18" name="TextBox 17"/>
          <p:cNvSpPr txBox="1"/>
          <p:nvPr/>
        </p:nvSpPr>
        <p:spPr>
          <a:xfrm>
            <a:off x="3240687" y="2060848"/>
            <a:ext cx="415498" cy="369332"/>
          </a:xfrm>
          <a:prstGeom prst="rect">
            <a:avLst/>
          </a:prstGeom>
          <a:noFill/>
        </p:spPr>
        <p:txBody>
          <a:bodyPr wrap="none" rtlCol="0">
            <a:spAutoFit/>
          </a:bodyPr>
          <a:lstStyle/>
          <a:p>
            <a:r>
              <a:rPr lang="en-US" b="1" dirty="0">
                <a:latin typeface="Times New Roman" pitchFamily="18" charset="0"/>
                <a:cs typeface="Times New Roman" pitchFamily="18" charset="0"/>
              </a:rPr>
              <a:t>01</a:t>
            </a:r>
            <a:endParaRPr lang="en-IN" b="1" dirty="0">
              <a:latin typeface="Times New Roman" pitchFamily="18" charset="0"/>
              <a:cs typeface="Times New Roman" pitchFamily="18" charset="0"/>
            </a:endParaRPr>
          </a:p>
        </p:txBody>
      </p:sp>
      <p:sp>
        <p:nvSpPr>
          <p:cNvPr id="19" name="TextBox 18"/>
          <p:cNvSpPr txBox="1"/>
          <p:nvPr/>
        </p:nvSpPr>
        <p:spPr>
          <a:xfrm>
            <a:off x="4352896" y="2060848"/>
            <a:ext cx="402739" cy="369332"/>
          </a:xfrm>
          <a:prstGeom prst="rect">
            <a:avLst/>
          </a:prstGeom>
          <a:noFill/>
        </p:spPr>
        <p:txBody>
          <a:bodyPr wrap="none" rtlCol="0">
            <a:spAutoFit/>
          </a:bodyPr>
          <a:lstStyle/>
          <a:p>
            <a:r>
              <a:rPr lang="en-US" b="1" dirty="0">
                <a:latin typeface="Times New Roman" pitchFamily="18" charset="0"/>
                <a:cs typeface="Times New Roman" pitchFamily="18" charset="0"/>
              </a:rPr>
              <a:t>11</a:t>
            </a:r>
            <a:endParaRPr lang="en-IN" b="1" dirty="0">
              <a:latin typeface="Times New Roman" pitchFamily="18" charset="0"/>
              <a:cs typeface="Times New Roman" pitchFamily="18" charset="0"/>
            </a:endParaRPr>
          </a:p>
        </p:txBody>
      </p:sp>
      <p:sp>
        <p:nvSpPr>
          <p:cNvPr id="20" name="TextBox 19"/>
          <p:cNvSpPr txBox="1"/>
          <p:nvPr/>
        </p:nvSpPr>
        <p:spPr>
          <a:xfrm>
            <a:off x="5488011" y="2060848"/>
            <a:ext cx="415498" cy="369332"/>
          </a:xfrm>
          <a:prstGeom prst="rect">
            <a:avLst/>
          </a:prstGeom>
          <a:noFill/>
        </p:spPr>
        <p:txBody>
          <a:bodyPr wrap="none" rtlCol="0">
            <a:spAutoFit/>
          </a:bodyPr>
          <a:lstStyle/>
          <a:p>
            <a:r>
              <a:rPr lang="en-US" b="1" dirty="0">
                <a:latin typeface="Times New Roman" pitchFamily="18" charset="0"/>
                <a:cs typeface="Times New Roman" pitchFamily="18" charset="0"/>
              </a:rPr>
              <a:t>10</a:t>
            </a:r>
            <a:endParaRPr lang="en-IN" b="1" dirty="0">
              <a:latin typeface="Times New Roman" pitchFamily="18" charset="0"/>
              <a:cs typeface="Times New Roman" pitchFamily="18" charset="0"/>
            </a:endParaRPr>
          </a:p>
        </p:txBody>
      </p:sp>
      <p:sp>
        <p:nvSpPr>
          <p:cNvPr id="21" name="TextBox 20"/>
          <p:cNvSpPr txBox="1"/>
          <p:nvPr/>
        </p:nvSpPr>
        <p:spPr>
          <a:xfrm>
            <a:off x="1241475" y="2483604"/>
            <a:ext cx="300082" cy="369332"/>
          </a:xfrm>
          <a:prstGeom prst="rect">
            <a:avLst/>
          </a:prstGeom>
          <a:noFill/>
        </p:spPr>
        <p:txBody>
          <a:bodyPr wrap="none" rtlCol="0">
            <a:spAutoFit/>
          </a:bodyPr>
          <a:lstStyle/>
          <a:p>
            <a:r>
              <a:rPr lang="en-US" b="1" dirty="0">
                <a:latin typeface="Times New Roman" pitchFamily="18" charset="0"/>
                <a:cs typeface="Times New Roman" pitchFamily="18" charset="0"/>
              </a:rPr>
              <a:t>0</a:t>
            </a:r>
            <a:endParaRPr lang="en-IN" b="1" dirty="0">
              <a:latin typeface="Times New Roman" pitchFamily="18" charset="0"/>
              <a:cs typeface="Times New Roman" pitchFamily="18" charset="0"/>
            </a:endParaRPr>
          </a:p>
        </p:txBody>
      </p:sp>
      <p:sp>
        <p:nvSpPr>
          <p:cNvPr id="22" name="TextBox 21"/>
          <p:cNvSpPr txBox="1"/>
          <p:nvPr/>
        </p:nvSpPr>
        <p:spPr>
          <a:xfrm>
            <a:off x="1241475" y="2915652"/>
            <a:ext cx="300082" cy="369332"/>
          </a:xfrm>
          <a:prstGeom prst="rect">
            <a:avLst/>
          </a:prstGeom>
          <a:noFill/>
        </p:spPr>
        <p:txBody>
          <a:bodyPr wrap="none" rtlCol="0">
            <a:spAutoFit/>
          </a:bodyPr>
          <a:lstStyle/>
          <a:p>
            <a:r>
              <a:rPr lang="en-US" b="1" dirty="0">
                <a:latin typeface="Times New Roman" pitchFamily="18" charset="0"/>
                <a:cs typeface="Times New Roman" pitchFamily="18" charset="0"/>
              </a:rPr>
              <a:t>1</a:t>
            </a:r>
            <a:endParaRPr lang="en-IN" b="1" dirty="0">
              <a:latin typeface="Times New Roman" pitchFamily="18" charset="0"/>
              <a:cs typeface="Times New Roman" pitchFamily="18" charset="0"/>
            </a:endParaRPr>
          </a:p>
        </p:txBody>
      </p:sp>
      <p:sp>
        <p:nvSpPr>
          <p:cNvPr id="23" name="Rectangle 22"/>
          <p:cNvSpPr/>
          <p:nvPr/>
        </p:nvSpPr>
        <p:spPr>
          <a:xfrm>
            <a:off x="4271798" y="2915652"/>
            <a:ext cx="536985" cy="3693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p:cNvSpPr txBox="1"/>
          <p:nvPr/>
        </p:nvSpPr>
        <p:spPr>
          <a:xfrm>
            <a:off x="1487488" y="4869160"/>
            <a:ext cx="3072341" cy="369332"/>
          </a:xfrm>
          <a:prstGeom prst="rect">
            <a:avLst/>
          </a:prstGeom>
          <a:noFill/>
        </p:spPr>
        <p:txBody>
          <a:bodyPr wrap="square" rtlCol="0">
            <a:spAutoFit/>
          </a:bodyPr>
          <a:lstStyle/>
          <a:p>
            <a:r>
              <a:rPr lang="en-US" b="1" dirty="0">
                <a:latin typeface="Times New Roman" pitchFamily="18" charset="0"/>
                <a:cs typeface="Times New Roman" pitchFamily="18" charset="0"/>
              </a:rPr>
              <a:t>Prime </a:t>
            </a:r>
            <a:r>
              <a:rPr lang="en-US" b="1" dirty="0" err="1">
                <a:latin typeface="Times New Roman" pitchFamily="18" charset="0"/>
                <a:cs typeface="Times New Roman" pitchFamily="18" charset="0"/>
              </a:rPr>
              <a:t>Implicant</a:t>
            </a:r>
            <a:endParaRPr lang="en-IN" b="1" dirty="0">
              <a:latin typeface="Times New Roman" pitchFamily="18" charset="0"/>
              <a:cs typeface="Times New Roman" pitchFamily="18" charset="0"/>
            </a:endParaRPr>
          </a:p>
        </p:txBody>
      </p:sp>
      <p:cxnSp>
        <p:nvCxnSpPr>
          <p:cNvPr id="29" name="Straight Connector 28"/>
          <p:cNvCxnSpPr/>
          <p:nvPr/>
        </p:nvCxnSpPr>
        <p:spPr>
          <a:xfrm>
            <a:off x="5698165" y="4077072"/>
            <a:ext cx="576064" cy="432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651440" y="4149080"/>
            <a:ext cx="415498" cy="369332"/>
          </a:xfrm>
          <a:prstGeom prst="rect">
            <a:avLst/>
          </a:prstGeom>
          <a:noFill/>
        </p:spPr>
        <p:txBody>
          <a:bodyPr wrap="none" rtlCol="0">
            <a:spAutoFit/>
          </a:bodyPr>
          <a:lstStyle/>
          <a:p>
            <a:pPr algn="ctr"/>
            <a:r>
              <a:rPr lang="en-US" b="1" dirty="0">
                <a:latin typeface="Times New Roman" pitchFamily="18" charset="0"/>
                <a:cs typeface="Times New Roman" pitchFamily="18" charset="0"/>
              </a:rPr>
              <a:t>00</a:t>
            </a:r>
            <a:endParaRPr lang="en-IN" b="1" dirty="0">
              <a:latin typeface="Times New Roman" pitchFamily="18" charset="0"/>
              <a:cs typeface="Times New Roman" pitchFamily="18" charset="0"/>
            </a:endParaRPr>
          </a:p>
        </p:txBody>
      </p:sp>
      <p:sp>
        <p:nvSpPr>
          <p:cNvPr id="31" name="TextBox 30"/>
          <p:cNvSpPr txBox="1"/>
          <p:nvPr/>
        </p:nvSpPr>
        <p:spPr>
          <a:xfrm>
            <a:off x="7793388" y="4149080"/>
            <a:ext cx="415498" cy="369332"/>
          </a:xfrm>
          <a:prstGeom prst="rect">
            <a:avLst/>
          </a:prstGeom>
          <a:noFill/>
        </p:spPr>
        <p:txBody>
          <a:bodyPr wrap="none" rtlCol="0">
            <a:spAutoFit/>
          </a:bodyPr>
          <a:lstStyle/>
          <a:p>
            <a:r>
              <a:rPr lang="en-US" b="1" dirty="0">
                <a:latin typeface="Times New Roman" pitchFamily="18" charset="0"/>
                <a:cs typeface="Times New Roman" pitchFamily="18" charset="0"/>
              </a:rPr>
              <a:t>01</a:t>
            </a:r>
            <a:endParaRPr lang="en-IN" b="1" dirty="0">
              <a:latin typeface="Times New Roman" pitchFamily="18" charset="0"/>
              <a:cs typeface="Times New Roman" pitchFamily="18" charset="0"/>
            </a:endParaRPr>
          </a:p>
        </p:txBody>
      </p:sp>
      <p:sp>
        <p:nvSpPr>
          <p:cNvPr id="32" name="TextBox 31"/>
          <p:cNvSpPr txBox="1"/>
          <p:nvPr/>
        </p:nvSpPr>
        <p:spPr>
          <a:xfrm>
            <a:off x="9001608" y="4149080"/>
            <a:ext cx="402739" cy="369332"/>
          </a:xfrm>
          <a:prstGeom prst="rect">
            <a:avLst/>
          </a:prstGeom>
          <a:noFill/>
        </p:spPr>
        <p:txBody>
          <a:bodyPr wrap="none" rtlCol="0">
            <a:spAutoFit/>
          </a:bodyPr>
          <a:lstStyle/>
          <a:p>
            <a:r>
              <a:rPr lang="en-US" b="1" dirty="0">
                <a:latin typeface="Times New Roman" pitchFamily="18" charset="0"/>
                <a:cs typeface="Times New Roman" pitchFamily="18" charset="0"/>
              </a:rPr>
              <a:t>11</a:t>
            </a:r>
            <a:endParaRPr lang="en-IN" b="1" dirty="0">
              <a:latin typeface="Times New Roman" pitchFamily="18" charset="0"/>
              <a:cs typeface="Times New Roman" pitchFamily="18" charset="0"/>
            </a:endParaRPr>
          </a:p>
        </p:txBody>
      </p:sp>
      <p:sp>
        <p:nvSpPr>
          <p:cNvPr id="33" name="TextBox 32"/>
          <p:cNvSpPr txBox="1"/>
          <p:nvPr/>
        </p:nvSpPr>
        <p:spPr>
          <a:xfrm>
            <a:off x="10232734" y="4149080"/>
            <a:ext cx="415498" cy="369332"/>
          </a:xfrm>
          <a:prstGeom prst="rect">
            <a:avLst/>
          </a:prstGeom>
          <a:noFill/>
        </p:spPr>
        <p:txBody>
          <a:bodyPr wrap="none" rtlCol="0">
            <a:spAutoFit/>
          </a:bodyPr>
          <a:lstStyle/>
          <a:p>
            <a:r>
              <a:rPr lang="en-US" b="1" dirty="0">
                <a:latin typeface="Times New Roman" pitchFamily="18" charset="0"/>
                <a:cs typeface="Times New Roman" pitchFamily="18" charset="0"/>
              </a:rPr>
              <a:t>10</a:t>
            </a:r>
            <a:endParaRPr lang="en-IN" b="1" dirty="0">
              <a:latin typeface="Times New Roman" pitchFamily="18" charset="0"/>
              <a:cs typeface="Times New Roman" pitchFamily="18" charset="0"/>
            </a:endParaRPr>
          </a:p>
        </p:txBody>
      </p:sp>
      <p:sp>
        <p:nvSpPr>
          <p:cNvPr id="34" name="TextBox 33"/>
          <p:cNvSpPr txBox="1"/>
          <p:nvPr/>
        </p:nvSpPr>
        <p:spPr>
          <a:xfrm>
            <a:off x="5673542" y="4509120"/>
            <a:ext cx="415498" cy="369332"/>
          </a:xfrm>
          <a:prstGeom prst="rect">
            <a:avLst/>
          </a:prstGeom>
          <a:noFill/>
        </p:spPr>
        <p:txBody>
          <a:bodyPr wrap="none" rtlCol="0">
            <a:spAutoFit/>
          </a:bodyPr>
          <a:lstStyle/>
          <a:p>
            <a:pPr algn="ctr"/>
            <a:r>
              <a:rPr lang="en-US" b="1" dirty="0">
                <a:latin typeface="Times New Roman" pitchFamily="18" charset="0"/>
                <a:cs typeface="Times New Roman" pitchFamily="18" charset="0"/>
              </a:rPr>
              <a:t>00</a:t>
            </a:r>
            <a:endParaRPr lang="en-IN" b="1" dirty="0">
              <a:latin typeface="Times New Roman" pitchFamily="18" charset="0"/>
              <a:cs typeface="Times New Roman" pitchFamily="18" charset="0"/>
            </a:endParaRPr>
          </a:p>
        </p:txBody>
      </p:sp>
      <p:sp>
        <p:nvSpPr>
          <p:cNvPr id="35" name="TextBox 34"/>
          <p:cNvSpPr txBox="1"/>
          <p:nvPr/>
        </p:nvSpPr>
        <p:spPr>
          <a:xfrm>
            <a:off x="5673541" y="4941168"/>
            <a:ext cx="415498" cy="369332"/>
          </a:xfrm>
          <a:prstGeom prst="rect">
            <a:avLst/>
          </a:prstGeom>
          <a:noFill/>
        </p:spPr>
        <p:txBody>
          <a:bodyPr wrap="none" rtlCol="0">
            <a:spAutoFit/>
          </a:bodyPr>
          <a:lstStyle/>
          <a:p>
            <a:pPr algn="ctr"/>
            <a:r>
              <a:rPr lang="en-US" b="1" dirty="0">
                <a:latin typeface="Times New Roman" pitchFamily="18" charset="0"/>
                <a:cs typeface="Times New Roman" pitchFamily="18" charset="0"/>
              </a:rPr>
              <a:t>01</a:t>
            </a:r>
            <a:endParaRPr lang="en-IN" b="1" dirty="0">
              <a:latin typeface="Times New Roman" pitchFamily="18" charset="0"/>
              <a:cs typeface="Times New Roman" pitchFamily="18" charset="0"/>
            </a:endParaRPr>
          </a:p>
        </p:txBody>
      </p:sp>
      <p:sp>
        <p:nvSpPr>
          <p:cNvPr id="36" name="TextBox 35"/>
          <p:cNvSpPr txBox="1"/>
          <p:nvPr/>
        </p:nvSpPr>
        <p:spPr>
          <a:xfrm>
            <a:off x="5669278" y="5363924"/>
            <a:ext cx="402738" cy="369332"/>
          </a:xfrm>
          <a:prstGeom prst="rect">
            <a:avLst/>
          </a:prstGeom>
          <a:noFill/>
        </p:spPr>
        <p:txBody>
          <a:bodyPr wrap="none" rtlCol="0">
            <a:spAutoFit/>
          </a:bodyPr>
          <a:lstStyle/>
          <a:p>
            <a:pPr algn="ctr"/>
            <a:r>
              <a:rPr lang="en-US" b="1" dirty="0">
                <a:latin typeface="Times New Roman" pitchFamily="18" charset="0"/>
                <a:cs typeface="Times New Roman" pitchFamily="18" charset="0"/>
              </a:rPr>
              <a:t>11</a:t>
            </a:r>
            <a:endParaRPr lang="en-IN" b="1" dirty="0">
              <a:latin typeface="Times New Roman" pitchFamily="18" charset="0"/>
              <a:cs typeface="Times New Roman" pitchFamily="18" charset="0"/>
            </a:endParaRPr>
          </a:p>
        </p:txBody>
      </p:sp>
      <p:sp>
        <p:nvSpPr>
          <p:cNvPr id="37" name="TextBox 36"/>
          <p:cNvSpPr txBox="1"/>
          <p:nvPr/>
        </p:nvSpPr>
        <p:spPr>
          <a:xfrm>
            <a:off x="5662897" y="5733256"/>
            <a:ext cx="415498" cy="369332"/>
          </a:xfrm>
          <a:prstGeom prst="rect">
            <a:avLst/>
          </a:prstGeom>
          <a:noFill/>
        </p:spPr>
        <p:txBody>
          <a:bodyPr wrap="none" rtlCol="0">
            <a:spAutoFit/>
          </a:bodyPr>
          <a:lstStyle/>
          <a:p>
            <a:pPr algn="ctr"/>
            <a:r>
              <a:rPr lang="en-US" b="1" dirty="0">
                <a:latin typeface="Times New Roman" pitchFamily="18" charset="0"/>
                <a:cs typeface="Times New Roman" pitchFamily="18" charset="0"/>
              </a:rPr>
              <a:t>10</a:t>
            </a:r>
            <a:endParaRPr lang="en-IN" b="1" dirty="0">
              <a:latin typeface="Times New Roman" pitchFamily="18" charset="0"/>
              <a:cs typeface="Times New Roman" pitchFamily="18" charset="0"/>
            </a:endParaRPr>
          </a:p>
        </p:txBody>
      </p:sp>
      <p:sp>
        <p:nvSpPr>
          <p:cNvPr id="38" name="TextBox 37"/>
          <p:cNvSpPr txBox="1"/>
          <p:nvPr/>
        </p:nvSpPr>
        <p:spPr>
          <a:xfrm>
            <a:off x="5890187" y="4005064"/>
            <a:ext cx="451727" cy="369332"/>
          </a:xfrm>
          <a:prstGeom prst="rect">
            <a:avLst/>
          </a:prstGeom>
          <a:noFill/>
        </p:spPr>
        <p:txBody>
          <a:bodyPr wrap="none" rtlCol="0">
            <a:spAutoFit/>
          </a:bodyPr>
          <a:lstStyle/>
          <a:p>
            <a:r>
              <a:rPr lang="en-US" b="1" dirty="0"/>
              <a:t>BA</a:t>
            </a:r>
            <a:endParaRPr lang="en-IN" b="1" dirty="0"/>
          </a:p>
        </p:txBody>
      </p:sp>
      <p:sp>
        <p:nvSpPr>
          <p:cNvPr id="39" name="TextBox 38"/>
          <p:cNvSpPr txBox="1"/>
          <p:nvPr/>
        </p:nvSpPr>
        <p:spPr>
          <a:xfrm>
            <a:off x="5410134" y="4211796"/>
            <a:ext cx="452368" cy="369332"/>
          </a:xfrm>
          <a:prstGeom prst="rect">
            <a:avLst/>
          </a:prstGeom>
          <a:noFill/>
        </p:spPr>
        <p:txBody>
          <a:bodyPr wrap="none" rtlCol="0">
            <a:spAutoFit/>
          </a:bodyPr>
          <a:lstStyle/>
          <a:p>
            <a:r>
              <a:rPr lang="en-US" b="1" dirty="0"/>
              <a:t>DC</a:t>
            </a:r>
            <a:endParaRPr lang="en-IN" b="1" dirty="0"/>
          </a:p>
        </p:txBody>
      </p:sp>
      <p:sp>
        <p:nvSpPr>
          <p:cNvPr id="40" name="Rectangle 39"/>
          <p:cNvSpPr/>
          <p:nvPr/>
        </p:nvSpPr>
        <p:spPr>
          <a:xfrm>
            <a:off x="10232734" y="4581128"/>
            <a:ext cx="553997" cy="1440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p:cNvSpPr/>
          <p:nvPr/>
        </p:nvSpPr>
        <p:spPr>
          <a:xfrm>
            <a:off x="9001607" y="4571836"/>
            <a:ext cx="1785124" cy="2973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p:cNvSpPr/>
          <p:nvPr/>
        </p:nvSpPr>
        <p:spPr>
          <a:xfrm>
            <a:off x="9015399" y="5301208"/>
            <a:ext cx="1785124" cy="2973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6672065" y="4941168"/>
            <a:ext cx="408684" cy="2705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7" name="Elbow Connector 46"/>
          <p:cNvCxnSpPr/>
          <p:nvPr/>
        </p:nvCxnSpPr>
        <p:spPr>
          <a:xfrm rot="5400000" flipH="1" flipV="1">
            <a:off x="3133904" y="3381675"/>
            <a:ext cx="1584177" cy="1390797"/>
          </a:xfrm>
          <a:prstGeom prst="bentConnector3">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3900560" y="5091601"/>
            <a:ext cx="2675493"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8592902" y="6041364"/>
            <a:ext cx="683517" cy="365125"/>
          </a:xfrm>
        </p:spPr>
        <p:txBody>
          <a:bodyPr/>
          <a:lstStyle/>
          <a:p>
            <a:fld id="{238A27C9-8181-4F0D-8434-16FA13768F1F}" type="slidenum">
              <a:rPr lang="en-IN" smtClean="0"/>
              <a:pPr/>
              <a:t>123</a:t>
            </a:fld>
            <a:endParaRPr lang="en-IN"/>
          </a:p>
        </p:txBody>
      </p:sp>
      <p:pic>
        <p:nvPicPr>
          <p:cNvPr id="44" name="Picture 43"/>
          <p:cNvPicPr>
            <a:picLocks noChangeAspect="1"/>
          </p:cNvPicPr>
          <p:nvPr/>
        </p:nvPicPr>
        <p:blipFill>
          <a:blip r:embed="rId3"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203563896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600" y="286605"/>
            <a:ext cx="9530080" cy="780196"/>
          </a:xfrm>
        </p:spPr>
        <p:txBody>
          <a:bodyPr>
            <a:normAutofit/>
          </a:bodyPr>
          <a:lstStyle/>
          <a:p>
            <a:r>
              <a:rPr lang="en-US" sz="3200" b="1" dirty="0">
                <a:solidFill>
                  <a:schemeClr val="tx1"/>
                </a:solidFill>
                <a:latin typeface="Times New Roman" pitchFamily="18" charset="0"/>
                <a:cs typeface="Times New Roman" pitchFamily="18" charset="0"/>
              </a:rPr>
              <a:t>Don’t Care Condition </a:t>
            </a:r>
            <a:r>
              <a:rPr lang="en-US" sz="3200" b="1" dirty="0">
                <a:latin typeface="Times New Roman" pitchFamily="18" charset="0"/>
                <a:cs typeface="Times New Roman" pitchFamily="18" charset="0"/>
              </a:rPr>
              <a:t>(</a:t>
            </a:r>
            <a:r>
              <a:rPr lang="en-US" sz="3200" b="1" dirty="0">
                <a:solidFill>
                  <a:srgbClr val="FF0000"/>
                </a:solidFill>
                <a:latin typeface="Times New Roman" pitchFamily="18" charset="0"/>
                <a:cs typeface="Times New Roman" pitchFamily="18" charset="0"/>
              </a:rPr>
              <a:t>X</a:t>
            </a:r>
            <a:r>
              <a:rPr lang="en-US" sz="3200" b="1" dirty="0">
                <a:latin typeface="Times New Roman" pitchFamily="18" charset="0"/>
                <a:cs typeface="Times New Roman" pitchFamily="18" charset="0"/>
              </a:rPr>
              <a:t>)</a:t>
            </a:r>
            <a:endParaRPr lang="en-IN"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1063256" y="1447800"/>
            <a:ext cx="10292316" cy="4419600"/>
          </a:xfrm>
        </p:spPr>
        <p:txBody>
          <a:bodyPr>
            <a:normAutofit/>
          </a:bodyPr>
          <a:lstStyle/>
          <a:p>
            <a:pPr algn="just">
              <a:lnSpc>
                <a:spcPct val="150000"/>
              </a:lnSpc>
              <a:spcBef>
                <a:spcPts val="0"/>
              </a:spcBef>
            </a:pPr>
            <a:r>
              <a:rPr lang="en-US" sz="2400" dirty="0">
                <a:solidFill>
                  <a:schemeClr val="tx1"/>
                </a:solidFill>
                <a:latin typeface="Times New Roman" pitchFamily="18" charset="0"/>
                <a:cs typeface="Times New Roman" pitchFamily="18" charset="0"/>
              </a:rPr>
              <a:t>The K-Maps are simplified using either 1’s or 0’s, therefore we make the entries in the map for either 0 or 1</a:t>
            </a:r>
          </a:p>
          <a:p>
            <a:pPr algn="just">
              <a:lnSpc>
                <a:spcPct val="150000"/>
              </a:lnSpc>
              <a:spcBef>
                <a:spcPts val="0"/>
              </a:spcBef>
            </a:pPr>
            <a:endParaRPr lang="en-US" sz="2400" dirty="0">
              <a:solidFill>
                <a:schemeClr val="tx1"/>
              </a:solidFill>
              <a:latin typeface="Times New Roman" pitchFamily="18" charset="0"/>
              <a:cs typeface="Times New Roman" pitchFamily="18" charset="0"/>
            </a:endParaRPr>
          </a:p>
          <a:p>
            <a:pPr algn="just">
              <a:lnSpc>
                <a:spcPct val="150000"/>
              </a:lnSpc>
              <a:spcBef>
                <a:spcPts val="0"/>
              </a:spcBef>
            </a:pPr>
            <a:r>
              <a:rPr lang="en-US" sz="2400" dirty="0">
                <a:solidFill>
                  <a:schemeClr val="tx1"/>
                </a:solidFill>
                <a:latin typeface="Times New Roman" pitchFamily="18" charset="0"/>
                <a:cs typeface="Times New Roman" pitchFamily="18" charset="0"/>
              </a:rPr>
              <a:t>The cell which do not contain </a:t>
            </a:r>
            <a:r>
              <a:rPr lang="en-US" sz="2400" b="1" dirty="0">
                <a:solidFill>
                  <a:schemeClr val="tx1"/>
                </a:solidFill>
                <a:latin typeface="Times New Roman" pitchFamily="18" charset="0"/>
                <a:cs typeface="Times New Roman" pitchFamily="18" charset="0"/>
              </a:rPr>
              <a:t>1</a:t>
            </a:r>
            <a:r>
              <a:rPr lang="en-US" sz="2400" dirty="0">
                <a:solidFill>
                  <a:schemeClr val="tx1"/>
                </a:solidFill>
                <a:latin typeface="Times New Roman" pitchFamily="18" charset="0"/>
                <a:cs typeface="Times New Roman" pitchFamily="18" charset="0"/>
              </a:rPr>
              <a:t> are assumed to contain </a:t>
            </a:r>
            <a:r>
              <a:rPr lang="en-US" sz="2400" b="1" dirty="0">
                <a:solidFill>
                  <a:schemeClr val="tx1"/>
                </a:solidFill>
                <a:latin typeface="Times New Roman" pitchFamily="18" charset="0"/>
                <a:cs typeface="Times New Roman" pitchFamily="18" charset="0"/>
              </a:rPr>
              <a:t>0</a:t>
            </a:r>
            <a:r>
              <a:rPr lang="en-US" sz="2400" dirty="0">
                <a:solidFill>
                  <a:schemeClr val="tx1"/>
                </a:solidFill>
                <a:latin typeface="Times New Roman" pitchFamily="18" charset="0"/>
                <a:cs typeface="Times New Roman" pitchFamily="18" charset="0"/>
              </a:rPr>
              <a:t> &amp; vice versa</a:t>
            </a:r>
          </a:p>
          <a:p>
            <a:pPr algn="just">
              <a:lnSpc>
                <a:spcPct val="150000"/>
              </a:lnSpc>
              <a:spcBef>
                <a:spcPts val="0"/>
              </a:spcBef>
            </a:pPr>
            <a:endParaRPr lang="en-US" sz="2400" dirty="0">
              <a:solidFill>
                <a:schemeClr val="tx1"/>
              </a:solidFill>
              <a:latin typeface="Times New Roman" pitchFamily="18" charset="0"/>
              <a:cs typeface="Times New Roman" pitchFamily="18" charset="0"/>
            </a:endParaRPr>
          </a:p>
          <a:p>
            <a:pPr algn="just">
              <a:lnSpc>
                <a:spcPct val="150000"/>
              </a:lnSpc>
              <a:spcBef>
                <a:spcPts val="0"/>
              </a:spcBef>
            </a:pPr>
            <a:r>
              <a:rPr lang="en-US" sz="2400" dirty="0">
                <a:solidFill>
                  <a:schemeClr val="tx1"/>
                </a:solidFill>
                <a:latin typeface="Times New Roman" pitchFamily="18" charset="0"/>
                <a:cs typeface="Times New Roman" pitchFamily="18" charset="0"/>
              </a:rPr>
              <a:t>This is not always true, since there are cases in which certain combinations of I/P variables do not matter</a:t>
            </a:r>
          </a:p>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endParaRPr lang="en-US" dirty="0"/>
          </a:p>
          <a:p>
            <a:endParaRPr lang="en-IN" dirty="0"/>
          </a:p>
        </p:txBody>
      </p:sp>
      <p:sp>
        <p:nvSpPr>
          <p:cNvPr id="5" name="Slide Number Placeholder 4"/>
          <p:cNvSpPr>
            <a:spLocks noGrp="1"/>
          </p:cNvSpPr>
          <p:nvPr>
            <p:ph type="sldNum" sz="quarter" idx="12"/>
          </p:nvPr>
        </p:nvSpPr>
        <p:spPr>
          <a:xfrm>
            <a:off x="8592902" y="6041364"/>
            <a:ext cx="683517" cy="365125"/>
          </a:xfrm>
        </p:spPr>
        <p:txBody>
          <a:bodyPr/>
          <a:lstStyle/>
          <a:p>
            <a:fld id="{238A27C9-8181-4F0D-8434-16FA13768F1F}" type="slidenum">
              <a:rPr lang="en-IN" smtClean="0"/>
              <a:pPr/>
              <a:t>124</a:t>
            </a:fld>
            <a:endParaRPr lang="en-IN"/>
          </a:p>
        </p:txBody>
      </p:sp>
      <p:pic>
        <p:nvPicPr>
          <p:cNvPr id="7" name="Picture 6"/>
          <p:cNvPicPr>
            <a:picLocks noChangeAspect="1"/>
          </p:cNvPicPr>
          <p:nvPr/>
        </p:nvPicPr>
        <p:blipFill>
          <a:blip r:embed="rId2"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204472827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600" y="256125"/>
            <a:ext cx="9530080" cy="780196"/>
          </a:xfrm>
        </p:spPr>
        <p:txBody>
          <a:bodyPr>
            <a:normAutofit/>
          </a:bodyPr>
          <a:lstStyle/>
          <a:p>
            <a:r>
              <a:rPr lang="en-US" sz="3200" b="1" dirty="0">
                <a:solidFill>
                  <a:schemeClr val="tx1"/>
                </a:solidFill>
                <a:latin typeface="Times New Roman" pitchFamily="18" charset="0"/>
                <a:cs typeface="Times New Roman" pitchFamily="18" charset="0"/>
              </a:rPr>
              <a:t>Don’t Care Condition </a:t>
            </a:r>
            <a:r>
              <a:rPr lang="en-US" sz="3200" b="1" dirty="0">
                <a:latin typeface="Times New Roman" pitchFamily="18" charset="0"/>
                <a:cs typeface="Times New Roman" pitchFamily="18" charset="0"/>
              </a:rPr>
              <a:t>(</a:t>
            </a:r>
            <a:r>
              <a:rPr lang="en-US" sz="3200" b="1" dirty="0">
                <a:solidFill>
                  <a:srgbClr val="FF0000"/>
                </a:solidFill>
                <a:latin typeface="Times New Roman" pitchFamily="18" charset="0"/>
                <a:cs typeface="Times New Roman" pitchFamily="18" charset="0"/>
              </a:rPr>
              <a:t>X</a:t>
            </a:r>
            <a:r>
              <a:rPr lang="en-US" sz="3200" b="1" dirty="0">
                <a:latin typeface="Times New Roman" pitchFamily="18" charset="0"/>
                <a:cs typeface="Times New Roman" pitchFamily="18" charset="0"/>
              </a:rPr>
              <a:t>)</a:t>
            </a:r>
            <a:endParaRPr lang="en-IN" sz="3200" dirty="0"/>
          </a:p>
        </p:txBody>
      </p:sp>
      <p:sp>
        <p:nvSpPr>
          <p:cNvPr id="3" name="Content Placeholder 2"/>
          <p:cNvSpPr>
            <a:spLocks noGrp="1"/>
          </p:cNvSpPr>
          <p:nvPr>
            <p:ph idx="1"/>
          </p:nvPr>
        </p:nvSpPr>
        <p:spPr>
          <a:xfrm>
            <a:off x="838199" y="1531088"/>
            <a:ext cx="10730024" cy="4645875"/>
          </a:xfrm>
        </p:spPr>
        <p:txBody>
          <a:bodyPr>
            <a:normAutofit/>
          </a:bodyPr>
          <a:lstStyle/>
          <a:p>
            <a:pPr algn="just">
              <a:lnSpc>
                <a:spcPct val="150000"/>
              </a:lnSpc>
              <a:spcBef>
                <a:spcPts val="0"/>
              </a:spcBef>
            </a:pPr>
            <a:r>
              <a:rPr lang="en-US" sz="2400" dirty="0">
                <a:solidFill>
                  <a:schemeClr val="tx1"/>
                </a:solidFill>
                <a:latin typeface="Times New Roman" pitchFamily="18" charset="0"/>
                <a:cs typeface="Times New Roman" pitchFamily="18" charset="0"/>
              </a:rPr>
              <a:t>In such  a situation the designer has a flexibility &amp; it is left to him whether to assume 0 or 1 as O/P for each of these combinations</a:t>
            </a:r>
          </a:p>
          <a:p>
            <a:pPr algn="just">
              <a:lnSpc>
                <a:spcPct val="150000"/>
              </a:lnSpc>
              <a:spcBef>
                <a:spcPts val="0"/>
              </a:spcBef>
            </a:pPr>
            <a:endParaRPr lang="en-US" sz="2400" dirty="0">
              <a:solidFill>
                <a:schemeClr val="tx1"/>
              </a:solidFill>
              <a:latin typeface="Times New Roman" pitchFamily="18" charset="0"/>
              <a:cs typeface="Times New Roman" pitchFamily="18" charset="0"/>
            </a:endParaRPr>
          </a:p>
          <a:p>
            <a:pPr algn="just">
              <a:lnSpc>
                <a:spcPct val="150000"/>
              </a:lnSpc>
              <a:spcBef>
                <a:spcPts val="0"/>
              </a:spcBef>
            </a:pPr>
            <a:r>
              <a:rPr lang="en-US" sz="2400" dirty="0">
                <a:solidFill>
                  <a:schemeClr val="tx1"/>
                </a:solidFill>
                <a:latin typeface="Times New Roman" pitchFamily="18" charset="0"/>
                <a:cs typeface="Times New Roman" pitchFamily="18" charset="0"/>
              </a:rPr>
              <a:t>This condition is known as </a:t>
            </a:r>
            <a:r>
              <a:rPr lang="en-US" sz="2400" b="1" u="sng" dirty="0">
                <a:solidFill>
                  <a:srgbClr val="FF0000"/>
                </a:solidFill>
                <a:latin typeface="Times New Roman" pitchFamily="18" charset="0"/>
                <a:cs typeface="Times New Roman" pitchFamily="18" charset="0"/>
              </a:rPr>
              <a:t>Don’t Care Condition</a:t>
            </a:r>
            <a:r>
              <a:rPr lang="en-US" sz="2400" dirty="0">
                <a:latin typeface="Times New Roman" pitchFamily="18" charset="0"/>
                <a:cs typeface="Times New Roman" pitchFamily="18" charset="0"/>
              </a:rPr>
              <a:t> </a:t>
            </a:r>
            <a:r>
              <a:rPr lang="en-US" sz="2400" dirty="0">
                <a:solidFill>
                  <a:schemeClr val="tx1"/>
                </a:solidFill>
                <a:latin typeface="Times New Roman" pitchFamily="18" charset="0"/>
                <a:cs typeface="Times New Roman" pitchFamily="18" charset="0"/>
              </a:rPr>
              <a:t>and can be represented on K-Map as a </a:t>
            </a:r>
            <a:r>
              <a:rPr lang="en-US" sz="2400" b="1" dirty="0">
                <a:solidFill>
                  <a:schemeClr val="tx1"/>
                </a:solidFill>
                <a:latin typeface="Times New Roman" pitchFamily="18" charset="0"/>
                <a:cs typeface="Times New Roman" pitchFamily="18" charset="0"/>
              </a:rPr>
              <a:t>X</a:t>
            </a:r>
            <a:r>
              <a:rPr lang="en-US" sz="2400" dirty="0">
                <a:solidFill>
                  <a:schemeClr val="tx1"/>
                </a:solidFill>
                <a:latin typeface="Times New Roman" pitchFamily="18" charset="0"/>
                <a:cs typeface="Times New Roman" pitchFamily="18" charset="0"/>
              </a:rPr>
              <a:t> mark in the corresponding cell</a:t>
            </a:r>
          </a:p>
          <a:p>
            <a:pPr algn="just">
              <a:lnSpc>
                <a:spcPct val="150000"/>
              </a:lnSpc>
              <a:spcBef>
                <a:spcPts val="0"/>
              </a:spcBef>
            </a:pPr>
            <a:endParaRPr lang="en-US" sz="2400" dirty="0">
              <a:solidFill>
                <a:schemeClr val="tx1"/>
              </a:solidFill>
              <a:latin typeface="Times New Roman" pitchFamily="18" charset="0"/>
              <a:cs typeface="Times New Roman" pitchFamily="18" charset="0"/>
            </a:endParaRPr>
          </a:p>
          <a:p>
            <a:pPr algn="just">
              <a:lnSpc>
                <a:spcPct val="150000"/>
              </a:lnSpc>
              <a:spcBef>
                <a:spcPts val="0"/>
              </a:spcBef>
            </a:pPr>
            <a:r>
              <a:rPr lang="en-US" sz="2400" dirty="0">
                <a:solidFill>
                  <a:schemeClr val="tx1"/>
                </a:solidFill>
                <a:latin typeface="Times New Roman" pitchFamily="18" charset="0"/>
                <a:cs typeface="Times New Roman" pitchFamily="18" charset="0"/>
              </a:rPr>
              <a:t>The X mark in a cell may be assumed to be a 1 or 0 depending upon which one leads to a simpler expression</a:t>
            </a:r>
          </a:p>
          <a:p>
            <a:endParaRPr lang="en-IN" dirty="0"/>
          </a:p>
        </p:txBody>
      </p:sp>
      <p:sp>
        <p:nvSpPr>
          <p:cNvPr id="5" name="Slide Number Placeholder 4"/>
          <p:cNvSpPr>
            <a:spLocks noGrp="1"/>
          </p:cNvSpPr>
          <p:nvPr>
            <p:ph type="sldNum" sz="quarter" idx="12"/>
          </p:nvPr>
        </p:nvSpPr>
        <p:spPr>
          <a:xfrm>
            <a:off x="8592902" y="6041364"/>
            <a:ext cx="683517" cy="365125"/>
          </a:xfrm>
        </p:spPr>
        <p:txBody>
          <a:bodyPr/>
          <a:lstStyle/>
          <a:p>
            <a:fld id="{238A27C9-8181-4F0D-8434-16FA13768F1F}" type="slidenum">
              <a:rPr lang="en-IN" smtClean="0"/>
              <a:pPr/>
              <a:t>125</a:t>
            </a:fld>
            <a:endParaRPr lang="en-IN"/>
          </a:p>
        </p:txBody>
      </p:sp>
      <p:pic>
        <p:nvPicPr>
          <p:cNvPr id="7" name="Picture 6"/>
          <p:cNvPicPr>
            <a:picLocks noChangeAspect="1"/>
          </p:cNvPicPr>
          <p:nvPr/>
        </p:nvPicPr>
        <p:blipFill>
          <a:blip r:embed="rId2"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90695782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Don’t Care Condition (</a:t>
            </a:r>
            <a:r>
              <a:rPr lang="en-US" b="1" dirty="0">
                <a:solidFill>
                  <a:srgbClr val="FF0000"/>
                </a:solidFill>
                <a:latin typeface="Times New Roman" pitchFamily="18" charset="0"/>
                <a:cs typeface="Times New Roman" pitchFamily="18" charset="0"/>
              </a:rPr>
              <a:t>X</a:t>
            </a:r>
            <a:r>
              <a:rPr lang="en-US" b="1" dirty="0">
                <a:latin typeface="Times New Roman" pitchFamily="18" charset="0"/>
                <a:cs typeface="Times New Roman" pitchFamily="18" charset="0"/>
              </a:rPr>
              <a:t>)</a:t>
            </a:r>
            <a:endParaRPr lang="mr-IN" dirty="0"/>
          </a:p>
        </p:txBody>
      </p:sp>
      <p:sp>
        <p:nvSpPr>
          <p:cNvPr id="6" name="Slide Number Placeholder 5"/>
          <p:cNvSpPr>
            <a:spLocks noGrp="1"/>
          </p:cNvSpPr>
          <p:nvPr>
            <p:ph type="sldNum" sz="quarter" idx="12"/>
          </p:nvPr>
        </p:nvSpPr>
        <p:spPr/>
        <p:txBody>
          <a:bodyPr/>
          <a:lstStyle/>
          <a:p>
            <a:fld id="{E7DF4ECA-2C00-4129-AA22-2996D096FEEF}" type="slidenum">
              <a:rPr lang="en-US" smtClean="0"/>
              <a:pPr/>
              <a:t>126</a:t>
            </a:fld>
            <a:endParaRPr lang="en-US"/>
          </a:p>
        </p:txBody>
      </p:sp>
      <p:sp>
        <p:nvSpPr>
          <p:cNvPr id="8" name="TextBox 7"/>
          <p:cNvSpPr txBox="1"/>
          <p:nvPr/>
        </p:nvSpPr>
        <p:spPr>
          <a:xfrm>
            <a:off x="1391844" y="3224718"/>
            <a:ext cx="3807953" cy="1077218"/>
          </a:xfrm>
          <a:prstGeom prst="rect">
            <a:avLst/>
          </a:prstGeom>
          <a:noFill/>
        </p:spPr>
        <p:txBody>
          <a:bodyPr wrap="square" rtlCol="0">
            <a:spAutoFit/>
          </a:bodyPr>
          <a:lstStyle/>
          <a:p>
            <a:r>
              <a:rPr lang="en-US" dirty="0"/>
              <a:t>Without Considering don’t care conditions.</a:t>
            </a:r>
          </a:p>
          <a:p>
            <a:r>
              <a:rPr lang="en-US" sz="2800" b="1" dirty="0"/>
              <a:t>Y= AB’C</a:t>
            </a:r>
            <a:endParaRPr lang="mr-IN" sz="2800" b="1" dirty="0"/>
          </a:p>
        </p:txBody>
      </p:sp>
      <p:sp>
        <p:nvSpPr>
          <p:cNvPr id="9" name="TextBox 8"/>
          <p:cNvSpPr txBox="1"/>
          <p:nvPr/>
        </p:nvSpPr>
        <p:spPr>
          <a:xfrm>
            <a:off x="6533182" y="3363218"/>
            <a:ext cx="2952011" cy="800219"/>
          </a:xfrm>
          <a:prstGeom prst="rect">
            <a:avLst/>
          </a:prstGeom>
          <a:noFill/>
        </p:spPr>
        <p:txBody>
          <a:bodyPr wrap="square" rtlCol="0">
            <a:spAutoFit/>
          </a:bodyPr>
          <a:lstStyle/>
          <a:p>
            <a:r>
              <a:rPr lang="en-US" dirty="0"/>
              <a:t>Assuming don’t care as 1.</a:t>
            </a:r>
          </a:p>
          <a:p>
            <a:r>
              <a:rPr lang="en-US" sz="2800" b="1" dirty="0"/>
              <a:t>Y=AC</a:t>
            </a:r>
            <a:endParaRPr lang="mr-IN" sz="2800" b="1" dirty="0"/>
          </a:p>
        </p:txBody>
      </p:sp>
      <p:sp>
        <p:nvSpPr>
          <p:cNvPr id="3" name="Content Placeholder 2"/>
          <p:cNvSpPr>
            <a:spLocks noGrp="1"/>
          </p:cNvSpPr>
          <p:nvPr>
            <p:ph idx="1"/>
          </p:nvPr>
        </p:nvSpPr>
        <p:spPr>
          <a:xfrm>
            <a:off x="838200" y="1825625"/>
            <a:ext cx="10515600" cy="1335683"/>
          </a:xfrm>
        </p:spPr>
        <p:txBody>
          <a:bodyPr/>
          <a:lstStyle/>
          <a:p>
            <a:r>
              <a:rPr lang="en-US" dirty="0"/>
              <a:t>  </a:t>
            </a:r>
          </a:p>
        </p:txBody>
      </p:sp>
      <p:pic>
        <p:nvPicPr>
          <p:cNvPr id="11" name="Picture 10"/>
          <p:cNvPicPr>
            <a:picLocks noChangeAspect="1"/>
          </p:cNvPicPr>
          <p:nvPr/>
        </p:nvPicPr>
        <p:blipFill>
          <a:blip r:embed="rId2"/>
          <a:stretch>
            <a:fillRect/>
          </a:stretch>
        </p:blipFill>
        <p:spPr>
          <a:xfrm>
            <a:off x="1722119" y="1521917"/>
            <a:ext cx="7599301" cy="1628775"/>
          </a:xfrm>
          <a:prstGeom prst="rect">
            <a:avLst/>
          </a:prstGeom>
        </p:spPr>
      </p:pic>
    </p:spTree>
    <p:extLst>
      <p:ext uri="{BB962C8B-B14F-4D97-AF65-F5344CB8AC3E}">
        <p14:creationId xmlns:p14="http://schemas.microsoft.com/office/powerpoint/2010/main" val="1569460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6363" y="329136"/>
            <a:ext cx="9225280" cy="780196"/>
          </a:xfrm>
        </p:spPr>
        <p:txBody>
          <a:bodyPr/>
          <a:lstStyle/>
          <a:p>
            <a:r>
              <a:rPr lang="en-US" sz="3200" b="1" dirty="0">
                <a:solidFill>
                  <a:schemeClr val="tx1"/>
                </a:solidFill>
                <a:latin typeface="Times New Roman" pitchFamily="18" charset="0"/>
                <a:cs typeface="Times New Roman" pitchFamily="18" charset="0"/>
              </a:rPr>
              <a:t>Example</a:t>
            </a:r>
            <a:endParaRPr lang="en-IN" sz="3200" b="1" dirty="0">
              <a:solidFill>
                <a:schemeClr val="tx1"/>
              </a:solidFill>
              <a:latin typeface="Times New Roman" pitchFamily="18" charset="0"/>
              <a:cs typeface="Times New Roman" pitchFamily="18" charset="0"/>
            </a:endParaRPr>
          </a:p>
        </p:txBody>
      </p:sp>
      <p:pic>
        <p:nvPicPr>
          <p:cNvPr id="20482" name="Picture 2"/>
          <p:cNvPicPr>
            <a:picLocks noChangeAspect="1" noChangeArrowheads="1"/>
          </p:cNvPicPr>
          <p:nvPr/>
        </p:nvPicPr>
        <p:blipFill rotWithShape="1">
          <a:blip r:embed="rId2" cstate="print"/>
          <a:srcRect b="85930"/>
          <a:stretch/>
        </p:blipFill>
        <p:spPr bwMode="auto">
          <a:xfrm>
            <a:off x="1016000" y="1447801"/>
            <a:ext cx="10058400" cy="594359"/>
          </a:xfrm>
          <a:prstGeom prst="rect">
            <a:avLst/>
          </a:prstGeom>
          <a:noFill/>
          <a:ln w="9525">
            <a:noFill/>
            <a:miter lim="800000"/>
            <a:headEnd/>
            <a:tailEnd/>
          </a:ln>
          <a:effectLst/>
        </p:spPr>
      </p:pic>
      <p:sp>
        <p:nvSpPr>
          <p:cNvPr id="4" name="Slide Number Placeholder 3"/>
          <p:cNvSpPr>
            <a:spLocks noGrp="1"/>
          </p:cNvSpPr>
          <p:nvPr>
            <p:ph type="sldNum" sz="quarter" idx="12"/>
          </p:nvPr>
        </p:nvSpPr>
        <p:spPr>
          <a:xfrm>
            <a:off x="8592902" y="6041364"/>
            <a:ext cx="683517" cy="365125"/>
          </a:xfrm>
        </p:spPr>
        <p:txBody>
          <a:bodyPr/>
          <a:lstStyle/>
          <a:p>
            <a:fld id="{238A27C9-8181-4F0D-8434-16FA13768F1F}" type="slidenum">
              <a:rPr lang="en-IN" smtClean="0"/>
              <a:pPr/>
              <a:t>127</a:t>
            </a:fld>
            <a:endParaRPr lang="en-IN"/>
          </a:p>
        </p:txBody>
      </p:sp>
      <p:pic>
        <p:nvPicPr>
          <p:cNvPr id="8" name="Picture 7"/>
          <p:cNvPicPr>
            <a:picLocks noChangeAspect="1"/>
          </p:cNvPicPr>
          <p:nvPr/>
        </p:nvPicPr>
        <p:blipFill>
          <a:blip r:embed="rId3"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9978759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0400" y="286605"/>
            <a:ext cx="9225280" cy="780196"/>
          </a:xfrm>
        </p:spPr>
        <p:txBody>
          <a:bodyPr>
            <a:normAutofit/>
          </a:bodyPr>
          <a:lstStyle/>
          <a:p>
            <a:r>
              <a:rPr lang="en-US" sz="3200" b="1" dirty="0">
                <a:solidFill>
                  <a:schemeClr val="tx1"/>
                </a:solidFill>
                <a:latin typeface="Times New Roman" pitchFamily="18" charset="0"/>
                <a:cs typeface="Times New Roman" pitchFamily="18" charset="0"/>
              </a:rPr>
              <a:t>Example</a:t>
            </a:r>
            <a:endParaRPr lang="en-IN" sz="3200" b="1"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8592902" y="6041364"/>
            <a:ext cx="683517" cy="365125"/>
          </a:xfrm>
        </p:spPr>
        <p:txBody>
          <a:bodyPr/>
          <a:lstStyle/>
          <a:p>
            <a:fld id="{238A27C9-8181-4F0D-8434-16FA13768F1F}" type="slidenum">
              <a:rPr lang="en-IN" smtClean="0"/>
              <a:pPr/>
              <a:t>128</a:t>
            </a:fld>
            <a:endParaRPr lang="en-IN"/>
          </a:p>
        </p:txBody>
      </p:sp>
      <p:pic>
        <p:nvPicPr>
          <p:cNvPr id="7" name="Picture 6"/>
          <p:cNvPicPr>
            <a:picLocks noChangeAspect="1"/>
          </p:cNvPicPr>
          <p:nvPr/>
        </p:nvPicPr>
        <p:blipFill>
          <a:blip r:embed="rId2" cstate="print"/>
          <a:stretch>
            <a:fillRect/>
          </a:stretch>
        </p:blipFill>
        <p:spPr>
          <a:xfrm>
            <a:off x="1" y="1"/>
            <a:ext cx="1269599" cy="1313597"/>
          </a:xfrm>
          <a:prstGeom prst="rect">
            <a:avLst/>
          </a:prstGeom>
        </p:spPr>
      </p:pic>
      <p:pic>
        <p:nvPicPr>
          <p:cNvPr id="10" name="Picture 2"/>
          <p:cNvPicPr>
            <a:picLocks noChangeAspect="1" noChangeArrowheads="1"/>
          </p:cNvPicPr>
          <p:nvPr/>
        </p:nvPicPr>
        <p:blipFill rotWithShape="1">
          <a:blip r:embed="rId3" cstate="print"/>
          <a:srcRect b="85930"/>
          <a:stretch/>
        </p:blipFill>
        <p:spPr bwMode="auto">
          <a:xfrm>
            <a:off x="2133600" y="987697"/>
            <a:ext cx="10058400" cy="594359"/>
          </a:xfrm>
          <a:prstGeom prst="rect">
            <a:avLst/>
          </a:prstGeom>
          <a:noFill/>
          <a:ln w="9525">
            <a:noFill/>
            <a:miter lim="800000"/>
            <a:headEnd/>
            <a:tailEnd/>
          </a:ln>
          <a:effectLst/>
        </p:spPr>
      </p:pic>
      <p:pic>
        <p:nvPicPr>
          <p:cNvPr id="6" name="Picture 5"/>
          <p:cNvPicPr>
            <a:picLocks noChangeAspect="1"/>
          </p:cNvPicPr>
          <p:nvPr/>
        </p:nvPicPr>
        <p:blipFill>
          <a:blip r:embed="rId4"/>
          <a:stretch>
            <a:fillRect/>
          </a:stretch>
        </p:blipFill>
        <p:spPr>
          <a:xfrm>
            <a:off x="1702192" y="1582056"/>
            <a:ext cx="8778240" cy="4824433"/>
          </a:xfrm>
          <a:prstGeom prst="rect">
            <a:avLst/>
          </a:prstGeom>
        </p:spPr>
      </p:pic>
    </p:spTree>
    <p:extLst>
      <p:ext uri="{BB962C8B-B14F-4D97-AF65-F5344CB8AC3E}">
        <p14:creationId xmlns:p14="http://schemas.microsoft.com/office/powerpoint/2010/main" val="40558231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002060"/>
                </a:solidFill>
              </a:rPr>
              <a:t>Change in position of variable</a:t>
            </a:r>
            <a:r>
              <a:rPr lang="en-US" sz="3600" b="1" dirty="0">
                <a:solidFill>
                  <a:srgbClr val="FF0000"/>
                </a:solidFill>
              </a:rPr>
              <a:t> (Important to observe)</a:t>
            </a:r>
          </a:p>
        </p:txBody>
      </p:sp>
      <p:pic>
        <p:nvPicPr>
          <p:cNvPr id="7" name="Content Placeholder 6"/>
          <p:cNvPicPr>
            <a:picLocks noGrp="1" noChangeAspect="1"/>
          </p:cNvPicPr>
          <p:nvPr>
            <p:ph idx="1"/>
          </p:nvPr>
        </p:nvPicPr>
        <p:blipFill>
          <a:blip r:embed="rId2"/>
          <a:stretch>
            <a:fillRect/>
          </a:stretch>
        </p:blipFill>
        <p:spPr>
          <a:xfrm>
            <a:off x="653245" y="1690688"/>
            <a:ext cx="4778564" cy="4273384"/>
          </a:xfrm>
          <a:prstGeom prst="rect">
            <a:avLst/>
          </a:prstGeom>
        </p:spPr>
      </p:pic>
      <p:sp>
        <p:nvSpPr>
          <p:cNvPr id="6" name="Slide Number Placeholder 5"/>
          <p:cNvSpPr>
            <a:spLocks noGrp="1"/>
          </p:cNvSpPr>
          <p:nvPr>
            <p:ph type="sldNum" sz="quarter" idx="12"/>
          </p:nvPr>
        </p:nvSpPr>
        <p:spPr/>
        <p:txBody>
          <a:bodyPr/>
          <a:lstStyle/>
          <a:p>
            <a:fld id="{E7DF4ECA-2C00-4129-AA22-2996D096FEEF}" type="slidenum">
              <a:rPr lang="en-US" smtClean="0"/>
              <a:pPr/>
              <a:t>129</a:t>
            </a:fld>
            <a:endParaRPr lang="en-US"/>
          </a:p>
        </p:txBody>
      </p:sp>
      <p:cxnSp>
        <p:nvCxnSpPr>
          <p:cNvPr id="9" name="Straight Connector 8"/>
          <p:cNvCxnSpPr>
            <a:stCxn id="2" idx="2"/>
          </p:cNvCxnSpPr>
          <p:nvPr/>
        </p:nvCxnSpPr>
        <p:spPr>
          <a:xfrm flipH="1">
            <a:off x="6045958" y="1690688"/>
            <a:ext cx="50042" cy="4273384"/>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6496050" y="1690688"/>
            <a:ext cx="4857750" cy="4273384"/>
          </a:xfrm>
          <a:prstGeom prst="rect">
            <a:avLst/>
          </a:prstGeom>
        </p:spPr>
      </p:pic>
    </p:spTree>
    <p:extLst>
      <p:ext uri="{BB962C8B-B14F-4D97-AF65-F5344CB8AC3E}">
        <p14:creationId xmlns:p14="http://schemas.microsoft.com/office/powerpoint/2010/main" val="14462521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96717" y="232712"/>
            <a:ext cx="9820701" cy="617514"/>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Times New Roman" panose="02020603050405020304" pitchFamily="18" charset="0"/>
                <a:cs typeface="Times New Roman" panose="02020603050405020304" pitchFamily="18" charset="0"/>
              </a:rPr>
              <a:t>Advantages of Digital Signals</a:t>
            </a:r>
          </a:p>
        </p:txBody>
      </p:sp>
      <p:sp>
        <p:nvSpPr>
          <p:cNvPr id="6" name="Content Placeholder 2"/>
          <p:cNvSpPr txBox="1">
            <a:spLocks/>
          </p:cNvSpPr>
          <p:nvPr/>
        </p:nvSpPr>
        <p:spPr>
          <a:xfrm>
            <a:off x="737420" y="1307689"/>
            <a:ext cx="10943304" cy="5101153"/>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 name="Rectangle 1"/>
          <p:cNvSpPr/>
          <p:nvPr/>
        </p:nvSpPr>
        <p:spPr>
          <a:xfrm>
            <a:off x="924232" y="1814417"/>
            <a:ext cx="10028904" cy="2934458"/>
          </a:xfrm>
          <a:prstGeom prst="rect">
            <a:avLst/>
          </a:prstGeom>
        </p:spPr>
        <p:txBody>
          <a:bodyPr wrap="square">
            <a:spAutoFit/>
          </a:bodyPr>
          <a:lstStyle/>
          <a:p>
            <a:pPr marL="342900" indent="-342900" algn="just">
              <a:lnSpc>
                <a:spcPct val="200000"/>
              </a:lnSpc>
              <a:buFont typeface="Arial" panose="020B0604020202020204" pitchFamily="34" charset="0"/>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Data transmission is more effective and reliable</a:t>
            </a:r>
          </a:p>
          <a:p>
            <a:pPr marL="342900" indent="-342900" algn="just">
              <a:lnSpc>
                <a:spcPct val="200000"/>
              </a:lnSpc>
              <a:buFont typeface="Arial" panose="020B0604020202020204" pitchFamily="34" charset="0"/>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Digital data has a great advantage when storage is necessary</a:t>
            </a:r>
          </a:p>
          <a:p>
            <a:pPr marL="342900" indent="-342900" algn="just">
              <a:lnSpc>
                <a:spcPct val="200000"/>
              </a:lnSpc>
              <a:buFont typeface="Arial" panose="020B0604020202020204" pitchFamily="34" charset="0"/>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Digital data is more accurate and precise</a:t>
            </a:r>
          </a:p>
          <a:p>
            <a:pPr marL="342900" indent="-342900" algn="just">
              <a:lnSpc>
                <a:spcPct val="200000"/>
              </a:lnSpc>
              <a:buFont typeface="Arial" panose="020B0604020202020204" pitchFamily="34" charset="0"/>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Its ripple free or noise free</a:t>
            </a:r>
          </a:p>
        </p:txBody>
      </p:sp>
      <p:sp>
        <p:nvSpPr>
          <p:cNvPr id="4" name="Slide Number Placeholder 3"/>
          <p:cNvSpPr>
            <a:spLocks noGrp="1"/>
          </p:cNvSpPr>
          <p:nvPr>
            <p:ph type="sldNum" sz="quarter" idx="12"/>
          </p:nvPr>
        </p:nvSpPr>
        <p:spPr/>
        <p:txBody>
          <a:bodyPr/>
          <a:lstStyle/>
          <a:p>
            <a:fld id="{E7DF4ECA-2C00-4129-AA22-2996D096FEEF}" type="slidenum">
              <a:rPr lang="en-US" smtClean="0"/>
              <a:pPr/>
              <a:t>13</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792" y="40180"/>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19454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77157" y="1639964"/>
            <a:ext cx="8263830" cy="4802185"/>
          </a:xfrm>
          <a:prstGeom prst="rect">
            <a:avLst/>
          </a:prstGeom>
        </p:spPr>
      </p:pic>
      <p:sp>
        <p:nvSpPr>
          <p:cNvPr id="5" name="Title 1"/>
          <p:cNvSpPr txBox="1">
            <a:spLocks/>
          </p:cNvSpPr>
          <p:nvPr/>
        </p:nvSpPr>
        <p:spPr>
          <a:xfrm>
            <a:off x="1396717" y="232712"/>
            <a:ext cx="9820701" cy="617514"/>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Times New Roman" panose="02020603050405020304" pitchFamily="18" charset="0"/>
                <a:cs typeface="Times New Roman" panose="02020603050405020304" pitchFamily="18" charset="0"/>
              </a:rPr>
              <a:t>Analog Systems</a:t>
            </a:r>
          </a:p>
        </p:txBody>
      </p:sp>
      <p:sp>
        <p:nvSpPr>
          <p:cNvPr id="6" name="Content Placeholder 2"/>
          <p:cNvSpPr txBox="1">
            <a:spLocks/>
          </p:cNvSpPr>
          <p:nvPr/>
        </p:nvSpPr>
        <p:spPr>
          <a:xfrm>
            <a:off x="737420" y="1307689"/>
            <a:ext cx="10943304" cy="5466737"/>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3" name="Slide Number Placeholder 2"/>
          <p:cNvSpPr>
            <a:spLocks noGrp="1"/>
          </p:cNvSpPr>
          <p:nvPr>
            <p:ph type="sldNum" sz="quarter" idx="12"/>
          </p:nvPr>
        </p:nvSpPr>
        <p:spPr/>
        <p:txBody>
          <a:bodyPr/>
          <a:lstStyle/>
          <a:p>
            <a:fld id="{E7DF4ECA-2C00-4129-AA22-2996D096FEEF}" type="slidenum">
              <a:rPr lang="en-US" smtClean="0"/>
              <a:pPr/>
              <a:t>14</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792" y="40180"/>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8515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24000" y="1484899"/>
            <a:ext cx="9144000" cy="5373215"/>
          </a:xfrm>
          <a:prstGeom prst="rect">
            <a:avLst/>
          </a:prstGeom>
        </p:spPr>
      </p:pic>
      <p:sp>
        <p:nvSpPr>
          <p:cNvPr id="6" name="Title 1"/>
          <p:cNvSpPr txBox="1">
            <a:spLocks/>
          </p:cNvSpPr>
          <p:nvPr/>
        </p:nvSpPr>
        <p:spPr>
          <a:xfrm>
            <a:off x="1396717" y="232712"/>
            <a:ext cx="9820701" cy="617514"/>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cs typeface="Times New Roman" panose="02020603050405020304" pitchFamily="18" charset="0"/>
              </a:rPr>
              <a:t>A System Using Analog and Digital Methods</a:t>
            </a:r>
            <a:endParaRPr lang="en-US" sz="3200" b="1" dirty="0">
              <a:latin typeface="Times New Roman" panose="02020603050405020304" pitchFamily="18" charset="0"/>
              <a:cs typeface="Times New Roman" panose="02020603050405020304" pitchFamily="18" charset="0"/>
            </a:endParaRPr>
          </a:p>
        </p:txBody>
      </p:sp>
      <p:sp>
        <p:nvSpPr>
          <p:cNvPr id="8" name="Content Placeholder 2"/>
          <p:cNvSpPr txBox="1">
            <a:spLocks/>
          </p:cNvSpPr>
          <p:nvPr/>
        </p:nvSpPr>
        <p:spPr>
          <a:xfrm>
            <a:off x="737420" y="1189701"/>
            <a:ext cx="10943304" cy="544707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3" name="Slide Number Placeholder 2"/>
          <p:cNvSpPr>
            <a:spLocks noGrp="1"/>
          </p:cNvSpPr>
          <p:nvPr>
            <p:ph type="sldNum" sz="quarter" idx="12"/>
          </p:nvPr>
        </p:nvSpPr>
        <p:spPr/>
        <p:txBody>
          <a:bodyPr/>
          <a:lstStyle/>
          <a:p>
            <a:fld id="{E7DF4ECA-2C00-4129-AA22-2996D096FEEF}" type="slidenum">
              <a:rPr lang="en-US" smtClean="0"/>
              <a:pPr/>
              <a:t>15</a:t>
            </a:fld>
            <a:endParaRPr lang="en-US"/>
          </a:p>
        </p:txBody>
      </p:sp>
    </p:spTree>
    <p:extLst>
      <p:ext uri="{BB962C8B-B14F-4D97-AF65-F5344CB8AC3E}">
        <p14:creationId xmlns:p14="http://schemas.microsoft.com/office/powerpoint/2010/main" val="35569634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011" y="3024087"/>
            <a:ext cx="6264696" cy="3579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185649" y="1003289"/>
            <a:ext cx="9820701" cy="1569660"/>
          </a:xfrm>
          <a:prstGeom prst="rect">
            <a:avLst/>
          </a:prstGeom>
        </p:spPr>
        <p:txBody>
          <a:bodyPr wrap="square">
            <a:spAutoFit/>
          </a:bodyPr>
          <a:lstStyle/>
          <a:p>
            <a:pPr marL="285750" indent="-285750" algn="just">
              <a:buFont typeface="Arial" panose="020B0604020202020204" pitchFamily="34" charset="0"/>
              <a:buChar char="•"/>
            </a:pPr>
            <a:r>
              <a:rPr lang="en-IN" sz="2400" dirty="0">
                <a:latin typeface="Times New Roman" panose="02020603050405020304" pitchFamily="18" charset="0"/>
                <a:ea typeface="Cambria" panose="02040503050406030204" pitchFamily="18" charset="0"/>
                <a:cs typeface="Times New Roman" panose="02020603050405020304" pitchFamily="18" charset="0"/>
              </a:rPr>
              <a:t>The interdisciplinary field that comprises both mechanical and electronic components is known as mechatronics</a:t>
            </a:r>
          </a:p>
          <a:p>
            <a:pPr marL="285750" indent="-285750" algn="just">
              <a:buFont typeface="Arial" panose="020B0604020202020204" pitchFamily="34" charset="0"/>
              <a:buChar char="•"/>
            </a:pPr>
            <a:r>
              <a:rPr lang="en-IN" sz="2400" dirty="0">
                <a:latin typeface="Times New Roman" panose="02020603050405020304" pitchFamily="18" charset="0"/>
                <a:ea typeface="Cambria" panose="02040503050406030204" pitchFamily="18" charset="0"/>
                <a:cs typeface="Times New Roman" panose="02020603050405020304" pitchFamily="18" charset="0"/>
              </a:rPr>
              <a:t>Both digital and </a:t>
            </a:r>
            <a:r>
              <a:rPr lang="en-IN" sz="2400" dirty="0" err="1">
                <a:latin typeface="Times New Roman" panose="02020603050405020304" pitchFamily="18" charset="0"/>
                <a:ea typeface="Cambria" panose="02040503050406030204" pitchFamily="18" charset="0"/>
                <a:cs typeface="Times New Roman" panose="02020603050405020304" pitchFamily="18" charset="0"/>
              </a:rPr>
              <a:t>analog</a:t>
            </a:r>
            <a:r>
              <a:rPr lang="en-IN" sz="2400" dirty="0">
                <a:latin typeface="Times New Roman" panose="02020603050405020304" pitchFamily="18" charset="0"/>
                <a:ea typeface="Cambria" panose="02040503050406030204" pitchFamily="18" charset="0"/>
                <a:cs typeface="Times New Roman" panose="02020603050405020304" pitchFamily="18" charset="0"/>
              </a:rPr>
              <a:t> electronics are used in the control of various mechanical systems.</a:t>
            </a:r>
          </a:p>
        </p:txBody>
      </p:sp>
      <p:sp>
        <p:nvSpPr>
          <p:cNvPr id="5" name="Title 1"/>
          <p:cNvSpPr txBox="1">
            <a:spLocks/>
          </p:cNvSpPr>
          <p:nvPr/>
        </p:nvSpPr>
        <p:spPr>
          <a:xfrm>
            <a:off x="1185649" y="149801"/>
            <a:ext cx="9820701" cy="617514"/>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Times New Roman" panose="02020603050405020304" pitchFamily="18" charset="0"/>
                <a:cs typeface="Times New Roman" panose="02020603050405020304" pitchFamily="18" charset="0"/>
              </a:rPr>
              <a:t>Mechatronics</a:t>
            </a:r>
          </a:p>
        </p:txBody>
      </p:sp>
      <p:sp>
        <p:nvSpPr>
          <p:cNvPr id="7" name="Content Placeholder 2"/>
          <p:cNvSpPr txBox="1">
            <a:spLocks/>
          </p:cNvSpPr>
          <p:nvPr/>
        </p:nvSpPr>
        <p:spPr>
          <a:xfrm>
            <a:off x="673509" y="934064"/>
            <a:ext cx="10943304" cy="5762849"/>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3" name="Slide Number Placeholder 2"/>
          <p:cNvSpPr>
            <a:spLocks noGrp="1"/>
          </p:cNvSpPr>
          <p:nvPr>
            <p:ph type="sldNum" sz="quarter" idx="12"/>
          </p:nvPr>
        </p:nvSpPr>
        <p:spPr/>
        <p:txBody>
          <a:bodyPr/>
          <a:lstStyle/>
          <a:p>
            <a:fld id="{E7DF4ECA-2C00-4129-AA22-2996D096FEEF}" type="slidenum">
              <a:rPr lang="en-US" smtClean="0"/>
              <a:pPr/>
              <a:t>16</a:t>
            </a:fld>
            <a:endParaRPr lang="en-US"/>
          </a:p>
        </p:txBody>
      </p:sp>
      <p:pic>
        <p:nvPicPr>
          <p:cNvPr id="8"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792" y="40180"/>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50955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185649" y="248223"/>
            <a:ext cx="9820701" cy="617514"/>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Times New Roman" panose="02020603050405020304" pitchFamily="18" charset="0"/>
                <a:cs typeface="Times New Roman" panose="02020603050405020304" pitchFamily="18" charset="0"/>
              </a:rPr>
              <a:t>Digital Electronics</a:t>
            </a:r>
            <a:endParaRPr lang="en-US" sz="3200" b="1" dirty="0">
              <a:latin typeface="Times New Roman" panose="02020603050405020304" pitchFamily="18" charset="0"/>
              <a:cs typeface="Times New Roman" panose="02020603050405020304" pitchFamily="18" charset="0"/>
            </a:endParaRPr>
          </a:p>
        </p:txBody>
      </p:sp>
      <p:sp>
        <p:nvSpPr>
          <p:cNvPr id="7" name="Content Placeholder 2"/>
          <p:cNvSpPr txBox="1">
            <a:spLocks/>
          </p:cNvSpPr>
          <p:nvPr/>
        </p:nvSpPr>
        <p:spPr>
          <a:xfrm>
            <a:off x="801328" y="1018038"/>
            <a:ext cx="10943304" cy="5389439"/>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 name="Rectangle 1"/>
          <p:cNvSpPr/>
          <p:nvPr/>
        </p:nvSpPr>
        <p:spPr>
          <a:xfrm>
            <a:off x="991030" y="1024448"/>
            <a:ext cx="10209938" cy="4411785"/>
          </a:xfrm>
          <a:prstGeom prst="rect">
            <a:avLst/>
          </a:prstGeom>
        </p:spPr>
        <p:txBody>
          <a:bodyPr wrap="square">
            <a:spAutoFit/>
          </a:bodyPr>
          <a:lstStyle/>
          <a:p>
            <a:pPr marL="342900" indent="-342900" algn="just">
              <a:lnSpc>
                <a:spcPct val="200000"/>
              </a:lnSpc>
              <a:buFont typeface="Arial" panose="020B0604020202020204" pitchFamily="34" charset="0"/>
              <a:buChar char="•"/>
            </a:pPr>
            <a:r>
              <a:rPr lang="en-IN" sz="2400" dirty="0">
                <a:latin typeface="Times New Roman" panose="02020603050405020304" pitchFamily="18" charset="0"/>
                <a:ea typeface="Cambria" panose="02040503050406030204" pitchFamily="18" charset="0"/>
                <a:cs typeface="Times New Roman" panose="02020603050405020304" pitchFamily="18" charset="0"/>
              </a:rPr>
              <a:t>It uses Binary Digits 0 and 1</a:t>
            </a:r>
          </a:p>
          <a:p>
            <a:pPr marL="342900" indent="-342900" algn="just">
              <a:lnSpc>
                <a:spcPct val="200000"/>
              </a:lnSpc>
              <a:buFont typeface="Arial" panose="020B0604020202020204" pitchFamily="34" charset="0"/>
              <a:buChar char="•"/>
            </a:pPr>
            <a:r>
              <a:rPr lang="en-IN" sz="2400" dirty="0">
                <a:latin typeface="Times New Roman" panose="02020603050405020304" pitchFamily="18" charset="0"/>
                <a:ea typeface="Cambria" panose="02040503050406030204" pitchFamily="18" charset="0"/>
                <a:cs typeface="Times New Roman" panose="02020603050405020304" pitchFamily="18" charset="0"/>
              </a:rPr>
              <a:t>Each of the two digits in the binary system, 1 and 0, is called a bit, Two different voltage levels are used to represent the two bits. </a:t>
            </a:r>
          </a:p>
          <a:p>
            <a:pPr marL="342900" indent="-342900" algn="just">
              <a:lnSpc>
                <a:spcPct val="200000"/>
              </a:lnSpc>
              <a:buFont typeface="Arial" panose="020B0604020202020204" pitchFamily="34" charset="0"/>
              <a:buChar char="•"/>
            </a:pPr>
            <a:r>
              <a:rPr lang="en-IN" sz="2400" dirty="0">
                <a:latin typeface="Times New Roman" panose="02020603050405020304" pitchFamily="18" charset="0"/>
                <a:ea typeface="Cambria" panose="02040503050406030204" pitchFamily="18" charset="0"/>
                <a:cs typeface="Times New Roman" panose="02020603050405020304" pitchFamily="18" charset="0"/>
              </a:rPr>
              <a:t>1 - is represented by the higher voltage, which will be referred as a HIGH,</a:t>
            </a:r>
          </a:p>
          <a:p>
            <a:pPr marL="342900" indent="-342900" algn="just">
              <a:lnSpc>
                <a:spcPct val="200000"/>
              </a:lnSpc>
              <a:buFont typeface="Arial" panose="020B0604020202020204" pitchFamily="34" charset="0"/>
              <a:buChar char="•"/>
            </a:pPr>
            <a:r>
              <a:rPr lang="en-IN" sz="2400" dirty="0">
                <a:latin typeface="Times New Roman" panose="02020603050405020304" pitchFamily="18" charset="0"/>
                <a:ea typeface="Cambria" panose="02040503050406030204" pitchFamily="18" charset="0"/>
                <a:cs typeface="Times New Roman" panose="02020603050405020304" pitchFamily="18" charset="0"/>
              </a:rPr>
              <a:t>0 - is represented by the lower voltage level, which will be referred as a LOW. </a:t>
            </a:r>
          </a:p>
          <a:p>
            <a:pPr marL="342900" indent="-342900" algn="just">
              <a:lnSpc>
                <a:spcPct val="200000"/>
              </a:lnSpc>
              <a:buFont typeface="Arial" panose="020B0604020202020204" pitchFamily="34" charset="0"/>
              <a:buChar char="•"/>
            </a:pPr>
            <a:r>
              <a:rPr lang="en-IN" sz="2400" dirty="0">
                <a:latin typeface="Times New Roman" panose="02020603050405020304" pitchFamily="18" charset="0"/>
                <a:ea typeface="Cambria" panose="02040503050406030204" pitchFamily="18" charset="0"/>
                <a:cs typeface="Times New Roman" panose="02020603050405020304" pitchFamily="18" charset="0"/>
              </a:rPr>
              <a:t>This is called positive logic and will be used throughout the topic.</a:t>
            </a:r>
            <a:endParaRPr lang="en-GB" sz="2400" dirty="0">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9064" y="5669442"/>
            <a:ext cx="387667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E7DF4ECA-2C00-4129-AA22-2996D096FEEF}" type="slidenum">
              <a:rPr lang="en-US" smtClean="0"/>
              <a:pPr/>
              <a:t>17</a:t>
            </a:fld>
            <a:endParaRPr lang="en-US"/>
          </a:p>
        </p:txBody>
      </p:sp>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792" y="40180"/>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95528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5292" y="2765119"/>
            <a:ext cx="8911687" cy="1280890"/>
          </a:xfrm>
        </p:spPr>
        <p:txBody>
          <a:bodyPr/>
          <a:lstStyle/>
          <a:p>
            <a:r>
              <a:rPr lang="en-US" dirty="0"/>
              <a:t>	</a:t>
            </a:r>
            <a:r>
              <a:rPr lang="en-US" b="1" dirty="0"/>
              <a:t>Number System and Binary Codes </a:t>
            </a:r>
          </a:p>
        </p:txBody>
      </p:sp>
      <p:sp>
        <p:nvSpPr>
          <p:cNvPr id="6" name="Slide Number Placeholder 5">
            <a:extLst>
              <a:ext uri="{FF2B5EF4-FFF2-40B4-BE49-F238E27FC236}">
                <a16:creationId xmlns:a16="http://schemas.microsoft.com/office/drawing/2014/main" xmlns="" id="{AAE29893-6D1B-4DA6-AC6F-E0FEB0606979}"/>
              </a:ext>
            </a:extLst>
          </p:cNvPr>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792" y="54928"/>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p:cNvSpPr>
            <a:spLocks noGrp="1"/>
          </p:cNvSpPr>
          <p:nvPr>
            <p:ph idx="1"/>
          </p:nvPr>
        </p:nvSpPr>
        <p:spPr>
          <a:xfrm>
            <a:off x="838200" y="943897"/>
            <a:ext cx="10515600" cy="5233066"/>
          </a:xfrm>
        </p:spPr>
        <p:txBody>
          <a:bodyPr/>
          <a:lstStyle/>
          <a:p>
            <a:pPr marL="0" indent="0">
              <a:buNone/>
            </a:pPr>
            <a:r>
              <a:rPr lang="en-IN" dirty="0"/>
              <a:t>    </a:t>
            </a:r>
          </a:p>
        </p:txBody>
      </p:sp>
    </p:spTree>
    <p:extLst>
      <p:ext uri="{BB962C8B-B14F-4D97-AF65-F5344CB8AC3E}">
        <p14:creationId xmlns:p14="http://schemas.microsoft.com/office/powerpoint/2010/main" val="29047146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0041" y="302138"/>
            <a:ext cx="8911687" cy="1280890"/>
          </a:xfrm>
        </p:spPr>
        <p:txBody>
          <a:bodyPr/>
          <a:lstStyle/>
          <a:p>
            <a:r>
              <a:rPr lang="en-US" dirty="0"/>
              <a:t>	</a:t>
            </a:r>
            <a:r>
              <a:rPr lang="en-US" b="1" dirty="0"/>
              <a:t>Number System and Binary Codes </a:t>
            </a:r>
          </a:p>
        </p:txBody>
      </p:sp>
      <p:sp>
        <p:nvSpPr>
          <p:cNvPr id="3" name="Content Placeholder 2"/>
          <p:cNvSpPr>
            <a:spLocks noGrp="1"/>
          </p:cNvSpPr>
          <p:nvPr>
            <p:ph idx="1"/>
          </p:nvPr>
        </p:nvSpPr>
        <p:spPr>
          <a:xfrm>
            <a:off x="1730041" y="2080878"/>
            <a:ext cx="8915400" cy="3777622"/>
          </a:xfrm>
        </p:spPr>
        <p:txBody>
          <a:bodyPr/>
          <a:lstStyle/>
          <a:p>
            <a:r>
              <a:rPr lang="en-US" sz="2400" b="0" dirty="0"/>
              <a:t>Number systems</a:t>
            </a:r>
          </a:p>
          <a:p>
            <a:r>
              <a:rPr lang="en-US" sz="2400" b="0" dirty="0"/>
              <a:t>Representation of unsigned and signed integers </a:t>
            </a:r>
          </a:p>
          <a:p>
            <a:r>
              <a:rPr lang="en-US" sz="2400" b="0" dirty="0"/>
              <a:t>Fixed-point representation of real numbers</a:t>
            </a:r>
          </a:p>
          <a:p>
            <a:r>
              <a:rPr lang="en-US" sz="2400" b="0" dirty="0"/>
              <a:t>Floating-point representation of real numbers</a:t>
            </a:r>
          </a:p>
          <a:p>
            <a:r>
              <a:rPr lang="en-US" sz="2400" b="0" dirty="0"/>
              <a:t>Binary representation </a:t>
            </a:r>
          </a:p>
          <a:p>
            <a:r>
              <a:rPr lang="en-US" sz="2400" b="0" dirty="0"/>
              <a:t>Codes and their conversions</a:t>
            </a:r>
          </a:p>
          <a:p>
            <a:r>
              <a:rPr lang="en-US" sz="2400" b="0" dirty="0"/>
              <a:t>Binary arithmetic</a:t>
            </a:r>
          </a:p>
          <a:p>
            <a:endParaRPr lang="en-US" b="0" dirty="0"/>
          </a:p>
          <a:p>
            <a:endParaRPr lang="en-US" b="0" dirty="0"/>
          </a:p>
        </p:txBody>
      </p:sp>
      <p:sp>
        <p:nvSpPr>
          <p:cNvPr id="6" name="Slide Number Placeholder 5">
            <a:extLst>
              <a:ext uri="{FF2B5EF4-FFF2-40B4-BE49-F238E27FC236}">
                <a16:creationId xmlns:a16="http://schemas.microsoft.com/office/drawing/2014/main" xmlns="" id="{AAE29893-6D1B-4DA6-AC6F-E0FEB0606979}"/>
              </a:ext>
            </a:extLst>
          </p:cNvPr>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792" y="54928"/>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62025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89245" y="1061096"/>
            <a:ext cx="10600661" cy="5118478"/>
          </a:xfrm>
          <a:ln>
            <a:solidFill>
              <a:schemeClr val="tx1"/>
            </a:solidFill>
          </a:ln>
        </p:spPr>
        <p:txBody>
          <a:bodyPr>
            <a:noAutofit/>
          </a:bodyPr>
          <a:lstStyle/>
          <a:p>
            <a:pPr>
              <a:buNone/>
              <a:defRPr/>
            </a:pPr>
            <a:r>
              <a:rPr lang="en-US" sz="2400" b="1" dirty="0">
                <a:solidFill>
                  <a:schemeClr val="tx1"/>
                </a:solidFill>
                <a:latin typeface="Times New Roman" panose="02020603050405020304" pitchFamily="18" charset="0"/>
                <a:cs typeface="Times New Roman" pitchFamily="18" charset="0"/>
              </a:rPr>
              <a:t>Course Objectives:</a:t>
            </a:r>
          </a:p>
          <a:p>
            <a:pPr marL="0" indent="0">
              <a:buNone/>
            </a:pPr>
            <a:r>
              <a:rPr lang="en-US" sz="2400" dirty="0">
                <a:latin typeface="Times New Roman" panose="02020603050405020304" pitchFamily="18" charset="0"/>
                <a:cs typeface="Times New Roman" panose="02020603050405020304" pitchFamily="18" charset="0"/>
              </a:rPr>
              <a:t>By participating in and understanding all facets of this Course a student will be able:</a:t>
            </a:r>
            <a:endParaRPr lang="en-US" sz="2400" b="1" dirty="0">
              <a:latin typeface="Times New Roman" panose="02020603050405020304" pitchFamily="18" charset="0"/>
              <a:cs typeface="Times New Roman" panose="02020603050405020304" pitchFamily="18" charset="0"/>
            </a:endParaRPr>
          </a:p>
          <a:p>
            <a:pPr marL="457200" lvl="0" indent="-457200">
              <a:buFont typeface="+mj-lt"/>
              <a:buAutoNum type="arabicPeriod"/>
            </a:pPr>
            <a:r>
              <a:rPr lang="en-US" sz="2400" dirty="0">
                <a:latin typeface="Times New Roman" panose="02020603050405020304" pitchFamily="18" charset="0"/>
                <a:cs typeface="Times New Roman" panose="02020603050405020304" pitchFamily="18" charset="0"/>
              </a:rPr>
              <a:t>To learn number systems, Boolean algebra and to introduce the concepts of digital logic families. </a:t>
            </a:r>
            <a:endParaRPr lang="en-US" sz="2400" b="1" dirty="0">
              <a:latin typeface="Times New Roman" panose="02020603050405020304" pitchFamily="18" charset="0"/>
              <a:cs typeface="Times New Roman" panose="02020603050405020304" pitchFamily="18" charset="0"/>
            </a:endParaRPr>
          </a:p>
          <a:p>
            <a:pPr marL="457200" lvl="0" indent="-457200">
              <a:buFont typeface="+mj-lt"/>
              <a:buAutoNum type="arabicPeriod"/>
            </a:pPr>
            <a:r>
              <a:rPr lang="en-US" sz="2400" dirty="0">
                <a:latin typeface="Times New Roman" panose="02020603050405020304" pitchFamily="18" charset="0"/>
                <a:cs typeface="Times New Roman" panose="02020603050405020304" pitchFamily="18" charset="0"/>
              </a:rPr>
              <a:t>To develop skills for design and implementation of combinational logic circuits.</a:t>
            </a:r>
            <a:endParaRPr lang="en-US" sz="2400" b="1" dirty="0">
              <a:latin typeface="Times New Roman" panose="02020603050405020304" pitchFamily="18" charset="0"/>
              <a:cs typeface="Times New Roman" panose="02020603050405020304" pitchFamily="18" charset="0"/>
            </a:endParaRPr>
          </a:p>
          <a:p>
            <a:pPr marL="457200" lvl="0" indent="-457200">
              <a:buFont typeface="+mj-lt"/>
              <a:buAutoNum type="arabicPeriod"/>
            </a:pPr>
            <a:r>
              <a:rPr lang="en-US" sz="2400" dirty="0">
                <a:latin typeface="Times New Roman" panose="02020603050405020304" pitchFamily="18" charset="0"/>
                <a:cs typeface="Times New Roman" panose="02020603050405020304" pitchFamily="18" charset="0"/>
              </a:rPr>
              <a:t>To develop skills for design and implementation of sequential circuits</a:t>
            </a:r>
            <a:endParaRPr lang="en-US" sz="2400" b="1" dirty="0">
              <a:latin typeface="Times New Roman" panose="02020603050405020304" pitchFamily="18" charset="0"/>
              <a:cs typeface="Times New Roman" panose="02020603050405020304" pitchFamily="18" charset="0"/>
            </a:endParaRPr>
          </a:p>
          <a:p>
            <a:pPr marL="457200" lvl="0" indent="-457200">
              <a:buFont typeface="+mj-lt"/>
              <a:buAutoNum type="arabicPeriod"/>
            </a:pPr>
            <a:r>
              <a:rPr lang="en-US" sz="2400" dirty="0">
                <a:latin typeface="Times New Roman" panose="02020603050405020304" pitchFamily="18" charset="0"/>
                <a:cs typeface="Times New Roman" panose="02020603050405020304" pitchFamily="18" charset="0"/>
              </a:rPr>
              <a:t>To understand the functions, characteristics of various components of computer, instruction set, addressing mode of computer architecture  and Pipeline Hazards</a:t>
            </a:r>
            <a:endParaRPr lang="en-US" sz="2400" b="1"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To acquire the knowledge of Control unit architecture and Memory Organization </a:t>
            </a:r>
            <a:endParaRPr lang="en-US" sz="2400" b="1" dirty="0">
              <a:solidFill>
                <a:schemeClr val="tx1"/>
              </a:solidFill>
              <a:latin typeface="Times New Roman" pitchFamily="18" charset="0"/>
              <a:cs typeface="Times New Roman" pitchFamily="18" charset="0"/>
            </a:endParaRPr>
          </a:p>
        </p:txBody>
      </p:sp>
      <p:pic>
        <p:nvPicPr>
          <p:cNvPr id="3"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792" y="40180"/>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E7DF4ECA-2C00-4129-AA22-2996D096FEEF}" type="slidenum">
              <a:rPr lang="en-US" smtClean="0"/>
              <a:pPr/>
              <a:t>2</a:t>
            </a:fld>
            <a:endParaRPr lang="en-US"/>
          </a:p>
        </p:txBody>
      </p:sp>
      <p:sp>
        <p:nvSpPr>
          <p:cNvPr id="10" name="Title 3"/>
          <p:cNvSpPr txBox="1">
            <a:spLocks/>
          </p:cNvSpPr>
          <p:nvPr/>
        </p:nvSpPr>
        <p:spPr>
          <a:xfrm>
            <a:off x="1591898" y="94771"/>
            <a:ext cx="8534742" cy="826071"/>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a:latin typeface="Times New Roman" pitchFamily="18" charset="0"/>
                <a:cs typeface="Times New Roman" pitchFamily="18" charset="0"/>
              </a:rPr>
              <a:t>Digital Electronics and Computer Architecture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754342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4958" y="247576"/>
            <a:ext cx="8911687" cy="1001121"/>
          </a:xfrm>
        </p:spPr>
        <p:txBody>
          <a:bodyPr>
            <a:normAutofit/>
          </a:bodyPr>
          <a:lstStyle/>
          <a:p>
            <a:pPr algn="ctr"/>
            <a:r>
              <a:rPr lang="en-US" sz="3200" b="1" dirty="0"/>
              <a:t>Number Systems </a:t>
            </a:r>
          </a:p>
        </p:txBody>
      </p:sp>
      <p:sp>
        <p:nvSpPr>
          <p:cNvPr id="3" name="Content Placeholder 2"/>
          <p:cNvSpPr>
            <a:spLocks noGrp="1"/>
          </p:cNvSpPr>
          <p:nvPr>
            <p:ph idx="1"/>
          </p:nvPr>
        </p:nvSpPr>
        <p:spPr>
          <a:xfrm>
            <a:off x="1638300" y="1622323"/>
            <a:ext cx="9855610" cy="4129921"/>
          </a:xfrm>
        </p:spPr>
        <p:txBody>
          <a:bodyPr/>
          <a:lstStyle/>
          <a:p>
            <a:pPr lvl="0" defTabSz="914400" fontAlgn="base">
              <a:lnSpc>
                <a:spcPct val="110000"/>
              </a:lnSpc>
              <a:spcBef>
                <a:spcPct val="20000"/>
              </a:spcBef>
              <a:spcAft>
                <a:spcPct val="0"/>
              </a:spcAft>
              <a:buClr>
                <a:srgbClr val="E30000"/>
              </a:buClr>
              <a:buFont typeface="Wingdings" panose="05000000000000000000" pitchFamily="2" charset="2"/>
              <a:buChar char="§"/>
            </a:pPr>
            <a:r>
              <a:rPr lang="en-US" sz="2400" b="1" dirty="0">
                <a:solidFill>
                  <a:srgbClr val="0000FF"/>
                </a:solidFill>
                <a:latin typeface="Arial"/>
              </a:rPr>
              <a:t>Decimal</a:t>
            </a:r>
          </a:p>
          <a:p>
            <a:pPr lvl="0" defTabSz="914400" fontAlgn="base">
              <a:lnSpc>
                <a:spcPct val="90000"/>
              </a:lnSpc>
              <a:spcBef>
                <a:spcPct val="20000"/>
              </a:spcBef>
              <a:spcAft>
                <a:spcPct val="0"/>
              </a:spcAft>
              <a:buClr>
                <a:srgbClr val="E30000"/>
              </a:buClr>
              <a:buNone/>
            </a:pPr>
            <a:r>
              <a:rPr lang="en-US" sz="2600" dirty="0">
                <a:solidFill>
                  <a:srgbClr val="000000"/>
                </a:solidFill>
                <a:latin typeface="Arial"/>
              </a:rPr>
              <a:t>		</a:t>
            </a:r>
            <a:r>
              <a:rPr lang="en-US" sz="2000" dirty="0">
                <a:solidFill>
                  <a:srgbClr val="000000"/>
                </a:solidFill>
                <a:latin typeface="Arial"/>
              </a:rPr>
              <a:t>1234</a:t>
            </a:r>
            <a:r>
              <a:rPr lang="en-US" sz="2000" baseline="-25000" dirty="0">
                <a:solidFill>
                  <a:srgbClr val="000000"/>
                </a:solidFill>
                <a:latin typeface="Arial"/>
              </a:rPr>
              <a:t>10</a:t>
            </a:r>
            <a:r>
              <a:rPr lang="en-US" sz="2000" dirty="0">
                <a:solidFill>
                  <a:srgbClr val="000000"/>
                </a:solidFill>
                <a:latin typeface="Arial"/>
              </a:rPr>
              <a:t> = (1 </a:t>
            </a:r>
            <a:r>
              <a:rPr lang="en-US" sz="2000" dirty="0">
                <a:solidFill>
                  <a:srgbClr val="000000"/>
                </a:solidFill>
                <a:latin typeface="Arial"/>
                <a:sym typeface="Symbol" panose="05050102010706020507" pitchFamily="18" charset="2"/>
              </a:rPr>
              <a:t></a:t>
            </a:r>
            <a:r>
              <a:rPr lang="en-US" sz="2000" dirty="0">
                <a:solidFill>
                  <a:srgbClr val="000000"/>
                </a:solidFill>
                <a:latin typeface="Arial"/>
              </a:rPr>
              <a:t> 10</a:t>
            </a:r>
            <a:r>
              <a:rPr lang="en-US" sz="2000" baseline="30000" dirty="0">
                <a:solidFill>
                  <a:srgbClr val="000000"/>
                </a:solidFill>
                <a:latin typeface="Arial"/>
              </a:rPr>
              <a:t>3</a:t>
            </a:r>
            <a:r>
              <a:rPr lang="en-US" sz="2000" dirty="0">
                <a:solidFill>
                  <a:srgbClr val="000000"/>
                </a:solidFill>
                <a:latin typeface="Arial"/>
              </a:rPr>
              <a:t>) + (2 </a:t>
            </a:r>
            <a:r>
              <a:rPr lang="en-US" sz="2000" dirty="0">
                <a:solidFill>
                  <a:srgbClr val="000000"/>
                </a:solidFill>
                <a:latin typeface="Arial"/>
                <a:sym typeface="Symbol" panose="05050102010706020507" pitchFamily="18" charset="2"/>
              </a:rPr>
              <a:t></a:t>
            </a:r>
            <a:r>
              <a:rPr lang="en-US" sz="2000" dirty="0">
                <a:solidFill>
                  <a:srgbClr val="000000"/>
                </a:solidFill>
                <a:latin typeface="Arial"/>
              </a:rPr>
              <a:t> 10</a:t>
            </a:r>
            <a:r>
              <a:rPr lang="en-US" sz="2000" baseline="30000" dirty="0">
                <a:solidFill>
                  <a:srgbClr val="000000"/>
                </a:solidFill>
                <a:latin typeface="Arial"/>
              </a:rPr>
              <a:t>2</a:t>
            </a:r>
            <a:r>
              <a:rPr lang="en-US" sz="2000" dirty="0">
                <a:solidFill>
                  <a:srgbClr val="000000"/>
                </a:solidFill>
                <a:latin typeface="Arial"/>
              </a:rPr>
              <a:t>) + (3 </a:t>
            </a:r>
            <a:r>
              <a:rPr lang="en-US" sz="2000" dirty="0">
                <a:solidFill>
                  <a:srgbClr val="000000"/>
                </a:solidFill>
                <a:latin typeface="Arial"/>
                <a:sym typeface="Symbol" panose="05050102010706020507" pitchFamily="18" charset="2"/>
              </a:rPr>
              <a:t></a:t>
            </a:r>
            <a:r>
              <a:rPr lang="en-US" sz="2000" dirty="0">
                <a:solidFill>
                  <a:srgbClr val="000000"/>
                </a:solidFill>
                <a:latin typeface="Arial"/>
              </a:rPr>
              <a:t> 10</a:t>
            </a:r>
            <a:r>
              <a:rPr lang="en-US" sz="2000" baseline="30000" dirty="0">
                <a:solidFill>
                  <a:srgbClr val="000000"/>
                </a:solidFill>
                <a:latin typeface="Arial"/>
              </a:rPr>
              <a:t>1</a:t>
            </a:r>
            <a:r>
              <a:rPr lang="en-US" sz="2000" dirty="0">
                <a:solidFill>
                  <a:srgbClr val="000000"/>
                </a:solidFill>
                <a:latin typeface="Arial"/>
              </a:rPr>
              <a:t>) + (4 </a:t>
            </a:r>
            <a:r>
              <a:rPr lang="en-US" sz="2000" dirty="0">
                <a:solidFill>
                  <a:srgbClr val="000000"/>
                </a:solidFill>
                <a:latin typeface="Arial"/>
                <a:sym typeface="Symbol" panose="05050102010706020507" pitchFamily="18" charset="2"/>
              </a:rPr>
              <a:t></a:t>
            </a:r>
            <a:r>
              <a:rPr lang="en-US" sz="2000" dirty="0">
                <a:solidFill>
                  <a:srgbClr val="000000"/>
                </a:solidFill>
                <a:latin typeface="Arial"/>
              </a:rPr>
              <a:t> 10</a:t>
            </a:r>
            <a:r>
              <a:rPr lang="en-US" sz="2000" baseline="30000" dirty="0">
                <a:solidFill>
                  <a:srgbClr val="000000"/>
                </a:solidFill>
                <a:latin typeface="Arial"/>
              </a:rPr>
              <a:t>0</a:t>
            </a:r>
            <a:r>
              <a:rPr lang="en-US" sz="2000" dirty="0">
                <a:solidFill>
                  <a:srgbClr val="000000"/>
                </a:solidFill>
                <a:latin typeface="Arial"/>
              </a:rPr>
              <a:t>)</a:t>
            </a:r>
          </a:p>
          <a:p>
            <a:pPr lvl="0" defTabSz="914400" fontAlgn="base">
              <a:lnSpc>
                <a:spcPct val="90000"/>
              </a:lnSpc>
              <a:spcBef>
                <a:spcPct val="20000"/>
              </a:spcBef>
              <a:spcAft>
                <a:spcPct val="0"/>
              </a:spcAft>
              <a:buClr>
                <a:srgbClr val="E30000"/>
              </a:buClr>
              <a:buFont typeface="Wingdings" panose="05000000000000000000" pitchFamily="2" charset="2"/>
              <a:buChar char="§"/>
            </a:pPr>
            <a:r>
              <a:rPr lang="en-US" sz="2400" b="1" dirty="0">
                <a:solidFill>
                  <a:srgbClr val="0000FF"/>
                </a:solidFill>
                <a:latin typeface="Arial"/>
              </a:rPr>
              <a:t>Binary</a:t>
            </a:r>
          </a:p>
          <a:p>
            <a:pPr lvl="0" defTabSz="914400" fontAlgn="base">
              <a:lnSpc>
                <a:spcPct val="90000"/>
              </a:lnSpc>
              <a:spcBef>
                <a:spcPct val="20000"/>
              </a:spcBef>
              <a:spcAft>
                <a:spcPct val="0"/>
              </a:spcAft>
              <a:buClr>
                <a:srgbClr val="E30000"/>
              </a:buClr>
              <a:buNone/>
            </a:pPr>
            <a:r>
              <a:rPr lang="en-US" sz="2000" dirty="0">
                <a:solidFill>
                  <a:srgbClr val="000000"/>
                </a:solidFill>
                <a:latin typeface="Arial"/>
              </a:rPr>
              <a:t>		1101</a:t>
            </a:r>
            <a:r>
              <a:rPr lang="en-US" sz="2000" baseline="-25000" dirty="0">
                <a:solidFill>
                  <a:srgbClr val="000000"/>
                </a:solidFill>
                <a:latin typeface="Arial"/>
              </a:rPr>
              <a:t>2</a:t>
            </a:r>
            <a:r>
              <a:rPr lang="en-US" sz="2000" dirty="0">
                <a:solidFill>
                  <a:srgbClr val="000000"/>
                </a:solidFill>
                <a:latin typeface="Arial"/>
              </a:rPr>
              <a:t> = (1 </a:t>
            </a:r>
            <a:r>
              <a:rPr lang="en-US" sz="2000" dirty="0">
                <a:solidFill>
                  <a:srgbClr val="000000"/>
                </a:solidFill>
                <a:latin typeface="Arial"/>
                <a:sym typeface="Symbol" panose="05050102010706020507" pitchFamily="18" charset="2"/>
              </a:rPr>
              <a:t></a:t>
            </a:r>
            <a:r>
              <a:rPr lang="en-US" sz="2000" dirty="0">
                <a:solidFill>
                  <a:srgbClr val="000000"/>
                </a:solidFill>
                <a:latin typeface="Arial"/>
              </a:rPr>
              <a:t> 2</a:t>
            </a:r>
            <a:r>
              <a:rPr lang="en-US" sz="2000" baseline="30000" dirty="0">
                <a:solidFill>
                  <a:srgbClr val="000000"/>
                </a:solidFill>
                <a:latin typeface="Arial"/>
              </a:rPr>
              <a:t>3</a:t>
            </a:r>
            <a:r>
              <a:rPr lang="en-US" sz="2000" dirty="0">
                <a:solidFill>
                  <a:srgbClr val="000000"/>
                </a:solidFill>
                <a:latin typeface="Arial"/>
              </a:rPr>
              <a:t>) + (1 </a:t>
            </a:r>
            <a:r>
              <a:rPr lang="en-US" sz="2000" dirty="0">
                <a:solidFill>
                  <a:srgbClr val="000000"/>
                </a:solidFill>
                <a:latin typeface="Arial"/>
                <a:sym typeface="Symbol" panose="05050102010706020507" pitchFamily="18" charset="2"/>
              </a:rPr>
              <a:t></a:t>
            </a:r>
            <a:r>
              <a:rPr lang="en-US" sz="2000" dirty="0">
                <a:solidFill>
                  <a:srgbClr val="000000"/>
                </a:solidFill>
                <a:latin typeface="Arial"/>
              </a:rPr>
              <a:t> 2</a:t>
            </a:r>
            <a:r>
              <a:rPr lang="en-US" sz="2000" baseline="30000" dirty="0">
                <a:solidFill>
                  <a:srgbClr val="000000"/>
                </a:solidFill>
                <a:latin typeface="Arial"/>
              </a:rPr>
              <a:t>2</a:t>
            </a:r>
            <a:r>
              <a:rPr lang="en-US" sz="2000" dirty="0">
                <a:solidFill>
                  <a:srgbClr val="000000"/>
                </a:solidFill>
                <a:latin typeface="Arial"/>
              </a:rPr>
              <a:t>) + (0 </a:t>
            </a:r>
            <a:r>
              <a:rPr lang="en-US" sz="2000" dirty="0">
                <a:solidFill>
                  <a:srgbClr val="000000"/>
                </a:solidFill>
                <a:latin typeface="Arial"/>
                <a:sym typeface="Symbol" panose="05050102010706020507" pitchFamily="18" charset="2"/>
              </a:rPr>
              <a:t></a:t>
            </a:r>
            <a:r>
              <a:rPr lang="en-US" sz="2000" dirty="0">
                <a:solidFill>
                  <a:srgbClr val="000000"/>
                </a:solidFill>
                <a:latin typeface="Arial"/>
              </a:rPr>
              <a:t> 2</a:t>
            </a:r>
            <a:r>
              <a:rPr lang="en-US" sz="2000" baseline="30000" dirty="0">
                <a:solidFill>
                  <a:srgbClr val="000000"/>
                </a:solidFill>
                <a:latin typeface="Arial"/>
              </a:rPr>
              <a:t>1</a:t>
            </a:r>
            <a:r>
              <a:rPr lang="en-US" sz="2000" dirty="0">
                <a:solidFill>
                  <a:srgbClr val="000000"/>
                </a:solidFill>
                <a:latin typeface="Arial"/>
              </a:rPr>
              <a:t>) + (1 </a:t>
            </a:r>
            <a:r>
              <a:rPr lang="en-US" sz="2000" dirty="0">
                <a:solidFill>
                  <a:srgbClr val="000000"/>
                </a:solidFill>
                <a:latin typeface="Arial"/>
                <a:sym typeface="Symbol" panose="05050102010706020507" pitchFamily="18" charset="2"/>
              </a:rPr>
              <a:t></a:t>
            </a:r>
            <a:r>
              <a:rPr lang="en-US" sz="2000" dirty="0">
                <a:solidFill>
                  <a:srgbClr val="000000"/>
                </a:solidFill>
                <a:latin typeface="Arial"/>
              </a:rPr>
              <a:t> 2</a:t>
            </a:r>
            <a:r>
              <a:rPr lang="en-US" sz="2000" baseline="30000" dirty="0">
                <a:solidFill>
                  <a:srgbClr val="000000"/>
                </a:solidFill>
                <a:latin typeface="Arial"/>
              </a:rPr>
              <a:t>0</a:t>
            </a:r>
            <a:r>
              <a:rPr lang="en-US" sz="2000" dirty="0">
                <a:solidFill>
                  <a:srgbClr val="000000"/>
                </a:solidFill>
                <a:latin typeface="Arial"/>
              </a:rPr>
              <a:t>)</a:t>
            </a:r>
          </a:p>
          <a:p>
            <a:pPr lvl="0" defTabSz="914400" fontAlgn="base">
              <a:lnSpc>
                <a:spcPct val="110000"/>
              </a:lnSpc>
              <a:spcBef>
                <a:spcPct val="20000"/>
              </a:spcBef>
              <a:spcAft>
                <a:spcPct val="0"/>
              </a:spcAft>
              <a:buClr>
                <a:srgbClr val="E30000"/>
              </a:buClr>
              <a:buFont typeface="Wingdings" panose="05000000000000000000" pitchFamily="2" charset="2"/>
              <a:buChar char="§"/>
            </a:pPr>
            <a:r>
              <a:rPr lang="en-US" sz="2400" b="1" dirty="0">
                <a:solidFill>
                  <a:srgbClr val="0000FF"/>
                </a:solidFill>
                <a:latin typeface="Arial"/>
              </a:rPr>
              <a:t>Octal</a:t>
            </a:r>
          </a:p>
          <a:p>
            <a:pPr lvl="0" defTabSz="914400" fontAlgn="base">
              <a:lnSpc>
                <a:spcPct val="90000"/>
              </a:lnSpc>
              <a:spcBef>
                <a:spcPct val="20000"/>
              </a:spcBef>
              <a:spcAft>
                <a:spcPct val="0"/>
              </a:spcAft>
              <a:buClr>
                <a:srgbClr val="E30000"/>
              </a:buClr>
              <a:buNone/>
            </a:pPr>
            <a:r>
              <a:rPr lang="en-US" sz="2600" dirty="0">
                <a:solidFill>
                  <a:srgbClr val="000000"/>
                </a:solidFill>
                <a:latin typeface="Arial"/>
              </a:rPr>
              <a:t>		</a:t>
            </a:r>
            <a:r>
              <a:rPr lang="en-US" sz="2000" dirty="0">
                <a:solidFill>
                  <a:srgbClr val="000000"/>
                </a:solidFill>
                <a:latin typeface="Arial"/>
              </a:rPr>
              <a:t>123</a:t>
            </a:r>
            <a:r>
              <a:rPr lang="en-US" sz="2000" baseline="-25000" dirty="0">
                <a:solidFill>
                  <a:srgbClr val="000000"/>
                </a:solidFill>
                <a:latin typeface="Arial"/>
              </a:rPr>
              <a:t>8</a:t>
            </a:r>
            <a:r>
              <a:rPr lang="en-US" sz="2000" dirty="0">
                <a:solidFill>
                  <a:srgbClr val="000000"/>
                </a:solidFill>
                <a:latin typeface="Arial"/>
              </a:rPr>
              <a:t> = (1 </a:t>
            </a:r>
            <a:r>
              <a:rPr lang="en-US" sz="2000" dirty="0">
                <a:solidFill>
                  <a:srgbClr val="000000"/>
                </a:solidFill>
                <a:latin typeface="Arial"/>
                <a:sym typeface="Symbol" panose="05050102010706020507" pitchFamily="18" charset="2"/>
              </a:rPr>
              <a:t></a:t>
            </a:r>
            <a:r>
              <a:rPr lang="en-US" sz="2000" dirty="0">
                <a:solidFill>
                  <a:srgbClr val="000000"/>
                </a:solidFill>
                <a:latin typeface="Arial"/>
              </a:rPr>
              <a:t> 8</a:t>
            </a:r>
            <a:r>
              <a:rPr lang="en-US" sz="2000" baseline="30000" dirty="0">
                <a:solidFill>
                  <a:srgbClr val="000000"/>
                </a:solidFill>
                <a:latin typeface="Arial"/>
              </a:rPr>
              <a:t>2</a:t>
            </a:r>
            <a:r>
              <a:rPr lang="en-US" sz="2000" dirty="0">
                <a:solidFill>
                  <a:srgbClr val="000000"/>
                </a:solidFill>
                <a:latin typeface="Arial"/>
              </a:rPr>
              <a:t>) + (2 </a:t>
            </a:r>
            <a:r>
              <a:rPr lang="en-US" sz="2000" dirty="0">
                <a:solidFill>
                  <a:srgbClr val="000000"/>
                </a:solidFill>
                <a:latin typeface="Arial"/>
                <a:sym typeface="Symbol" panose="05050102010706020507" pitchFamily="18" charset="2"/>
              </a:rPr>
              <a:t></a:t>
            </a:r>
            <a:r>
              <a:rPr lang="en-US" sz="2000" dirty="0">
                <a:solidFill>
                  <a:srgbClr val="000000"/>
                </a:solidFill>
                <a:latin typeface="Arial"/>
              </a:rPr>
              <a:t> 8</a:t>
            </a:r>
            <a:r>
              <a:rPr lang="en-US" sz="2000" baseline="30000" dirty="0">
                <a:solidFill>
                  <a:srgbClr val="000000"/>
                </a:solidFill>
                <a:latin typeface="Arial"/>
              </a:rPr>
              <a:t>1</a:t>
            </a:r>
            <a:r>
              <a:rPr lang="en-US" sz="2000" dirty="0">
                <a:solidFill>
                  <a:srgbClr val="000000"/>
                </a:solidFill>
                <a:latin typeface="Arial"/>
              </a:rPr>
              <a:t>) + (3 </a:t>
            </a:r>
            <a:r>
              <a:rPr lang="en-US" sz="2000" dirty="0">
                <a:solidFill>
                  <a:srgbClr val="000000"/>
                </a:solidFill>
                <a:latin typeface="Arial"/>
                <a:sym typeface="Symbol" panose="05050102010706020507" pitchFamily="18" charset="2"/>
              </a:rPr>
              <a:t></a:t>
            </a:r>
            <a:r>
              <a:rPr lang="en-US" sz="2000" dirty="0">
                <a:solidFill>
                  <a:srgbClr val="000000"/>
                </a:solidFill>
                <a:latin typeface="Arial"/>
              </a:rPr>
              <a:t> 8</a:t>
            </a:r>
            <a:r>
              <a:rPr lang="en-US" sz="2000" baseline="30000" dirty="0">
                <a:solidFill>
                  <a:srgbClr val="000000"/>
                </a:solidFill>
                <a:latin typeface="Arial"/>
              </a:rPr>
              <a:t>0</a:t>
            </a:r>
            <a:r>
              <a:rPr lang="en-US" sz="2000" dirty="0">
                <a:solidFill>
                  <a:srgbClr val="000000"/>
                </a:solidFill>
                <a:latin typeface="Arial"/>
              </a:rPr>
              <a:t>)</a:t>
            </a:r>
          </a:p>
          <a:p>
            <a:pPr lvl="0" defTabSz="914400" fontAlgn="base">
              <a:lnSpc>
                <a:spcPct val="90000"/>
              </a:lnSpc>
              <a:spcBef>
                <a:spcPct val="20000"/>
              </a:spcBef>
              <a:spcAft>
                <a:spcPct val="0"/>
              </a:spcAft>
              <a:buClr>
                <a:srgbClr val="E30000"/>
              </a:buClr>
              <a:buFont typeface="Wingdings" panose="05000000000000000000" pitchFamily="2" charset="2"/>
              <a:buChar char="§"/>
            </a:pPr>
            <a:r>
              <a:rPr lang="en-US" sz="2400" b="1" dirty="0">
                <a:solidFill>
                  <a:srgbClr val="0000FF"/>
                </a:solidFill>
                <a:latin typeface="Arial"/>
              </a:rPr>
              <a:t>Hexadecimal</a:t>
            </a:r>
          </a:p>
          <a:p>
            <a:pPr lvl="0" defTabSz="914400" fontAlgn="base">
              <a:lnSpc>
                <a:spcPct val="90000"/>
              </a:lnSpc>
              <a:spcBef>
                <a:spcPct val="20000"/>
              </a:spcBef>
              <a:spcAft>
                <a:spcPct val="0"/>
              </a:spcAft>
              <a:buClr>
                <a:srgbClr val="E30000"/>
              </a:buClr>
              <a:buNone/>
            </a:pPr>
            <a:r>
              <a:rPr lang="en-US" sz="2000" dirty="0">
                <a:solidFill>
                  <a:srgbClr val="000000"/>
                </a:solidFill>
                <a:latin typeface="Arial"/>
              </a:rPr>
              <a:t>		123</a:t>
            </a:r>
            <a:r>
              <a:rPr lang="en-US" sz="2000" baseline="-25000" dirty="0">
                <a:solidFill>
                  <a:srgbClr val="000000"/>
                </a:solidFill>
                <a:latin typeface="Arial"/>
              </a:rPr>
              <a:t>16</a:t>
            </a:r>
            <a:r>
              <a:rPr lang="en-US" sz="2000" dirty="0">
                <a:solidFill>
                  <a:srgbClr val="000000"/>
                </a:solidFill>
                <a:latin typeface="Arial"/>
              </a:rPr>
              <a:t> = (1 </a:t>
            </a:r>
            <a:r>
              <a:rPr lang="en-US" sz="2000" dirty="0">
                <a:solidFill>
                  <a:srgbClr val="000000"/>
                </a:solidFill>
                <a:latin typeface="Arial"/>
                <a:sym typeface="Symbol" panose="05050102010706020507" pitchFamily="18" charset="2"/>
              </a:rPr>
              <a:t></a:t>
            </a:r>
            <a:r>
              <a:rPr lang="en-US" sz="2000" dirty="0">
                <a:solidFill>
                  <a:srgbClr val="000000"/>
                </a:solidFill>
                <a:latin typeface="Arial"/>
              </a:rPr>
              <a:t> 16</a:t>
            </a:r>
            <a:r>
              <a:rPr lang="en-US" sz="2000" baseline="30000" dirty="0">
                <a:solidFill>
                  <a:srgbClr val="000000"/>
                </a:solidFill>
                <a:latin typeface="Arial"/>
              </a:rPr>
              <a:t>2</a:t>
            </a:r>
            <a:r>
              <a:rPr lang="en-US" sz="2000" dirty="0">
                <a:solidFill>
                  <a:srgbClr val="000000"/>
                </a:solidFill>
                <a:latin typeface="Arial"/>
              </a:rPr>
              <a:t>) + (2 </a:t>
            </a:r>
            <a:r>
              <a:rPr lang="en-US" sz="2000" dirty="0">
                <a:solidFill>
                  <a:srgbClr val="000000"/>
                </a:solidFill>
                <a:latin typeface="Arial"/>
                <a:sym typeface="Symbol" panose="05050102010706020507" pitchFamily="18" charset="2"/>
              </a:rPr>
              <a:t></a:t>
            </a:r>
            <a:r>
              <a:rPr lang="en-US" sz="2000" dirty="0">
                <a:solidFill>
                  <a:srgbClr val="000000"/>
                </a:solidFill>
                <a:latin typeface="Arial"/>
              </a:rPr>
              <a:t> 16</a:t>
            </a:r>
            <a:r>
              <a:rPr lang="en-US" sz="2000" baseline="30000" dirty="0">
                <a:solidFill>
                  <a:srgbClr val="000000"/>
                </a:solidFill>
                <a:latin typeface="Arial"/>
              </a:rPr>
              <a:t>1</a:t>
            </a:r>
            <a:r>
              <a:rPr lang="en-US" sz="2000" dirty="0">
                <a:solidFill>
                  <a:srgbClr val="000000"/>
                </a:solidFill>
                <a:latin typeface="Arial"/>
              </a:rPr>
              <a:t>) + (3 </a:t>
            </a:r>
            <a:r>
              <a:rPr lang="en-US" sz="2000" dirty="0">
                <a:solidFill>
                  <a:srgbClr val="000000"/>
                </a:solidFill>
                <a:latin typeface="Arial"/>
                <a:sym typeface="Symbol" panose="05050102010706020507" pitchFamily="18" charset="2"/>
              </a:rPr>
              <a:t></a:t>
            </a:r>
            <a:r>
              <a:rPr lang="en-US" sz="2000" dirty="0">
                <a:solidFill>
                  <a:srgbClr val="000000"/>
                </a:solidFill>
                <a:latin typeface="Arial"/>
              </a:rPr>
              <a:t> 16</a:t>
            </a:r>
            <a:r>
              <a:rPr lang="en-US" sz="2000" baseline="30000" dirty="0">
                <a:solidFill>
                  <a:srgbClr val="000000"/>
                </a:solidFill>
                <a:latin typeface="Arial"/>
              </a:rPr>
              <a:t>0</a:t>
            </a:r>
            <a:r>
              <a:rPr lang="en-US" sz="2000" dirty="0">
                <a:solidFill>
                  <a:srgbClr val="000000"/>
                </a:solidFill>
                <a:latin typeface="Arial"/>
              </a:rPr>
              <a:t>)</a:t>
            </a:r>
          </a:p>
          <a:p>
            <a:pPr lvl="1" defTabSz="914400" fontAlgn="base">
              <a:lnSpc>
                <a:spcPct val="90000"/>
              </a:lnSpc>
              <a:spcBef>
                <a:spcPct val="20000"/>
              </a:spcBef>
              <a:spcAft>
                <a:spcPct val="0"/>
              </a:spcAft>
              <a:buClrTx/>
              <a:buNone/>
            </a:pPr>
            <a:r>
              <a:rPr lang="en-US" sz="2000" dirty="0">
                <a:solidFill>
                  <a:srgbClr val="000000"/>
                </a:solidFill>
                <a:latin typeface="Arial"/>
              </a:rPr>
              <a:t>here we need 16 characters – 0,1,2,3,4,5,6,7,8,9,A,B,C,D,E,F</a:t>
            </a:r>
          </a:p>
          <a:p>
            <a:endParaRPr lang="en-US" dirty="0"/>
          </a:p>
        </p:txBody>
      </p:sp>
      <p:sp>
        <p:nvSpPr>
          <p:cNvPr id="6" name="Slide Number Placeholder 5">
            <a:extLst>
              <a:ext uri="{FF2B5EF4-FFF2-40B4-BE49-F238E27FC236}">
                <a16:creationId xmlns:a16="http://schemas.microsoft.com/office/drawing/2014/main" xmlns="" id="{6AF75DF3-74B2-467D-A704-9443ACBC55A2}"/>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792" y="54928"/>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9173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8586" y="276380"/>
            <a:ext cx="8911687" cy="715293"/>
          </a:xfrm>
        </p:spPr>
        <p:txBody>
          <a:bodyPr>
            <a:normAutofit/>
          </a:bodyPr>
          <a:lstStyle/>
          <a:p>
            <a:pPr algn="ctr"/>
            <a:r>
              <a:rPr lang="en-US" sz="3200" b="1" dirty="0"/>
              <a:t>Binary number into Decimal</a:t>
            </a:r>
          </a:p>
        </p:txBody>
      </p:sp>
      <p:sp>
        <p:nvSpPr>
          <p:cNvPr id="3" name="Content Placeholder 2"/>
          <p:cNvSpPr>
            <a:spLocks noGrp="1"/>
          </p:cNvSpPr>
          <p:nvPr>
            <p:ph idx="1"/>
          </p:nvPr>
        </p:nvSpPr>
        <p:spPr>
          <a:xfrm>
            <a:off x="838200" y="1223912"/>
            <a:ext cx="10680364" cy="5102942"/>
          </a:xfrm>
        </p:spPr>
        <p:txBody>
          <a:bodyPr>
            <a:noAutofit/>
          </a:bodyPr>
          <a:lstStyle/>
          <a:p>
            <a:r>
              <a:rPr lang="en-US" sz="2000" b="0" dirty="0"/>
              <a:t>Convert the given binary number into decimal equivalent number</a:t>
            </a:r>
          </a:p>
          <a:p>
            <a:pPr marL="457200" indent="-457200">
              <a:buAutoNum type="arabicPeriod"/>
            </a:pPr>
            <a:r>
              <a:rPr lang="en-US" sz="2000" b="0" dirty="0"/>
              <a:t>(100010)</a:t>
            </a:r>
            <a:r>
              <a:rPr lang="en-US" sz="2000" b="0" baseline="-25000" dirty="0"/>
              <a:t>2</a:t>
            </a:r>
            <a:r>
              <a:rPr lang="en-US" sz="2000" b="0" dirty="0"/>
              <a:t>=0×2</a:t>
            </a:r>
            <a:r>
              <a:rPr lang="en-US" sz="2000" b="0" baseline="30000" dirty="0"/>
              <a:t>0</a:t>
            </a:r>
            <a:r>
              <a:rPr lang="en-US" sz="2000" b="0" dirty="0"/>
              <a:t>+1×2</a:t>
            </a:r>
            <a:r>
              <a:rPr lang="en-US" sz="2000" b="0" baseline="30000" dirty="0"/>
              <a:t>1</a:t>
            </a:r>
            <a:r>
              <a:rPr lang="en-US" sz="2000" b="0" dirty="0"/>
              <a:t>+0×2</a:t>
            </a:r>
            <a:r>
              <a:rPr lang="en-US" sz="2000" b="0" baseline="30000" dirty="0"/>
              <a:t>2</a:t>
            </a:r>
            <a:r>
              <a:rPr lang="en-US" sz="2000" b="0" dirty="0"/>
              <a:t>+0×2</a:t>
            </a:r>
            <a:r>
              <a:rPr lang="en-US" sz="2000" b="0" baseline="30000" dirty="0"/>
              <a:t>3</a:t>
            </a:r>
            <a:r>
              <a:rPr lang="en-US" sz="2000" b="0" dirty="0"/>
              <a:t>+0×2</a:t>
            </a:r>
            <a:r>
              <a:rPr lang="en-US" sz="2000" b="0" baseline="30000" dirty="0"/>
              <a:t>4</a:t>
            </a:r>
            <a:r>
              <a:rPr lang="en-US" sz="2000" b="0" dirty="0"/>
              <a:t>+1×2</a:t>
            </a:r>
            <a:r>
              <a:rPr lang="en-US" sz="2000" b="0" baseline="30000" dirty="0"/>
              <a:t>5</a:t>
            </a:r>
          </a:p>
          <a:p>
            <a:pPr marL="0" indent="0">
              <a:buNone/>
            </a:pPr>
            <a:r>
              <a:rPr lang="en-US" sz="2000" b="0" baseline="30000" dirty="0"/>
              <a:t>	</a:t>
            </a:r>
            <a:r>
              <a:rPr lang="en-US" sz="2000" b="0" dirty="0"/>
              <a:t>                =0+2+0+0+0+32</a:t>
            </a:r>
          </a:p>
          <a:p>
            <a:pPr marL="0" indent="0">
              <a:buNone/>
            </a:pPr>
            <a:r>
              <a:rPr lang="en-US" sz="2000" b="0" dirty="0"/>
              <a:t>                	   =(34)</a:t>
            </a:r>
            <a:r>
              <a:rPr lang="en-US" sz="2000" b="0" baseline="-25000" dirty="0"/>
              <a:t>10</a:t>
            </a:r>
            <a:r>
              <a:rPr lang="en-US" sz="2000" b="0" dirty="0"/>
              <a:t>   </a:t>
            </a:r>
          </a:p>
          <a:p>
            <a:pPr marL="0" indent="0">
              <a:buNone/>
            </a:pPr>
            <a:r>
              <a:rPr lang="en-US" sz="2000" b="0" dirty="0"/>
              <a:t>2. (0.1011)</a:t>
            </a:r>
            <a:r>
              <a:rPr lang="en-US" sz="2000" b="0" baseline="-25000" dirty="0"/>
              <a:t>2</a:t>
            </a:r>
            <a:r>
              <a:rPr lang="en-US" sz="2000" b="0" dirty="0"/>
              <a:t>=1×2</a:t>
            </a:r>
            <a:r>
              <a:rPr lang="en-US" sz="2000" b="0" baseline="30000" dirty="0"/>
              <a:t>-1</a:t>
            </a:r>
            <a:r>
              <a:rPr lang="en-US" sz="2000" b="0" dirty="0"/>
              <a:t>+0×2</a:t>
            </a:r>
            <a:r>
              <a:rPr lang="en-US" sz="2000" b="0" baseline="30000" dirty="0"/>
              <a:t>-2</a:t>
            </a:r>
            <a:r>
              <a:rPr lang="en-US" sz="2000" b="0" dirty="0"/>
              <a:t>+1×2</a:t>
            </a:r>
            <a:r>
              <a:rPr lang="en-US" sz="2000" b="0" baseline="30000" dirty="0"/>
              <a:t>-3</a:t>
            </a:r>
            <a:r>
              <a:rPr lang="en-US" sz="2000" b="0" dirty="0"/>
              <a:t>+1×2</a:t>
            </a:r>
            <a:r>
              <a:rPr lang="en-US" sz="2000" b="0" baseline="30000" dirty="0"/>
              <a:t>-4</a:t>
            </a:r>
            <a:r>
              <a:rPr lang="en-US" sz="2000" b="0" dirty="0"/>
              <a:t>     </a:t>
            </a:r>
          </a:p>
          <a:p>
            <a:pPr marL="0" indent="0">
              <a:buNone/>
            </a:pPr>
            <a:r>
              <a:rPr lang="en-US" sz="2000" b="0" dirty="0"/>
              <a:t>               =0.5+0+0.125+0.0625</a:t>
            </a:r>
          </a:p>
          <a:p>
            <a:pPr marL="0" indent="0">
              <a:buNone/>
            </a:pPr>
            <a:r>
              <a:rPr lang="en-US" sz="2000" b="0" dirty="0"/>
              <a:t>               =(0.6875)</a:t>
            </a:r>
            <a:r>
              <a:rPr lang="en-US" sz="2000" b="0" baseline="-25000" dirty="0"/>
              <a:t>10</a:t>
            </a:r>
            <a:r>
              <a:rPr lang="en-US" sz="2000" b="0" dirty="0"/>
              <a:t> </a:t>
            </a:r>
          </a:p>
          <a:p>
            <a:pPr>
              <a:lnSpc>
                <a:spcPct val="90000"/>
              </a:lnSpc>
              <a:buNone/>
            </a:pPr>
            <a:r>
              <a:rPr lang="en-US" sz="2000" b="0" dirty="0"/>
              <a:t>3. (10101.011)</a:t>
            </a:r>
            <a:r>
              <a:rPr lang="en-US" sz="2000" b="0" baseline="-25000" dirty="0"/>
              <a:t>2</a:t>
            </a:r>
          </a:p>
          <a:p>
            <a:pPr>
              <a:lnSpc>
                <a:spcPct val="90000"/>
              </a:lnSpc>
              <a:buNone/>
            </a:pPr>
            <a:r>
              <a:rPr lang="en-US" sz="2000" b="0" dirty="0"/>
              <a:t> Integer part: (10101)</a:t>
            </a:r>
            <a:r>
              <a:rPr lang="en-US" sz="2000" b="0" baseline="-25000" dirty="0"/>
              <a:t>2</a:t>
            </a:r>
            <a:r>
              <a:rPr lang="en-US" sz="2000" b="0" dirty="0"/>
              <a:t>=1×2</a:t>
            </a:r>
            <a:r>
              <a:rPr lang="en-US" sz="2000" b="0" baseline="30000" dirty="0"/>
              <a:t>0</a:t>
            </a:r>
            <a:r>
              <a:rPr lang="en-US" sz="2000" b="0" dirty="0"/>
              <a:t>+0×2</a:t>
            </a:r>
            <a:r>
              <a:rPr lang="en-US" sz="2000" b="0" baseline="30000" dirty="0"/>
              <a:t>1</a:t>
            </a:r>
            <a:r>
              <a:rPr lang="en-US" sz="2000" b="0" dirty="0"/>
              <a:t>+1×2</a:t>
            </a:r>
            <a:r>
              <a:rPr lang="en-US" sz="2000" b="0" baseline="30000" dirty="0"/>
              <a:t>2</a:t>
            </a:r>
            <a:r>
              <a:rPr lang="en-US" sz="2000" b="0" dirty="0"/>
              <a:t>+0×2</a:t>
            </a:r>
            <a:r>
              <a:rPr lang="en-US" sz="2000" b="0" baseline="30000" dirty="0"/>
              <a:t>3</a:t>
            </a:r>
            <a:r>
              <a:rPr lang="en-US" sz="2000" b="0" dirty="0"/>
              <a:t>+1×2</a:t>
            </a:r>
            <a:r>
              <a:rPr lang="en-US" sz="2000" b="0" baseline="30000" dirty="0"/>
              <a:t>4  </a:t>
            </a:r>
            <a:r>
              <a:rPr lang="en-US" sz="2000" b="0" dirty="0"/>
              <a:t> </a:t>
            </a:r>
          </a:p>
          <a:p>
            <a:pPr>
              <a:lnSpc>
                <a:spcPct val="90000"/>
              </a:lnSpc>
              <a:buNone/>
            </a:pPr>
            <a:r>
              <a:rPr lang="en-US" sz="2000" b="0" dirty="0"/>
              <a:t>                 				=1+0+4+0+16 = (21)</a:t>
            </a:r>
            <a:r>
              <a:rPr lang="en-US" sz="2000" b="0" baseline="-25000" dirty="0"/>
              <a:t>10</a:t>
            </a:r>
          </a:p>
          <a:p>
            <a:pPr>
              <a:lnSpc>
                <a:spcPct val="90000"/>
              </a:lnSpc>
              <a:buNone/>
            </a:pPr>
            <a:r>
              <a:rPr lang="en-US" sz="2000" b="0" dirty="0"/>
              <a:t> Decimal part: (0.011)</a:t>
            </a:r>
            <a:r>
              <a:rPr lang="en-US" sz="2000" b="0" baseline="-25000" dirty="0"/>
              <a:t>2</a:t>
            </a:r>
            <a:r>
              <a:rPr lang="en-US" sz="2000" b="0" dirty="0"/>
              <a:t>=0×2</a:t>
            </a:r>
            <a:r>
              <a:rPr lang="en-US" sz="2000" b="0" baseline="30000" dirty="0"/>
              <a:t>-1</a:t>
            </a:r>
            <a:r>
              <a:rPr lang="en-US" sz="2000" b="0" dirty="0"/>
              <a:t>+1×2</a:t>
            </a:r>
            <a:r>
              <a:rPr lang="en-US" sz="2000" b="0" baseline="30000" dirty="0"/>
              <a:t>-2</a:t>
            </a:r>
            <a:r>
              <a:rPr lang="en-US" sz="2000" b="0" dirty="0"/>
              <a:t>+1×2</a:t>
            </a:r>
            <a:r>
              <a:rPr lang="en-US" sz="2000" b="0" baseline="30000" dirty="0"/>
              <a:t>-3        </a:t>
            </a:r>
          </a:p>
          <a:p>
            <a:pPr>
              <a:lnSpc>
                <a:spcPct val="90000"/>
              </a:lnSpc>
              <a:buNone/>
            </a:pPr>
            <a:r>
              <a:rPr lang="en-US" sz="2000" b="0" baseline="30000" dirty="0"/>
              <a:t>    </a:t>
            </a:r>
            <a:r>
              <a:rPr lang="en-US" sz="2000" b="0" dirty="0"/>
              <a:t>                                    = (0.375)</a:t>
            </a:r>
            <a:r>
              <a:rPr lang="en-US" sz="2000" b="0" baseline="-25000" dirty="0"/>
              <a:t>10</a:t>
            </a:r>
            <a:endParaRPr lang="en-US" sz="2000" b="0" dirty="0"/>
          </a:p>
          <a:p>
            <a:pPr>
              <a:lnSpc>
                <a:spcPct val="90000"/>
              </a:lnSpc>
              <a:buNone/>
            </a:pPr>
            <a:r>
              <a:rPr lang="en-US" sz="2000" b="0" dirty="0"/>
              <a:t>					    		= (21.375)</a:t>
            </a:r>
            <a:r>
              <a:rPr lang="en-US" sz="2000" b="0" baseline="-25000" dirty="0"/>
              <a:t>10</a:t>
            </a:r>
          </a:p>
          <a:p>
            <a:pPr marL="0" indent="0">
              <a:buNone/>
            </a:pPr>
            <a:endParaRPr lang="en-US" b="0" dirty="0"/>
          </a:p>
        </p:txBody>
      </p:sp>
      <p:sp>
        <p:nvSpPr>
          <p:cNvPr id="6" name="Slide Number Placeholder 5">
            <a:extLst>
              <a:ext uri="{FF2B5EF4-FFF2-40B4-BE49-F238E27FC236}">
                <a16:creationId xmlns:a16="http://schemas.microsoft.com/office/drawing/2014/main" xmlns="" id="{020A97F0-63B8-4FAB-B8DF-AB46A628B7EF}"/>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792" y="54928"/>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992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 calcmode="lin" valueType="num">
                                      <p:cBhvr additive="base">
                                        <p:cTn id="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anim calcmode="lin" valueType="num">
                                      <p:cBhvr additive="base">
                                        <p:cTn id="1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 calcmode="lin" valueType="num">
                                      <p:cBhvr additive="base">
                                        <p:cTn id="1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 calcmode="lin" valueType="num">
                                      <p:cBhvr additive="base">
                                        <p:cTn id="1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anim calcmode="lin" valueType="num">
                                      <p:cBhvr additive="base">
                                        <p:cTn id="2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anim calcmode="lin" valueType="num">
                                      <p:cBhvr additive="base">
                                        <p:cTn id="2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193" y="276381"/>
            <a:ext cx="8911687" cy="741051"/>
          </a:xfrm>
        </p:spPr>
        <p:txBody>
          <a:bodyPr>
            <a:noAutofit/>
          </a:bodyPr>
          <a:lstStyle/>
          <a:p>
            <a:r>
              <a:rPr lang="en-US" sz="3200" b="1" dirty="0"/>
              <a:t>Hexadecimal Number System</a:t>
            </a:r>
          </a:p>
        </p:txBody>
      </p:sp>
      <p:sp>
        <p:nvSpPr>
          <p:cNvPr id="3" name="Content Placeholder 2"/>
          <p:cNvSpPr>
            <a:spLocks noGrp="1"/>
          </p:cNvSpPr>
          <p:nvPr>
            <p:ph idx="1"/>
          </p:nvPr>
        </p:nvSpPr>
        <p:spPr>
          <a:xfrm>
            <a:off x="6020187" y="1229032"/>
            <a:ext cx="5995802" cy="5403588"/>
          </a:xfrm>
          <a:ln>
            <a:noFill/>
          </a:ln>
        </p:spPr>
        <p:txBody>
          <a:bodyPr>
            <a:normAutofit lnSpcReduction="10000"/>
          </a:bodyPr>
          <a:lstStyle/>
          <a:p>
            <a:pPr>
              <a:buNone/>
            </a:pPr>
            <a:r>
              <a:rPr lang="en-US" b="0" dirty="0"/>
              <a:t>Hexadecimal Number System: </a:t>
            </a:r>
          </a:p>
          <a:p>
            <a:pPr>
              <a:buNone/>
            </a:pPr>
            <a:r>
              <a:rPr lang="en-US" b="0" dirty="0"/>
              <a:t>   The hexadecimal number system has base 16. It has 16 distinct digit symbols. It uses the digits 0-9 &amp; letters A,B,C,D,E,F as 16 digit symbols.</a:t>
            </a:r>
            <a:r>
              <a:rPr lang="en-US" sz="1600" b="0" dirty="0"/>
              <a:t> </a:t>
            </a:r>
          </a:p>
          <a:p>
            <a:r>
              <a:rPr lang="en-US" b="0" dirty="0">
                <a:solidFill>
                  <a:srgbClr val="CC0000"/>
                </a:solidFill>
              </a:rPr>
              <a:t>Hexadecimal to Binary Conversion</a:t>
            </a:r>
          </a:p>
          <a:p>
            <a:pPr marL="0" indent="0">
              <a:buNone/>
            </a:pPr>
            <a:r>
              <a:rPr lang="en-US" b="0" dirty="0">
                <a:solidFill>
                  <a:srgbClr val="0000CC"/>
                </a:solidFill>
              </a:rPr>
              <a:t>	Hexadecimal</a:t>
            </a:r>
            <a:r>
              <a:rPr lang="en-US" b="0" dirty="0"/>
              <a:t>		</a:t>
            </a:r>
            <a:r>
              <a:rPr lang="en-US" b="0" dirty="0">
                <a:solidFill>
                  <a:srgbClr val="008000"/>
                </a:solidFill>
              </a:rPr>
              <a:t>C	      3</a:t>
            </a:r>
          </a:p>
          <a:p>
            <a:pPr marL="0" indent="0">
              <a:buNone/>
            </a:pPr>
            <a:r>
              <a:rPr lang="en-US" b="0" dirty="0">
                <a:solidFill>
                  <a:srgbClr val="0000CC"/>
                </a:solidFill>
              </a:rPr>
              <a:t>		</a:t>
            </a:r>
          </a:p>
          <a:p>
            <a:pPr marL="0" indent="0">
              <a:buNone/>
            </a:pPr>
            <a:r>
              <a:rPr lang="en-US" b="0" dirty="0">
                <a:solidFill>
                  <a:srgbClr val="0000CC"/>
                </a:solidFill>
              </a:rPr>
              <a:t>		Binary</a:t>
            </a:r>
            <a:r>
              <a:rPr lang="en-US" b="0" dirty="0"/>
              <a:t>           </a:t>
            </a:r>
            <a:r>
              <a:rPr lang="en-US" b="0" dirty="0">
                <a:solidFill>
                  <a:srgbClr val="008000"/>
                </a:solidFill>
              </a:rPr>
              <a:t>1100        0011</a:t>
            </a:r>
          </a:p>
          <a:p>
            <a:r>
              <a:rPr lang="en-US" b="0" dirty="0">
                <a:solidFill>
                  <a:srgbClr val="CC0000"/>
                </a:solidFill>
              </a:rPr>
              <a:t>Binary to Hexadecimal Conversion</a:t>
            </a:r>
          </a:p>
          <a:p>
            <a:pPr marL="0" indent="0">
              <a:buNone/>
            </a:pPr>
            <a:r>
              <a:rPr lang="en-US" b="0" dirty="0">
                <a:solidFill>
                  <a:srgbClr val="0000CC"/>
                </a:solidFill>
              </a:rPr>
              <a:t>		Binary </a:t>
            </a:r>
            <a:r>
              <a:rPr lang="en-US" b="0" dirty="0"/>
              <a:t>	       </a:t>
            </a:r>
            <a:r>
              <a:rPr lang="en-US" b="0" dirty="0">
                <a:solidFill>
                  <a:srgbClr val="008000"/>
                </a:solidFill>
              </a:rPr>
              <a:t>1110      1010</a:t>
            </a:r>
          </a:p>
          <a:p>
            <a:pPr marL="0" indent="0">
              <a:buNone/>
            </a:pPr>
            <a:endParaRPr lang="en-US" b="0" dirty="0">
              <a:solidFill>
                <a:srgbClr val="008000"/>
              </a:solidFill>
            </a:endParaRPr>
          </a:p>
          <a:p>
            <a:pPr marL="0" indent="0">
              <a:buNone/>
            </a:pPr>
            <a:r>
              <a:rPr lang="en-US" b="0" dirty="0">
                <a:solidFill>
                  <a:srgbClr val="0000CC"/>
                </a:solidFill>
              </a:rPr>
              <a:t>	   Hexadecimal         </a:t>
            </a:r>
            <a:r>
              <a:rPr lang="en-US" b="0" dirty="0">
                <a:solidFill>
                  <a:srgbClr val="008000"/>
                </a:solidFill>
              </a:rPr>
              <a:t>E           A</a:t>
            </a:r>
          </a:p>
          <a:p>
            <a:pPr marL="0" indent="0">
              <a:buNone/>
            </a:pPr>
            <a:endParaRPr lang="en-US" b="0" dirty="0">
              <a:solidFill>
                <a:srgbClr val="CC0000"/>
              </a:solidFill>
            </a:endParaRPr>
          </a:p>
          <a:p>
            <a:pPr marL="0" indent="0">
              <a:buNone/>
            </a:pPr>
            <a:endParaRPr lang="en-US" b="0" dirty="0"/>
          </a:p>
        </p:txBody>
      </p:sp>
      <p:pic>
        <p:nvPicPr>
          <p:cNvPr id="4" name="Picture 3"/>
          <p:cNvPicPr>
            <a:picLocks noChangeAspect="1"/>
          </p:cNvPicPr>
          <p:nvPr/>
        </p:nvPicPr>
        <p:blipFill>
          <a:blip r:embed="rId2"/>
          <a:stretch>
            <a:fillRect/>
          </a:stretch>
        </p:blipFill>
        <p:spPr>
          <a:xfrm>
            <a:off x="1481070" y="1327354"/>
            <a:ext cx="3876928" cy="5105225"/>
          </a:xfrm>
          <a:prstGeom prst="rect">
            <a:avLst/>
          </a:prstGeom>
        </p:spPr>
      </p:pic>
      <p:sp>
        <p:nvSpPr>
          <p:cNvPr id="7" name="Line 18"/>
          <p:cNvSpPr>
            <a:spLocks noChangeShapeType="1"/>
          </p:cNvSpPr>
          <p:nvPr/>
        </p:nvSpPr>
        <p:spPr bwMode="auto">
          <a:xfrm>
            <a:off x="9898625" y="3697207"/>
            <a:ext cx="0" cy="38100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8000"/>
                  </a:outerShdw>
                </a:effectLst>
              </a14:hiddenEffects>
            </a:ext>
          </a:extLst>
        </p:spPr>
        <p:txBody>
          <a:bodyPr wrap="none" anchor="ctr"/>
          <a:lstStyle/>
          <a:p>
            <a:pPr defTabSz="914400" eaLnBrk="0" fontAlgn="base" hangingPunct="0">
              <a:spcBef>
                <a:spcPct val="0"/>
              </a:spcBef>
              <a:spcAft>
                <a:spcPct val="0"/>
              </a:spcAft>
            </a:pPr>
            <a:endParaRPr kumimoji="1" lang="en-US" sz="2800" b="1">
              <a:solidFill>
                <a:srgbClr val="FFFF00"/>
              </a:solidFill>
              <a:latin typeface="Times New Roman" panose="02020603050405020304" pitchFamily="18" charset="0"/>
            </a:endParaRPr>
          </a:p>
        </p:txBody>
      </p:sp>
      <p:sp>
        <p:nvSpPr>
          <p:cNvPr id="8" name="Line 18"/>
          <p:cNvSpPr>
            <a:spLocks noChangeShapeType="1"/>
          </p:cNvSpPr>
          <p:nvPr/>
        </p:nvSpPr>
        <p:spPr bwMode="auto">
          <a:xfrm>
            <a:off x="11201815" y="3697207"/>
            <a:ext cx="0" cy="38100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8000"/>
                  </a:outerShdw>
                </a:effectLst>
              </a14:hiddenEffects>
            </a:ext>
          </a:extLst>
        </p:spPr>
        <p:txBody>
          <a:bodyPr wrap="none" anchor="ctr"/>
          <a:lstStyle/>
          <a:p>
            <a:pPr defTabSz="914400" eaLnBrk="0" fontAlgn="base" hangingPunct="0">
              <a:spcBef>
                <a:spcPct val="0"/>
              </a:spcBef>
              <a:spcAft>
                <a:spcPct val="0"/>
              </a:spcAft>
            </a:pPr>
            <a:endParaRPr kumimoji="1" lang="en-US" sz="2800" b="1">
              <a:solidFill>
                <a:srgbClr val="FFFF00"/>
              </a:solidFill>
              <a:latin typeface="Times New Roman" panose="02020603050405020304" pitchFamily="18" charset="0"/>
            </a:endParaRPr>
          </a:p>
        </p:txBody>
      </p:sp>
      <p:sp>
        <p:nvSpPr>
          <p:cNvPr id="9" name="Line 18"/>
          <p:cNvSpPr>
            <a:spLocks noChangeShapeType="1"/>
          </p:cNvSpPr>
          <p:nvPr/>
        </p:nvSpPr>
        <p:spPr bwMode="auto">
          <a:xfrm>
            <a:off x="9623321" y="5457804"/>
            <a:ext cx="0" cy="38100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8000"/>
                  </a:outerShdw>
                </a:effectLst>
              </a14:hiddenEffects>
            </a:ext>
          </a:extLst>
        </p:spPr>
        <p:txBody>
          <a:bodyPr wrap="none" anchor="ctr"/>
          <a:lstStyle/>
          <a:p>
            <a:pPr defTabSz="914400" eaLnBrk="0" fontAlgn="base" hangingPunct="0">
              <a:spcBef>
                <a:spcPct val="0"/>
              </a:spcBef>
              <a:spcAft>
                <a:spcPct val="0"/>
              </a:spcAft>
            </a:pPr>
            <a:endParaRPr kumimoji="1" lang="en-US" sz="2800" b="1">
              <a:solidFill>
                <a:srgbClr val="FFFF00"/>
              </a:solidFill>
              <a:latin typeface="Times New Roman" panose="02020603050405020304" pitchFamily="18" charset="0"/>
            </a:endParaRPr>
          </a:p>
        </p:txBody>
      </p:sp>
      <p:sp>
        <p:nvSpPr>
          <p:cNvPr id="10" name="Line 18"/>
          <p:cNvSpPr>
            <a:spLocks noChangeShapeType="1"/>
          </p:cNvSpPr>
          <p:nvPr/>
        </p:nvSpPr>
        <p:spPr bwMode="auto">
          <a:xfrm>
            <a:off x="10731880" y="5457804"/>
            <a:ext cx="0" cy="38100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8000"/>
                  </a:outerShdw>
                </a:effectLst>
              </a14:hiddenEffects>
            </a:ext>
          </a:extLst>
        </p:spPr>
        <p:txBody>
          <a:bodyPr wrap="none" anchor="ctr"/>
          <a:lstStyle/>
          <a:p>
            <a:pPr defTabSz="914400" eaLnBrk="0" fontAlgn="base" hangingPunct="0">
              <a:spcBef>
                <a:spcPct val="0"/>
              </a:spcBef>
              <a:spcAft>
                <a:spcPct val="0"/>
              </a:spcAft>
            </a:pPr>
            <a:endParaRPr kumimoji="1" lang="en-US" sz="2800" b="1">
              <a:solidFill>
                <a:srgbClr val="FFFF00"/>
              </a:solidFill>
              <a:latin typeface="Times New Roman" panose="02020603050405020304" pitchFamily="18" charset="0"/>
            </a:endParaRPr>
          </a:p>
        </p:txBody>
      </p:sp>
      <p:sp>
        <p:nvSpPr>
          <p:cNvPr id="11" name="Slide Number Placeholder 10">
            <a:extLst>
              <a:ext uri="{FF2B5EF4-FFF2-40B4-BE49-F238E27FC236}">
                <a16:creationId xmlns:a16="http://schemas.microsoft.com/office/drawing/2014/main" xmlns="" id="{58A63E4F-8BB6-46A6-A3E4-02F5849F37E5}"/>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792" y="54928"/>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659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fltVal val="0"/>
                                          </p:val>
                                        </p:tav>
                                        <p:tav tm="100000">
                                          <p:val>
                                            <p:strVal val="#ppt_w"/>
                                          </p:val>
                                        </p:tav>
                                      </p:tavLst>
                                    </p:anim>
                                    <p:anim calcmode="lin" valueType="num">
                                      <p:cBhvr>
                                        <p:cTn id="15" dur="1000" fill="hold"/>
                                        <p:tgtEl>
                                          <p:spTgt spid="8"/>
                                        </p:tgtEl>
                                        <p:attrNameLst>
                                          <p:attrName>ppt_h</p:attrName>
                                        </p:attrNameLst>
                                      </p:cBhvr>
                                      <p:tavLst>
                                        <p:tav tm="0">
                                          <p:val>
                                            <p:fltVal val="0"/>
                                          </p:val>
                                        </p:tav>
                                        <p:tav tm="100000">
                                          <p:val>
                                            <p:strVal val="#ppt_h"/>
                                          </p:val>
                                        </p:tav>
                                      </p:tavLst>
                                    </p:anim>
                                    <p:anim calcmode="lin" valueType="num">
                                      <p:cBhvr>
                                        <p:cTn id="16"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 calcmode="lin" valueType="num">
                                      <p:cBhvr>
                                        <p:cTn id="23"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15"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fltVal val="0"/>
                                          </p:val>
                                        </p:tav>
                                        <p:tav tm="100000">
                                          <p:val>
                                            <p:strVal val="#ppt_w"/>
                                          </p:val>
                                        </p:tav>
                                      </p:tavLst>
                                    </p:anim>
                                    <p:anim calcmode="lin" valueType="num">
                                      <p:cBhvr>
                                        <p:cTn id="29" dur="1000" fill="hold"/>
                                        <p:tgtEl>
                                          <p:spTgt spid="10"/>
                                        </p:tgtEl>
                                        <p:attrNameLst>
                                          <p:attrName>ppt_h</p:attrName>
                                        </p:attrNameLst>
                                      </p:cBhvr>
                                      <p:tavLst>
                                        <p:tav tm="0">
                                          <p:val>
                                            <p:fltVal val="0"/>
                                          </p:val>
                                        </p:tav>
                                        <p:tav tm="100000">
                                          <p:val>
                                            <p:strVal val="#ppt_h"/>
                                          </p:val>
                                        </p:tav>
                                      </p:tavLst>
                                    </p:anim>
                                    <p:anim calcmode="lin" valueType="num">
                                      <p:cBhvr>
                                        <p:cTn id="30"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9889" y="0"/>
            <a:ext cx="8911687" cy="618186"/>
          </a:xfrm>
        </p:spPr>
        <p:txBody>
          <a:bodyPr>
            <a:normAutofit/>
          </a:bodyPr>
          <a:lstStyle/>
          <a:p>
            <a:r>
              <a:rPr lang="en-US" b="1" dirty="0"/>
              <a:t>Hexadecimal Number System</a:t>
            </a:r>
            <a:endParaRPr lang="en-US" dirty="0"/>
          </a:p>
        </p:txBody>
      </p:sp>
      <p:sp>
        <p:nvSpPr>
          <p:cNvPr id="3" name="Content Placeholder 2"/>
          <p:cNvSpPr>
            <a:spLocks noGrp="1"/>
          </p:cNvSpPr>
          <p:nvPr>
            <p:ph idx="1"/>
          </p:nvPr>
        </p:nvSpPr>
        <p:spPr>
          <a:xfrm>
            <a:off x="1273910" y="697064"/>
            <a:ext cx="10108948" cy="2580067"/>
          </a:xfrm>
        </p:spPr>
        <p:txBody>
          <a:bodyPr/>
          <a:lstStyle/>
          <a:p>
            <a:r>
              <a:rPr lang="en-US" b="1" dirty="0"/>
              <a:t>DECIMAL  TO  HEXADECIMAL CONVERSION</a:t>
            </a:r>
          </a:p>
          <a:p>
            <a:pPr marL="0" indent="0">
              <a:buNone/>
            </a:pPr>
            <a:r>
              <a:rPr lang="en-US" dirty="0"/>
              <a:t>	Divide by 16 Process</a:t>
            </a:r>
          </a:p>
          <a:p>
            <a:endParaRPr lang="en-US" dirty="0"/>
          </a:p>
        </p:txBody>
      </p:sp>
      <p:sp>
        <p:nvSpPr>
          <p:cNvPr id="4" name="Text Box 4"/>
          <p:cNvSpPr txBox="1">
            <a:spLocks noChangeArrowheads="1"/>
          </p:cNvSpPr>
          <p:nvPr/>
        </p:nvSpPr>
        <p:spPr bwMode="auto">
          <a:xfrm>
            <a:off x="528353" y="1525433"/>
            <a:ext cx="14911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lvl1pPr>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1pPr>
            <a:lvl2pPr marL="742950" indent="-28575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2pPr>
            <a:lvl3pPr marL="1143000" indent="-22860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3pPr>
            <a:lvl4pPr marL="1600200" indent="-22860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4pPr>
            <a:lvl5pPr marL="2057400" indent="-22860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5pPr>
            <a:lvl6pPr marL="25146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6pPr>
            <a:lvl7pPr marL="29718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7pPr>
            <a:lvl8pPr marL="34290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8pPr>
            <a:lvl9pPr marL="38862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9pPr>
          </a:lstStyle>
          <a:p>
            <a:pPr>
              <a:buFont typeface="Monotype Sorts" pitchFamily="2" charset="2"/>
              <a:buNone/>
            </a:pPr>
            <a:r>
              <a:rPr lang="en-US" sz="2400" dirty="0">
                <a:solidFill>
                  <a:srgbClr val="00B050"/>
                </a:solidFill>
              </a:rPr>
              <a:t>Decimal #</a:t>
            </a:r>
          </a:p>
        </p:txBody>
      </p:sp>
      <p:sp>
        <p:nvSpPr>
          <p:cNvPr id="5" name="Text Box 5"/>
          <p:cNvSpPr txBox="1">
            <a:spLocks noChangeArrowheads="1"/>
          </p:cNvSpPr>
          <p:nvPr/>
        </p:nvSpPr>
        <p:spPr bwMode="auto">
          <a:xfrm>
            <a:off x="2209577" y="1525433"/>
            <a:ext cx="43316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lvl1pPr>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1pPr>
            <a:lvl2pPr marL="742950" indent="-28575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2pPr>
            <a:lvl3pPr marL="1143000" indent="-22860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3pPr>
            <a:lvl4pPr marL="1600200" indent="-22860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4pPr>
            <a:lvl5pPr marL="2057400" indent="-22860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5pPr>
            <a:lvl6pPr marL="25146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6pPr>
            <a:lvl7pPr marL="29718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7pPr>
            <a:lvl8pPr marL="34290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8pPr>
            <a:lvl9pPr marL="38862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9pPr>
          </a:lstStyle>
          <a:p>
            <a:pPr marL="0" marR="0" lvl="0" indent="0" defTabSz="914400" eaLnBrk="0" fontAlgn="base" latinLnBrk="0" hangingPunct="0">
              <a:lnSpc>
                <a:spcPct val="100000"/>
              </a:lnSpc>
              <a:spcBef>
                <a:spcPct val="20000"/>
              </a:spcBef>
              <a:spcAft>
                <a:spcPct val="0"/>
              </a:spcAft>
              <a:buClr>
                <a:srgbClr val="0066FF"/>
              </a:buClr>
              <a:buSzPct val="75000"/>
              <a:buFont typeface="Monotype Sorts" pitchFamily="2" charset="2"/>
              <a:buNone/>
              <a:tabLst/>
              <a:defRPr/>
            </a:pPr>
            <a:r>
              <a:rPr kumimoji="1" lang="en-US" sz="2400" b="1" i="0" u="none" strike="noStrike" kern="0" cap="none" spc="0" normalizeH="0" baseline="0" noProof="0" dirty="0">
                <a:ln>
                  <a:noFill/>
                </a:ln>
                <a:solidFill>
                  <a:srgbClr val="CC0000"/>
                </a:solidFill>
                <a:effectLst/>
                <a:uLnTx/>
                <a:uFillTx/>
                <a:latin typeface="+mj-lt"/>
              </a:rPr>
              <a:t>47</a:t>
            </a:r>
            <a:r>
              <a:rPr kumimoji="1" lang="en-US" sz="2400" b="1" i="0" u="none" strike="noStrike" kern="0" cap="none" spc="0" normalizeH="0" baseline="0" noProof="0" dirty="0">
                <a:ln>
                  <a:noFill/>
                </a:ln>
                <a:solidFill>
                  <a:srgbClr val="FFFF00"/>
                </a:solidFill>
                <a:effectLst/>
                <a:uLnTx/>
                <a:uFillTx/>
                <a:latin typeface="+mj-lt"/>
              </a:rPr>
              <a:t>  </a:t>
            </a:r>
            <a:r>
              <a:rPr kumimoji="1" lang="en-US" sz="2400" b="1" i="0" u="none" strike="noStrike" kern="0" cap="none" spc="0" normalizeH="0" baseline="0" noProof="0" dirty="0">
                <a:ln>
                  <a:noFill/>
                </a:ln>
                <a:solidFill>
                  <a:srgbClr val="000000"/>
                </a:solidFill>
                <a:effectLst/>
                <a:uLnTx/>
                <a:uFillTx/>
                <a:latin typeface="+mj-lt"/>
              </a:rPr>
              <a:t>÷</a:t>
            </a:r>
            <a:r>
              <a:rPr kumimoji="1" lang="en-US" sz="2400" b="1" i="0" u="none" strike="noStrike" kern="0" cap="none" spc="0" normalizeH="0" baseline="0" noProof="0" dirty="0">
                <a:ln>
                  <a:noFill/>
                </a:ln>
                <a:solidFill>
                  <a:srgbClr val="000066"/>
                </a:solidFill>
                <a:effectLst/>
                <a:uLnTx/>
                <a:uFillTx/>
                <a:latin typeface="+mj-lt"/>
              </a:rPr>
              <a:t> </a:t>
            </a:r>
            <a:r>
              <a:rPr kumimoji="1" lang="en-US" sz="2400" b="1" i="0" u="none" strike="noStrike" kern="0" cap="none" spc="0" normalizeH="0" baseline="0" noProof="0" dirty="0">
                <a:ln>
                  <a:noFill/>
                </a:ln>
                <a:solidFill>
                  <a:srgbClr val="FFFF00"/>
                </a:solidFill>
                <a:effectLst/>
                <a:uLnTx/>
                <a:uFillTx/>
                <a:latin typeface="+mj-lt"/>
              </a:rPr>
              <a:t> </a:t>
            </a:r>
            <a:r>
              <a:rPr kumimoji="1" lang="en-US" sz="2400" b="1" i="0" u="none" strike="noStrike" kern="0" cap="none" spc="0" normalizeH="0" baseline="0" noProof="0" dirty="0">
                <a:ln>
                  <a:noFill/>
                </a:ln>
                <a:solidFill>
                  <a:srgbClr val="CC0000"/>
                </a:solidFill>
                <a:effectLst/>
                <a:uLnTx/>
                <a:uFillTx/>
                <a:latin typeface="+mj-lt"/>
              </a:rPr>
              <a:t>16</a:t>
            </a:r>
            <a:r>
              <a:rPr kumimoji="1" lang="en-US" sz="2400" b="1" i="0" u="none" strike="noStrike" kern="0" cap="none" spc="0" normalizeH="0" baseline="0" noProof="0" dirty="0">
                <a:ln>
                  <a:noFill/>
                </a:ln>
                <a:solidFill>
                  <a:srgbClr val="FFFF00"/>
                </a:solidFill>
                <a:effectLst/>
                <a:uLnTx/>
                <a:uFillTx/>
                <a:latin typeface="+mj-lt"/>
              </a:rPr>
              <a:t> </a:t>
            </a:r>
            <a:r>
              <a:rPr kumimoji="1" lang="en-US" sz="2400" b="1" i="0" u="none" strike="noStrike" kern="0" cap="none" spc="0" normalizeH="0" baseline="0" noProof="0" dirty="0">
                <a:ln>
                  <a:noFill/>
                </a:ln>
                <a:solidFill>
                  <a:srgbClr val="000000"/>
                </a:solidFill>
                <a:effectLst/>
                <a:uLnTx/>
                <a:uFillTx/>
                <a:latin typeface="+mj-lt"/>
              </a:rPr>
              <a:t> = </a:t>
            </a:r>
            <a:r>
              <a:rPr kumimoji="1" lang="en-US" sz="2400" b="1" i="0" u="none" strike="noStrike" kern="0" cap="none" spc="0" normalizeH="0" baseline="0" noProof="0" dirty="0">
                <a:ln>
                  <a:noFill/>
                </a:ln>
                <a:solidFill>
                  <a:srgbClr val="FFFF00"/>
                </a:solidFill>
                <a:effectLst/>
                <a:uLnTx/>
                <a:uFillTx/>
                <a:latin typeface="+mj-lt"/>
              </a:rPr>
              <a:t> </a:t>
            </a:r>
            <a:r>
              <a:rPr kumimoji="1" lang="en-US" sz="2400" b="1" i="0" u="none" strike="noStrike" kern="0" cap="none" spc="0" normalizeH="0" baseline="0" noProof="0" dirty="0">
                <a:ln>
                  <a:noFill/>
                </a:ln>
                <a:solidFill>
                  <a:srgbClr val="CC0000"/>
                </a:solidFill>
                <a:effectLst/>
                <a:uLnTx/>
                <a:uFillTx/>
                <a:latin typeface="+mj-lt"/>
              </a:rPr>
              <a:t>2</a:t>
            </a:r>
            <a:r>
              <a:rPr kumimoji="1" lang="en-US" sz="2400" b="1" i="0" u="none" strike="noStrike" kern="0" cap="none" spc="0" normalizeH="0" baseline="0" noProof="0" dirty="0">
                <a:ln>
                  <a:noFill/>
                </a:ln>
                <a:solidFill>
                  <a:srgbClr val="FFFF00"/>
                </a:solidFill>
                <a:effectLst/>
                <a:uLnTx/>
                <a:uFillTx/>
                <a:latin typeface="+mj-lt"/>
              </a:rPr>
              <a:t>   </a:t>
            </a:r>
            <a:r>
              <a:rPr kumimoji="1" lang="en-US" sz="2400" b="1" i="0" u="none" strike="noStrike" kern="0" cap="none" spc="0" normalizeH="0" baseline="0" noProof="0" dirty="0">
                <a:ln>
                  <a:noFill/>
                </a:ln>
                <a:solidFill>
                  <a:srgbClr val="CC0000"/>
                </a:solidFill>
                <a:effectLst/>
                <a:uLnTx/>
                <a:uFillTx/>
                <a:latin typeface="+mj-lt"/>
              </a:rPr>
              <a:t>remainder</a:t>
            </a:r>
            <a:r>
              <a:rPr kumimoji="1" lang="en-US" sz="2400" b="1" i="0" u="none" strike="noStrike" kern="0" cap="none" spc="0" normalizeH="0" baseline="0" noProof="0" dirty="0">
                <a:ln>
                  <a:noFill/>
                </a:ln>
                <a:solidFill>
                  <a:srgbClr val="FFFF00"/>
                </a:solidFill>
                <a:effectLst/>
                <a:uLnTx/>
                <a:uFillTx/>
                <a:latin typeface="+mj-lt"/>
              </a:rPr>
              <a:t> </a:t>
            </a:r>
            <a:r>
              <a:rPr kumimoji="1" lang="en-US" sz="2400" b="1" i="0" u="none" strike="noStrike" kern="0" cap="none" spc="0" normalizeH="0" baseline="0" noProof="0" dirty="0">
                <a:ln>
                  <a:noFill/>
                </a:ln>
                <a:solidFill>
                  <a:srgbClr val="CC0000"/>
                </a:solidFill>
                <a:effectLst/>
                <a:uLnTx/>
                <a:uFillTx/>
                <a:latin typeface="+mj-lt"/>
              </a:rPr>
              <a:t>15</a:t>
            </a:r>
            <a:endParaRPr kumimoji="1" lang="en-US" sz="2400" b="1" i="0" u="none" strike="noStrike" kern="0" cap="none" spc="0" normalizeH="0" baseline="0" noProof="0" dirty="0">
              <a:ln>
                <a:noFill/>
              </a:ln>
              <a:solidFill>
                <a:srgbClr val="FFFF00"/>
              </a:solidFill>
              <a:effectLst/>
              <a:uLnTx/>
              <a:uFillTx/>
              <a:latin typeface="+mj-lt"/>
            </a:endParaRPr>
          </a:p>
        </p:txBody>
      </p:sp>
      <p:sp>
        <p:nvSpPr>
          <p:cNvPr id="7" name="Rectangle 12"/>
          <p:cNvSpPr>
            <a:spLocks noChangeArrowheads="1"/>
          </p:cNvSpPr>
          <p:nvPr/>
        </p:nvSpPr>
        <p:spPr bwMode="auto">
          <a:xfrm>
            <a:off x="6222933" y="2799833"/>
            <a:ext cx="1905000" cy="457200"/>
          </a:xfrm>
          <a:prstGeom prst="rect">
            <a:avLst/>
          </a:prstGeom>
          <a:noFill/>
          <a:ln w="3810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1pPr>
            <a:lvl2pPr marL="742950" indent="-28575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2pPr>
            <a:lvl3pPr marL="1143000" indent="-22860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3pPr>
            <a:lvl4pPr marL="1600200" indent="-22860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4pPr>
            <a:lvl5pPr marL="2057400" indent="-22860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5pPr>
            <a:lvl6pPr marL="25146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6pPr>
            <a:lvl7pPr marL="29718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7pPr>
            <a:lvl8pPr marL="34290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8pPr>
            <a:lvl9pPr marL="38862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9pPr>
          </a:lstStyle>
          <a:p>
            <a:pPr marL="0" marR="0" lvl="0" indent="0" defTabSz="914400" eaLnBrk="0" fontAlgn="base" latinLnBrk="0" hangingPunct="0">
              <a:lnSpc>
                <a:spcPct val="100000"/>
              </a:lnSpc>
              <a:spcBef>
                <a:spcPct val="20000"/>
              </a:spcBef>
              <a:spcAft>
                <a:spcPct val="0"/>
              </a:spcAft>
              <a:buClr>
                <a:srgbClr val="0066FF"/>
              </a:buClr>
              <a:buSzPct val="75000"/>
              <a:buNone/>
              <a:tabLst/>
              <a:defRPr/>
            </a:pPr>
            <a:r>
              <a:rPr kumimoji="1" lang="en-US" sz="2800" b="1" i="0" u="none" strike="noStrike" kern="0" cap="none" spc="0" normalizeH="0" baseline="0" noProof="0" dirty="0">
                <a:ln>
                  <a:noFill/>
                </a:ln>
                <a:solidFill>
                  <a:srgbClr val="FFFF00"/>
                </a:solidFill>
                <a:effectLst/>
                <a:uLnTx/>
                <a:uFillTx/>
                <a:latin typeface="Times New Roman" panose="02020603050405020304" pitchFamily="18" charset="0"/>
              </a:rPr>
              <a:t>     </a:t>
            </a:r>
            <a:r>
              <a:rPr kumimoji="1" lang="en-US" sz="2800" b="1" i="0" u="none" strike="noStrike" kern="0" cap="none" spc="0" normalizeH="0" baseline="0" noProof="0" dirty="0">
                <a:ln>
                  <a:noFill/>
                </a:ln>
                <a:solidFill>
                  <a:srgbClr val="002060"/>
                </a:solidFill>
                <a:effectLst/>
                <a:uLnTx/>
                <a:uFillTx/>
                <a:latin typeface="+mj-lt"/>
              </a:rPr>
              <a:t>2	  F	</a:t>
            </a:r>
          </a:p>
        </p:txBody>
      </p:sp>
      <p:sp>
        <p:nvSpPr>
          <p:cNvPr id="8" name="Rectangle 7"/>
          <p:cNvSpPr/>
          <p:nvPr/>
        </p:nvSpPr>
        <p:spPr>
          <a:xfrm>
            <a:off x="2382701" y="2142642"/>
            <a:ext cx="3985386" cy="461665"/>
          </a:xfrm>
          <a:prstGeom prst="rect">
            <a:avLst/>
          </a:prstGeom>
        </p:spPr>
        <p:txBody>
          <a:bodyPr wrap="none">
            <a:spAutoFit/>
          </a:bodyPr>
          <a:lstStyle/>
          <a:p>
            <a:pPr>
              <a:buFont typeface="Monotype Sorts" pitchFamily="2" charset="2"/>
              <a:buNone/>
            </a:pPr>
            <a:r>
              <a:rPr lang="en-US" sz="2400" b="1" dirty="0">
                <a:solidFill>
                  <a:srgbClr val="CC0000"/>
                </a:solidFill>
              </a:rPr>
              <a:t>2</a:t>
            </a:r>
            <a:r>
              <a:rPr lang="en-US" sz="2400" b="1" dirty="0"/>
              <a:t>  </a:t>
            </a:r>
            <a:r>
              <a:rPr lang="en-US" sz="2400" b="1" dirty="0">
                <a:solidFill>
                  <a:srgbClr val="000000"/>
                </a:solidFill>
              </a:rPr>
              <a:t>÷</a:t>
            </a:r>
            <a:r>
              <a:rPr lang="en-US" sz="2400" b="1" dirty="0"/>
              <a:t>  </a:t>
            </a:r>
            <a:r>
              <a:rPr lang="en-US" sz="2400" b="1" dirty="0">
                <a:solidFill>
                  <a:srgbClr val="CC0000"/>
                </a:solidFill>
              </a:rPr>
              <a:t>16</a:t>
            </a:r>
            <a:r>
              <a:rPr lang="en-US" sz="2400" b="1" dirty="0"/>
              <a:t> </a:t>
            </a:r>
            <a:r>
              <a:rPr lang="en-US" sz="2400" b="1" dirty="0">
                <a:solidFill>
                  <a:srgbClr val="000000"/>
                </a:solidFill>
              </a:rPr>
              <a:t> =</a:t>
            </a:r>
            <a:r>
              <a:rPr lang="en-US" sz="2400" b="1" dirty="0"/>
              <a:t>  </a:t>
            </a:r>
            <a:r>
              <a:rPr lang="en-US" sz="2400" b="1" dirty="0">
                <a:solidFill>
                  <a:srgbClr val="CC0000"/>
                </a:solidFill>
              </a:rPr>
              <a:t>0  remainder 2</a:t>
            </a:r>
            <a:r>
              <a:rPr lang="en-US" sz="2400" b="1" dirty="0"/>
              <a:t> </a:t>
            </a:r>
          </a:p>
        </p:txBody>
      </p:sp>
      <p:cxnSp>
        <p:nvCxnSpPr>
          <p:cNvPr id="9" name="AutoShape 11"/>
          <p:cNvCxnSpPr>
            <a:cxnSpLocks noChangeShapeType="1"/>
          </p:cNvCxnSpPr>
          <p:nvPr/>
        </p:nvCxnSpPr>
        <p:spPr bwMode="auto">
          <a:xfrm>
            <a:off x="6222933" y="2469096"/>
            <a:ext cx="639919" cy="270422"/>
          </a:xfrm>
          <a:prstGeom prst="bentConnector3">
            <a:avLst>
              <a:gd name="adj1" fmla="val 98302"/>
            </a:avLst>
          </a:prstGeom>
          <a:noFill/>
          <a:ln w="38100">
            <a:solidFill>
              <a:srgbClr val="008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8000"/>
                  </a:outerShdw>
                </a:effectLst>
              </a14:hiddenEffects>
            </a:ext>
          </a:extLst>
        </p:spPr>
      </p:cxnSp>
      <p:cxnSp>
        <p:nvCxnSpPr>
          <p:cNvPr id="10" name="AutoShape 10"/>
          <p:cNvCxnSpPr>
            <a:cxnSpLocks noChangeShapeType="1"/>
            <a:stCxn id="5" idx="3"/>
          </p:cNvCxnSpPr>
          <p:nvPr/>
        </p:nvCxnSpPr>
        <p:spPr bwMode="auto">
          <a:xfrm>
            <a:off x="6541212" y="1756266"/>
            <a:ext cx="868093" cy="1023471"/>
          </a:xfrm>
          <a:prstGeom prst="bentConnector2">
            <a:avLst/>
          </a:prstGeom>
          <a:noFill/>
          <a:ln w="38100">
            <a:solidFill>
              <a:srgbClr val="008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8000"/>
                  </a:outerShdw>
                </a:effectLst>
              </a14:hiddenEffects>
            </a:ext>
          </a:extLst>
        </p:spPr>
      </p:cxnSp>
      <p:sp>
        <p:nvSpPr>
          <p:cNvPr id="19" name="Rectangle 18"/>
          <p:cNvSpPr/>
          <p:nvPr/>
        </p:nvSpPr>
        <p:spPr>
          <a:xfrm>
            <a:off x="1063008" y="3507964"/>
            <a:ext cx="10539056" cy="3252172"/>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HEXADECIMAL NUMBER INTO DECIMAL NUMBER SYSTEM</a:t>
            </a:r>
          </a:p>
          <a:p>
            <a:pPr algn="just"/>
            <a:endParaRPr lang="en-US" sz="2000" b="1" dirty="0">
              <a:solidFill>
                <a:srgbClr val="C00000"/>
              </a:solidFill>
              <a:latin typeface="Times New Roman" panose="02020603050405020304" pitchFamily="18" charset="0"/>
              <a:cs typeface="Times New Roman" panose="02020603050405020304" pitchFamily="18" charset="0"/>
            </a:endParaRPr>
          </a:p>
          <a:p>
            <a:pPr>
              <a:lnSpc>
                <a:spcPct val="150000"/>
              </a:lnSpc>
            </a:pPr>
            <a:r>
              <a:rPr lang="en-US" sz="2400" b="1" dirty="0">
                <a:solidFill>
                  <a:srgbClr val="C00000"/>
                </a:solidFill>
                <a:latin typeface="Times New Roman" panose="02020603050405020304" pitchFamily="18" charset="0"/>
                <a:cs typeface="Times New Roman" panose="02020603050405020304" pitchFamily="18" charset="0"/>
              </a:rPr>
              <a:t>1. (2B8D.E2)16= 2×16</a:t>
            </a:r>
            <a:r>
              <a:rPr lang="en-US" sz="2400" b="1" baseline="30000" dirty="0">
                <a:solidFill>
                  <a:srgbClr val="C00000"/>
                </a:solidFill>
                <a:latin typeface="Times New Roman" panose="02020603050405020304" pitchFamily="18" charset="0"/>
                <a:cs typeface="Times New Roman" panose="02020603050405020304" pitchFamily="18" charset="0"/>
              </a:rPr>
              <a:t>3</a:t>
            </a:r>
            <a:r>
              <a:rPr lang="en-US" sz="2400" b="1" dirty="0">
                <a:solidFill>
                  <a:srgbClr val="C00000"/>
                </a:solidFill>
                <a:latin typeface="Times New Roman" panose="02020603050405020304" pitchFamily="18" charset="0"/>
                <a:cs typeface="Times New Roman" panose="02020603050405020304" pitchFamily="18" charset="0"/>
              </a:rPr>
              <a:t>+11×16</a:t>
            </a:r>
            <a:r>
              <a:rPr lang="en-US" sz="2400" b="1" baseline="30000" dirty="0">
                <a:solidFill>
                  <a:srgbClr val="C00000"/>
                </a:solidFill>
                <a:latin typeface="Times New Roman" panose="02020603050405020304" pitchFamily="18" charset="0"/>
                <a:cs typeface="Times New Roman" panose="02020603050405020304" pitchFamily="18" charset="0"/>
              </a:rPr>
              <a:t>2</a:t>
            </a:r>
            <a:r>
              <a:rPr lang="en-US" sz="2400" b="1" dirty="0">
                <a:solidFill>
                  <a:srgbClr val="C00000"/>
                </a:solidFill>
                <a:latin typeface="Times New Roman" panose="02020603050405020304" pitchFamily="18" charset="0"/>
                <a:cs typeface="Times New Roman" panose="02020603050405020304" pitchFamily="18" charset="0"/>
              </a:rPr>
              <a:t>+8×16</a:t>
            </a:r>
            <a:r>
              <a:rPr lang="en-US" sz="2400" b="1" baseline="30000" dirty="0">
                <a:solidFill>
                  <a:srgbClr val="C00000"/>
                </a:solidFill>
                <a:latin typeface="Times New Roman" panose="02020603050405020304" pitchFamily="18" charset="0"/>
                <a:cs typeface="Times New Roman" panose="02020603050405020304" pitchFamily="18" charset="0"/>
              </a:rPr>
              <a:t>1</a:t>
            </a:r>
            <a:r>
              <a:rPr lang="en-US" sz="2400" b="1" dirty="0">
                <a:solidFill>
                  <a:srgbClr val="C00000"/>
                </a:solidFill>
                <a:latin typeface="Times New Roman" panose="02020603050405020304" pitchFamily="18" charset="0"/>
                <a:cs typeface="Times New Roman" panose="02020603050405020304" pitchFamily="18" charset="0"/>
              </a:rPr>
              <a:t>+13×16</a:t>
            </a:r>
            <a:r>
              <a:rPr lang="en-US" sz="2400" b="1" baseline="30000" dirty="0">
                <a:solidFill>
                  <a:srgbClr val="C00000"/>
                </a:solidFill>
                <a:latin typeface="Times New Roman" panose="02020603050405020304" pitchFamily="18" charset="0"/>
                <a:cs typeface="Times New Roman" panose="02020603050405020304" pitchFamily="18" charset="0"/>
              </a:rPr>
              <a:t>0</a:t>
            </a:r>
            <a:r>
              <a:rPr lang="en-US" sz="2400" b="1" dirty="0">
                <a:solidFill>
                  <a:srgbClr val="C00000"/>
                </a:solidFill>
                <a:latin typeface="Times New Roman" panose="02020603050405020304" pitchFamily="18" charset="0"/>
                <a:cs typeface="Times New Roman" panose="02020603050405020304" pitchFamily="18" charset="0"/>
              </a:rPr>
              <a:t> +14×16</a:t>
            </a:r>
            <a:r>
              <a:rPr lang="en-US" sz="2400" b="1" baseline="30000" dirty="0">
                <a:solidFill>
                  <a:srgbClr val="C00000"/>
                </a:solidFill>
                <a:latin typeface="Times New Roman" panose="02020603050405020304" pitchFamily="18" charset="0"/>
                <a:cs typeface="Times New Roman" panose="02020603050405020304" pitchFamily="18" charset="0"/>
              </a:rPr>
              <a:t>-1</a:t>
            </a:r>
            <a:r>
              <a:rPr lang="en-US" sz="2400" b="1" dirty="0">
                <a:solidFill>
                  <a:srgbClr val="C00000"/>
                </a:solidFill>
                <a:latin typeface="Times New Roman" panose="02020603050405020304" pitchFamily="18" charset="0"/>
                <a:cs typeface="Times New Roman" panose="02020603050405020304" pitchFamily="18" charset="0"/>
              </a:rPr>
              <a:t>+2×16</a:t>
            </a:r>
            <a:r>
              <a:rPr lang="en-US" sz="2400" b="1" baseline="30000" dirty="0">
                <a:solidFill>
                  <a:srgbClr val="C00000"/>
                </a:solidFill>
                <a:latin typeface="Times New Roman" panose="02020603050405020304" pitchFamily="18" charset="0"/>
                <a:cs typeface="Times New Roman" panose="02020603050405020304" pitchFamily="18" charset="0"/>
              </a:rPr>
              <a:t>-2</a:t>
            </a:r>
          </a:p>
          <a:p>
            <a:pPr>
              <a:lnSpc>
                <a:spcPct val="150000"/>
              </a:lnSpc>
            </a:pPr>
            <a:r>
              <a:rPr lang="en-US" sz="2400" b="1" dirty="0">
                <a:solidFill>
                  <a:srgbClr val="C00000"/>
                </a:solidFill>
                <a:latin typeface="Times New Roman" panose="02020603050405020304" pitchFamily="18" charset="0"/>
                <a:cs typeface="Times New Roman" panose="02020603050405020304" pitchFamily="18" charset="0"/>
              </a:rPr>
              <a:t>	 = 8192+2816+128+13+0.875+0.0078125</a:t>
            </a:r>
          </a:p>
          <a:p>
            <a:pPr>
              <a:lnSpc>
                <a:spcPct val="150000"/>
              </a:lnSpc>
            </a:pPr>
            <a:r>
              <a:rPr lang="en-US" sz="2400" b="1" dirty="0">
                <a:solidFill>
                  <a:srgbClr val="C00000"/>
                </a:solidFill>
                <a:latin typeface="Times New Roman" panose="02020603050405020304" pitchFamily="18" charset="0"/>
                <a:cs typeface="Times New Roman" panose="02020603050405020304" pitchFamily="18" charset="0"/>
              </a:rPr>
              <a:t>         = (11149.88281)</a:t>
            </a:r>
            <a:r>
              <a:rPr lang="en-US" sz="2400" b="1" baseline="-25000" dirty="0">
                <a:solidFill>
                  <a:srgbClr val="C00000"/>
                </a:solidFill>
                <a:latin typeface="Times New Roman" panose="02020603050405020304" pitchFamily="18" charset="0"/>
                <a:cs typeface="Times New Roman" panose="02020603050405020304" pitchFamily="18" charset="0"/>
              </a:rPr>
              <a:t>10</a:t>
            </a:r>
          </a:p>
          <a:p>
            <a:endParaRPr lang="en-US" sz="2000" baseline="-250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(269)</a:t>
            </a:r>
            <a:r>
              <a:rPr lang="en-US" sz="2400" b="1" baseline="-25000" dirty="0">
                <a:latin typeface="Times New Roman" panose="02020603050405020304" pitchFamily="18" charset="0"/>
                <a:cs typeface="Times New Roman" panose="02020603050405020304" pitchFamily="18" charset="0"/>
              </a:rPr>
              <a:t>16</a:t>
            </a:r>
            <a:r>
              <a:rPr lang="en-US" sz="2400" b="1" dirty="0">
                <a:latin typeface="Times New Roman" panose="02020603050405020304" pitchFamily="18" charset="0"/>
                <a:cs typeface="Times New Roman" panose="02020603050405020304" pitchFamily="18" charset="0"/>
              </a:rPr>
              <a:t>= ?								Answer: </a:t>
            </a:r>
            <a:r>
              <a:rPr lang="en-US" sz="2000" b="1" dirty="0">
                <a:latin typeface="Times New Roman" panose="02020603050405020304" pitchFamily="18" charset="0"/>
                <a:cs typeface="Times New Roman" panose="02020603050405020304" pitchFamily="18" charset="0"/>
              </a:rPr>
              <a:t>(617)</a:t>
            </a:r>
            <a:r>
              <a:rPr lang="en-US" sz="2000" b="1" baseline="-25000" dirty="0">
                <a:latin typeface="Times New Roman" panose="02020603050405020304" pitchFamily="18" charset="0"/>
                <a:cs typeface="Times New Roman" panose="02020603050405020304" pitchFamily="18" charset="0"/>
              </a:rPr>
              <a:t>10</a:t>
            </a:r>
            <a:endParaRPr lang="en-US" sz="2000" b="1"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12" name="Slide Number Placeholder 11">
            <a:extLst>
              <a:ext uri="{FF2B5EF4-FFF2-40B4-BE49-F238E27FC236}">
                <a16:creationId xmlns:a16="http://schemas.microsoft.com/office/drawing/2014/main" xmlns="" id="{B93497E4-CE36-4582-94EC-684A67D2B1F1}"/>
              </a:ext>
            </a:extLst>
          </p:cNvPr>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792" y="54928"/>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287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600"/>
                            </p:stCondLst>
                            <p:childTnLst>
                              <p:par>
                                <p:cTn id="9" presetID="9"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par>
                          <p:cTn id="12" fill="hold">
                            <p:stCondLst>
                              <p:cond delay="1100"/>
                            </p:stCondLst>
                            <p:childTnLst>
                              <p:par>
                                <p:cTn id="13" presetID="22" presetClass="entr" presetSubtype="1"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par>
                          <p:cTn id="16" fill="hold">
                            <p:stCondLst>
                              <p:cond delay="1600"/>
                            </p:stCondLst>
                            <p:childTnLst>
                              <p:par>
                                <p:cTn id="17" presetID="22" presetClass="entr" presetSubtype="1"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9">
                                            <p:txEl>
                                              <p:pRg st="0" end="0"/>
                                            </p:txEl>
                                          </p:spTgt>
                                        </p:tgtEl>
                                        <p:attrNameLst>
                                          <p:attrName>style.visibility</p:attrName>
                                        </p:attrNameLst>
                                      </p:cBhvr>
                                      <p:to>
                                        <p:strVal val="visible"/>
                                      </p:to>
                                    </p:set>
                                    <p:anim calcmode="lin" valueType="num">
                                      <p:cBhvr additive="base">
                                        <p:cTn id="24"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9">
                                            <p:txEl>
                                              <p:pRg st="2" end="2"/>
                                            </p:txEl>
                                          </p:spTgt>
                                        </p:tgtEl>
                                        <p:attrNameLst>
                                          <p:attrName>style.visibility</p:attrName>
                                        </p:attrNameLst>
                                      </p:cBhvr>
                                      <p:to>
                                        <p:strVal val="visible"/>
                                      </p:to>
                                    </p:set>
                                    <p:anim calcmode="lin" valueType="num">
                                      <p:cBhvr additive="base">
                                        <p:cTn id="28"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9">
                                            <p:txEl>
                                              <p:pRg st="2" end="2"/>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9">
                                            <p:txEl>
                                              <p:pRg st="3" end="3"/>
                                            </p:txEl>
                                          </p:spTgt>
                                        </p:tgtEl>
                                        <p:attrNameLst>
                                          <p:attrName>style.visibility</p:attrName>
                                        </p:attrNameLst>
                                      </p:cBhvr>
                                      <p:to>
                                        <p:strVal val="visible"/>
                                      </p:to>
                                    </p:set>
                                    <p:anim calcmode="lin" valueType="num">
                                      <p:cBhvr additive="base">
                                        <p:cTn id="32" dur="500" fill="hold"/>
                                        <p:tgtEl>
                                          <p:spTgt spid="19">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9">
                                            <p:txEl>
                                              <p:pRg st="3" end="3"/>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9">
                                            <p:txEl>
                                              <p:pRg st="4" end="4"/>
                                            </p:txEl>
                                          </p:spTgt>
                                        </p:tgtEl>
                                        <p:attrNameLst>
                                          <p:attrName>style.visibility</p:attrName>
                                        </p:attrNameLst>
                                      </p:cBhvr>
                                      <p:to>
                                        <p:strVal val="visible"/>
                                      </p:to>
                                    </p:set>
                                    <p:anim calcmode="lin" valueType="num">
                                      <p:cBhvr additive="base">
                                        <p:cTn id="36" dur="500" fill="hold"/>
                                        <p:tgtEl>
                                          <p:spTgt spid="19">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9">
                                            <p:txEl>
                                              <p:pRg st="6" end="6"/>
                                            </p:txEl>
                                          </p:spTgt>
                                        </p:tgtEl>
                                        <p:attrNameLst>
                                          <p:attrName>style.visibility</p:attrName>
                                        </p:attrNameLst>
                                      </p:cBhvr>
                                      <p:to>
                                        <p:strVal val="visible"/>
                                      </p:to>
                                    </p:set>
                                    <p:anim calcmode="lin" valueType="num">
                                      <p:cBhvr additive="base">
                                        <p:cTn id="42" dur="500" fill="hold"/>
                                        <p:tgtEl>
                                          <p:spTgt spid="19">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0826" y="195784"/>
            <a:ext cx="8911687" cy="591020"/>
          </a:xfrm>
        </p:spPr>
        <p:txBody>
          <a:bodyPr>
            <a:normAutofit/>
          </a:bodyPr>
          <a:lstStyle/>
          <a:p>
            <a:pPr algn="ctr"/>
            <a:r>
              <a:rPr lang="en-US" sz="3200" b="1" dirty="0"/>
              <a:t>Octal Number System</a:t>
            </a:r>
          </a:p>
        </p:txBody>
      </p:sp>
      <p:pic>
        <p:nvPicPr>
          <p:cNvPr id="4" name="Content Placeholder 3"/>
          <p:cNvPicPr>
            <a:picLocks noGrp="1" noChangeAspect="1"/>
          </p:cNvPicPr>
          <p:nvPr>
            <p:ph idx="1"/>
          </p:nvPr>
        </p:nvPicPr>
        <p:blipFill>
          <a:blip r:embed="rId2"/>
          <a:stretch>
            <a:fillRect/>
          </a:stretch>
        </p:blipFill>
        <p:spPr>
          <a:xfrm>
            <a:off x="7440515" y="1837992"/>
            <a:ext cx="4056845" cy="4518358"/>
          </a:xfrm>
          <a:prstGeom prst="rect">
            <a:avLst/>
          </a:prstGeom>
        </p:spPr>
      </p:pic>
      <p:sp>
        <p:nvSpPr>
          <p:cNvPr id="5" name="Rectangle 4"/>
          <p:cNvSpPr/>
          <p:nvPr/>
        </p:nvSpPr>
        <p:spPr>
          <a:xfrm>
            <a:off x="7263692" y="786803"/>
            <a:ext cx="6096000" cy="769441"/>
          </a:xfrm>
          <a:prstGeom prst="rect">
            <a:avLst/>
          </a:prstGeom>
        </p:spPr>
        <p:txBody>
          <a:bodyPr>
            <a:spAutoFit/>
          </a:bodyPr>
          <a:lstStyle/>
          <a:p>
            <a:pPr marL="342900" lvl="0" indent="-342900" algn="just" defTabSz="914400" fontAlgn="base">
              <a:spcBef>
                <a:spcPct val="20000"/>
              </a:spcBef>
              <a:spcAft>
                <a:spcPct val="0"/>
              </a:spcAft>
            </a:pPr>
            <a:r>
              <a:rPr lang="en-US" sz="2000" dirty="0">
                <a:solidFill>
                  <a:srgbClr val="000000"/>
                </a:solidFill>
                <a:latin typeface="Times New Roman" panose="02020603050405020304" pitchFamily="18" charset="0"/>
                <a:cs typeface="Times New Roman" panose="02020603050405020304" pitchFamily="18" charset="0"/>
              </a:rPr>
              <a:t>A number system that uses 8 digit (0-7) is </a:t>
            </a:r>
          </a:p>
          <a:p>
            <a:pPr marL="342900" lvl="0" indent="-342900" algn="just" defTabSz="914400" fontAlgn="base">
              <a:spcBef>
                <a:spcPct val="20000"/>
              </a:spcBef>
              <a:spcAft>
                <a:spcPct val="0"/>
              </a:spcAft>
            </a:pPr>
            <a:r>
              <a:rPr lang="en-US" sz="2000" dirty="0">
                <a:solidFill>
                  <a:srgbClr val="000000"/>
                </a:solidFill>
                <a:latin typeface="Times New Roman" panose="02020603050405020304" pitchFamily="18" charset="0"/>
                <a:cs typeface="Times New Roman" panose="02020603050405020304" pitchFamily="18" charset="0"/>
              </a:rPr>
              <a:t>called an octal number system. It has base 8. </a:t>
            </a:r>
          </a:p>
        </p:txBody>
      </p:sp>
      <p:sp>
        <p:nvSpPr>
          <p:cNvPr id="6" name="Rectangle 5"/>
          <p:cNvSpPr/>
          <p:nvPr/>
        </p:nvSpPr>
        <p:spPr>
          <a:xfrm>
            <a:off x="850867" y="1286337"/>
            <a:ext cx="4775666"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Octal number system into Binary number system:</a:t>
            </a:r>
          </a:p>
        </p:txBody>
      </p:sp>
      <p:sp>
        <p:nvSpPr>
          <p:cNvPr id="7" name="Rectangle 6"/>
          <p:cNvSpPr/>
          <p:nvPr/>
        </p:nvSpPr>
        <p:spPr>
          <a:xfrm>
            <a:off x="1010153" y="1664471"/>
            <a:ext cx="1401346" cy="400110"/>
          </a:xfrm>
          <a:prstGeom prst="rect">
            <a:avLst/>
          </a:prstGeom>
        </p:spPr>
        <p:txBody>
          <a:bodyPr wrap="none">
            <a:spAutoFit/>
          </a:bodyPr>
          <a:lstStyle/>
          <a:p>
            <a:pPr>
              <a:spcBef>
                <a:spcPct val="0"/>
              </a:spcBef>
            </a:pPr>
            <a:r>
              <a:rPr lang="en-US" sz="2000" dirty="0">
                <a:latin typeface="Times New Roman" panose="02020603050405020304" pitchFamily="18" charset="0"/>
                <a:cs typeface="Times New Roman" panose="02020603050405020304" pitchFamily="18" charset="0"/>
              </a:rPr>
              <a:t>(7423.245)</a:t>
            </a:r>
            <a:r>
              <a:rPr lang="en-US" sz="2000" baseline="-30000" dirty="0">
                <a:latin typeface="Times New Roman" panose="02020603050405020304" pitchFamily="18" charset="0"/>
                <a:cs typeface="Times New Roman" panose="02020603050405020304" pitchFamily="18" charset="0"/>
              </a:rPr>
              <a:t>8</a:t>
            </a:r>
            <a:endParaRPr lang="en-US" sz="2000" dirty="0">
              <a:latin typeface="Times New Roman" panose="02020603050405020304" pitchFamily="18" charset="0"/>
              <a:cs typeface="Times New Roman" panose="02020603050405020304" pitchFamily="18" charset="0"/>
            </a:endParaRPr>
          </a:p>
        </p:txBody>
      </p:sp>
      <p:graphicFrame>
        <p:nvGraphicFramePr>
          <p:cNvPr id="8" name="Group 30"/>
          <p:cNvGraphicFramePr>
            <a:graphicFrameLocks noGrp="1"/>
          </p:cNvGraphicFramePr>
          <p:nvPr>
            <p:extLst>
              <p:ext uri="{D42A27DB-BD31-4B8C-83A1-F6EECF244321}">
                <p14:modId xmlns:p14="http://schemas.microsoft.com/office/powerpoint/2010/main" val="2043991866"/>
              </p:ext>
            </p:extLst>
          </p:nvPr>
        </p:nvGraphicFramePr>
        <p:xfrm>
          <a:off x="716924" y="2178146"/>
          <a:ext cx="6096000" cy="1036638"/>
        </p:xfrm>
        <a:graphic>
          <a:graphicData uri="http://schemas.openxmlformats.org/drawingml/2006/table">
            <a:tbl>
              <a:tblPr/>
              <a:tblGrid>
                <a:gridCol w="762000">
                  <a:extLst>
                    <a:ext uri="{9D8B030D-6E8A-4147-A177-3AD203B41FA5}">
                      <a16:colId xmlns:a16="http://schemas.microsoft.com/office/drawing/2014/main" xmlns="" val="20000"/>
                    </a:ext>
                  </a:extLst>
                </a:gridCol>
                <a:gridCol w="828675">
                  <a:extLst>
                    <a:ext uri="{9D8B030D-6E8A-4147-A177-3AD203B41FA5}">
                      <a16:colId xmlns:a16="http://schemas.microsoft.com/office/drawing/2014/main" xmlns="" val="20001"/>
                    </a:ext>
                  </a:extLst>
                </a:gridCol>
                <a:gridCol w="750888">
                  <a:extLst>
                    <a:ext uri="{9D8B030D-6E8A-4147-A177-3AD203B41FA5}">
                      <a16:colId xmlns:a16="http://schemas.microsoft.com/office/drawing/2014/main" xmlns="" val="20002"/>
                    </a:ext>
                  </a:extLst>
                </a:gridCol>
                <a:gridCol w="750887">
                  <a:extLst>
                    <a:ext uri="{9D8B030D-6E8A-4147-A177-3AD203B41FA5}">
                      <a16:colId xmlns:a16="http://schemas.microsoft.com/office/drawing/2014/main" xmlns="" val="20003"/>
                    </a:ext>
                  </a:extLst>
                </a:gridCol>
                <a:gridCol w="750888">
                  <a:extLst>
                    <a:ext uri="{9D8B030D-6E8A-4147-A177-3AD203B41FA5}">
                      <a16:colId xmlns:a16="http://schemas.microsoft.com/office/drawing/2014/main" xmlns="" val="20004"/>
                    </a:ext>
                  </a:extLst>
                </a:gridCol>
                <a:gridCol w="750887">
                  <a:extLst>
                    <a:ext uri="{9D8B030D-6E8A-4147-A177-3AD203B41FA5}">
                      <a16:colId xmlns:a16="http://schemas.microsoft.com/office/drawing/2014/main" xmlns="" val="20005"/>
                    </a:ext>
                  </a:extLst>
                </a:gridCol>
                <a:gridCol w="750888">
                  <a:extLst>
                    <a:ext uri="{9D8B030D-6E8A-4147-A177-3AD203B41FA5}">
                      <a16:colId xmlns:a16="http://schemas.microsoft.com/office/drawing/2014/main" xmlns="" val="20006"/>
                    </a:ext>
                  </a:extLst>
                </a:gridCol>
                <a:gridCol w="750887">
                  <a:extLst>
                    <a:ext uri="{9D8B030D-6E8A-4147-A177-3AD203B41FA5}">
                      <a16:colId xmlns:a16="http://schemas.microsoft.com/office/drawing/2014/main" xmlns="" val="20007"/>
                    </a:ext>
                  </a:extLst>
                </a:gridCol>
              </a:tblGrid>
              <a:tr h="51831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7</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4</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2</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3</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C00000"/>
                          </a:solidFill>
                          <a:effectLst/>
                          <a:latin typeface="Times New Roman" panose="02020603050405020304" pitchFamily="18" charset="0"/>
                          <a:cs typeface="Times New Roman" panose="02020603050405020304" pitchFamily="18" charset="0"/>
                        </a:rPr>
                        <a:t>2</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C00000"/>
                          </a:solidFill>
                          <a:effectLst/>
                          <a:latin typeface="Times New Roman" panose="02020603050405020304" pitchFamily="18" charset="0"/>
                          <a:cs typeface="Times New Roman" panose="02020603050405020304" pitchFamily="18" charset="0"/>
                        </a:rPr>
                        <a:t>4</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C00000"/>
                          </a:solidFill>
                          <a:effectLst/>
                          <a:latin typeface="Times New Roman" panose="02020603050405020304" pitchFamily="18" charset="0"/>
                          <a:cs typeface="Times New Roman" panose="02020603050405020304" pitchFamily="18" charset="0"/>
                        </a:rPr>
                        <a:t>5</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1831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C00000"/>
                          </a:solidFill>
                          <a:effectLst/>
                          <a:latin typeface="Times New Roman" panose="02020603050405020304" pitchFamily="18" charset="0"/>
                          <a:cs typeface="Times New Roman" panose="02020603050405020304" pitchFamily="18" charset="0"/>
                        </a:rPr>
                        <a:t>111</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C00000"/>
                          </a:solidFill>
                          <a:effectLst/>
                          <a:latin typeface="Times New Roman" panose="02020603050405020304" pitchFamily="18" charset="0"/>
                          <a:cs typeface="Times New Roman" panose="02020603050405020304" pitchFamily="18" charset="0"/>
                        </a:rPr>
                        <a:t>100</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010</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011</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010</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100</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101</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
        <p:nvSpPr>
          <p:cNvPr id="9" name="Rectangle 8"/>
          <p:cNvSpPr/>
          <p:nvPr/>
        </p:nvSpPr>
        <p:spPr>
          <a:xfrm>
            <a:off x="823817" y="3150601"/>
            <a:ext cx="6096000" cy="923330"/>
          </a:xfrm>
          <a:prstGeom prst="rect">
            <a:avLst/>
          </a:prstGeom>
        </p:spPr>
        <p:txBody>
          <a:bodyPr>
            <a:spAutoFit/>
          </a:bodyPr>
          <a:lstStyle/>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Conversion from Binary number system to Octal number system:</a:t>
            </a:r>
            <a:endParaRPr lang="en-US" dirty="0">
              <a:latin typeface="Times New Roman" panose="02020603050405020304" pitchFamily="18" charset="0"/>
              <a:cs typeface="Times New Roman" panose="02020603050405020304" pitchFamily="18" charset="0"/>
            </a:endParaRPr>
          </a:p>
        </p:txBody>
      </p:sp>
      <p:sp>
        <p:nvSpPr>
          <p:cNvPr id="10" name="Rectangle 9"/>
          <p:cNvSpPr/>
          <p:nvPr/>
        </p:nvSpPr>
        <p:spPr>
          <a:xfrm>
            <a:off x="2568593" y="4062275"/>
            <a:ext cx="2427972" cy="400110"/>
          </a:xfrm>
          <a:prstGeom prst="rect">
            <a:avLst/>
          </a:prstGeom>
        </p:spPr>
        <p:txBody>
          <a:bodyPr wrap="none">
            <a:spAutoFit/>
          </a:bodyPr>
          <a:lstStyle/>
          <a:p>
            <a:pPr>
              <a:spcBef>
                <a:spcPct val="0"/>
              </a:spcBef>
            </a:pPr>
            <a:r>
              <a:rPr lang="en-US" sz="2000" b="1" dirty="0">
                <a:latin typeface="Times New Roman" panose="02020603050405020304" pitchFamily="18" charset="0"/>
                <a:cs typeface="Times New Roman" panose="02020603050405020304" pitchFamily="18" charset="0"/>
              </a:rPr>
              <a:t>(11101101110.11111)</a:t>
            </a:r>
            <a:r>
              <a:rPr lang="en-US" sz="2000" b="1" baseline="-30000" dirty="0">
                <a:latin typeface="Times New Roman" panose="02020603050405020304" pitchFamily="18" charset="0"/>
                <a:cs typeface="Times New Roman" panose="02020603050405020304" pitchFamily="18" charset="0"/>
              </a:rPr>
              <a:t>2</a:t>
            </a:r>
            <a:endParaRPr lang="en-US" sz="2000" b="1" dirty="0">
              <a:latin typeface="Times New Roman" panose="02020603050405020304" pitchFamily="18" charset="0"/>
              <a:cs typeface="Times New Roman" panose="02020603050405020304" pitchFamily="18" charset="0"/>
            </a:endParaRPr>
          </a:p>
        </p:txBody>
      </p:sp>
      <p:graphicFrame>
        <p:nvGraphicFramePr>
          <p:cNvPr id="11" name="Group 5"/>
          <p:cNvGraphicFramePr>
            <a:graphicFrameLocks noGrp="1"/>
          </p:cNvGraphicFramePr>
          <p:nvPr>
            <p:extLst>
              <p:ext uri="{D42A27DB-BD31-4B8C-83A1-F6EECF244321}">
                <p14:modId xmlns:p14="http://schemas.microsoft.com/office/powerpoint/2010/main" val="2673610312"/>
              </p:ext>
            </p:extLst>
          </p:nvPr>
        </p:nvGraphicFramePr>
        <p:xfrm>
          <a:off x="921695" y="4637427"/>
          <a:ext cx="6271150" cy="914456"/>
        </p:xfrm>
        <a:graphic>
          <a:graphicData uri="http://schemas.openxmlformats.org/drawingml/2006/table">
            <a:tbl>
              <a:tblPr/>
              <a:tblGrid>
                <a:gridCol w="986056">
                  <a:extLst>
                    <a:ext uri="{9D8B030D-6E8A-4147-A177-3AD203B41FA5}">
                      <a16:colId xmlns:a16="http://schemas.microsoft.com/office/drawing/2014/main" xmlns="" val="20000"/>
                    </a:ext>
                  </a:extLst>
                </a:gridCol>
                <a:gridCol w="881537">
                  <a:extLst>
                    <a:ext uri="{9D8B030D-6E8A-4147-A177-3AD203B41FA5}">
                      <a16:colId xmlns:a16="http://schemas.microsoft.com/office/drawing/2014/main" xmlns="" val="20001"/>
                    </a:ext>
                  </a:extLst>
                </a:gridCol>
                <a:gridCol w="880161">
                  <a:extLst>
                    <a:ext uri="{9D8B030D-6E8A-4147-A177-3AD203B41FA5}">
                      <a16:colId xmlns:a16="http://schemas.microsoft.com/office/drawing/2014/main" xmlns="" val="20002"/>
                    </a:ext>
                  </a:extLst>
                </a:gridCol>
                <a:gridCol w="881537">
                  <a:extLst>
                    <a:ext uri="{9D8B030D-6E8A-4147-A177-3AD203B41FA5}">
                      <a16:colId xmlns:a16="http://schemas.microsoft.com/office/drawing/2014/main" xmlns="" val="20003"/>
                    </a:ext>
                  </a:extLst>
                </a:gridCol>
                <a:gridCol w="880161">
                  <a:extLst>
                    <a:ext uri="{9D8B030D-6E8A-4147-A177-3AD203B41FA5}">
                      <a16:colId xmlns:a16="http://schemas.microsoft.com/office/drawing/2014/main" xmlns="" val="20004"/>
                    </a:ext>
                  </a:extLst>
                </a:gridCol>
                <a:gridCol w="881537">
                  <a:extLst>
                    <a:ext uri="{9D8B030D-6E8A-4147-A177-3AD203B41FA5}">
                      <a16:colId xmlns:a16="http://schemas.microsoft.com/office/drawing/2014/main" xmlns="" val="20005"/>
                    </a:ext>
                  </a:extLst>
                </a:gridCol>
                <a:gridCol w="880161">
                  <a:extLst>
                    <a:ext uri="{9D8B030D-6E8A-4147-A177-3AD203B41FA5}">
                      <a16:colId xmlns:a16="http://schemas.microsoft.com/office/drawing/2014/main" xmlns="" val="20006"/>
                    </a:ext>
                  </a:extLst>
                </a:gridCol>
              </a:tblGrid>
              <a:tr h="38158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011</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101</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101</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110</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C00000"/>
                          </a:solidFill>
                          <a:effectLst/>
                          <a:latin typeface="Times New Roman" panose="02020603050405020304" pitchFamily="18" charset="0"/>
                          <a:cs typeface="Times New Roman" panose="02020603050405020304" pitchFamily="18" charset="0"/>
                        </a:rPr>
                        <a:t>111</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C00000"/>
                          </a:solidFill>
                          <a:effectLst/>
                          <a:latin typeface="Times New Roman" panose="02020603050405020304" pitchFamily="18" charset="0"/>
                          <a:cs typeface="Times New Roman" panose="02020603050405020304" pitchFamily="18" charset="0"/>
                        </a:rPr>
                        <a:t>110</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8158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3</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C00000"/>
                          </a:solidFill>
                          <a:effectLst/>
                          <a:latin typeface="Times New Roman" panose="02020603050405020304" pitchFamily="18" charset="0"/>
                          <a:cs typeface="Times New Roman" panose="02020603050405020304" pitchFamily="18" charset="0"/>
                        </a:rPr>
                        <a:t>5</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5</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6</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7</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6</a:t>
                      </a:r>
                    </a:p>
                  </a:txBody>
                  <a:tcPr marT="45734" marB="4573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
        <p:nvSpPr>
          <p:cNvPr id="13" name="Slide Number Placeholder 12">
            <a:extLst>
              <a:ext uri="{FF2B5EF4-FFF2-40B4-BE49-F238E27FC236}">
                <a16:creationId xmlns:a16="http://schemas.microsoft.com/office/drawing/2014/main" xmlns="" id="{DD62924E-45E2-40A0-BD14-B030C4B6108D}"/>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792" y="54928"/>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262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 calcmode="lin" valueType="num">
                                      <p:cBhvr additive="base">
                                        <p:cTn id="26"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 calcmode="lin" valueType="num">
                                      <p:cBhvr additive="base">
                                        <p:cTn id="3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2615" y="99972"/>
            <a:ext cx="8911687" cy="687810"/>
          </a:xfrm>
        </p:spPr>
        <p:txBody>
          <a:bodyPr/>
          <a:lstStyle/>
          <a:p>
            <a:pPr algn="ctr"/>
            <a:r>
              <a:rPr lang="en-US" sz="3200" b="1" dirty="0"/>
              <a:t>Octal Number System</a:t>
            </a:r>
            <a:endParaRPr lang="en-US" dirty="0"/>
          </a:p>
        </p:txBody>
      </p:sp>
      <p:sp>
        <p:nvSpPr>
          <p:cNvPr id="3" name="Content Placeholder 2"/>
          <p:cNvSpPr>
            <a:spLocks noGrp="1"/>
          </p:cNvSpPr>
          <p:nvPr>
            <p:ph idx="1"/>
          </p:nvPr>
        </p:nvSpPr>
        <p:spPr>
          <a:xfrm>
            <a:off x="1210614" y="1425262"/>
            <a:ext cx="4623517" cy="3185375"/>
          </a:xfrm>
        </p:spPr>
        <p:txBody>
          <a:bodyPr>
            <a:normAutofit/>
          </a:bodyPr>
          <a:lstStyle/>
          <a:p>
            <a:r>
              <a:rPr lang="en-US" sz="2400" b="0" dirty="0"/>
              <a:t>Octal to Decimal Conversion </a:t>
            </a:r>
          </a:p>
          <a:p>
            <a:r>
              <a:rPr lang="en-US" sz="2400" b="0" dirty="0"/>
              <a:t>Multiplying each Octal digit by its positional weight</a:t>
            </a:r>
          </a:p>
          <a:p>
            <a:pPr marL="0" lvl="0" indent="0">
              <a:spcBef>
                <a:spcPts val="0"/>
              </a:spcBef>
              <a:buClrTx/>
              <a:buNone/>
            </a:pPr>
            <a:endParaRPr lang="en-US" sz="2400" b="0" dirty="0">
              <a:solidFill>
                <a:srgbClr val="C00000"/>
              </a:solidFill>
            </a:endParaRPr>
          </a:p>
          <a:p>
            <a:pPr marL="0" lvl="0" indent="0">
              <a:spcBef>
                <a:spcPts val="0"/>
              </a:spcBef>
              <a:buClrTx/>
              <a:buNone/>
            </a:pPr>
            <a:r>
              <a:rPr lang="en-US" sz="2400" b="0" dirty="0">
                <a:solidFill>
                  <a:srgbClr val="C00000"/>
                </a:solidFill>
              </a:rPr>
              <a:t>(314)</a:t>
            </a:r>
            <a:r>
              <a:rPr lang="en-US" sz="2400" b="0" baseline="-25000" dirty="0">
                <a:solidFill>
                  <a:srgbClr val="C00000"/>
                </a:solidFill>
              </a:rPr>
              <a:t>8</a:t>
            </a:r>
            <a:r>
              <a:rPr lang="en-US" sz="2400" b="0" dirty="0">
                <a:solidFill>
                  <a:srgbClr val="C00000"/>
                </a:solidFill>
              </a:rPr>
              <a:t> = 3×8</a:t>
            </a:r>
            <a:r>
              <a:rPr lang="en-US" sz="2400" b="0" baseline="30000" dirty="0">
                <a:solidFill>
                  <a:srgbClr val="C00000"/>
                </a:solidFill>
              </a:rPr>
              <a:t>3</a:t>
            </a:r>
            <a:r>
              <a:rPr lang="en-US" sz="2400" b="0" dirty="0">
                <a:solidFill>
                  <a:srgbClr val="C00000"/>
                </a:solidFill>
              </a:rPr>
              <a:t>+3×8</a:t>
            </a:r>
            <a:r>
              <a:rPr lang="en-US" sz="2400" b="0" baseline="30000" dirty="0">
                <a:solidFill>
                  <a:srgbClr val="C00000"/>
                </a:solidFill>
              </a:rPr>
              <a:t>2</a:t>
            </a:r>
            <a:r>
              <a:rPr lang="en-US" sz="2400" b="0" dirty="0">
                <a:solidFill>
                  <a:srgbClr val="C00000"/>
                </a:solidFill>
              </a:rPr>
              <a:t>+1×8</a:t>
            </a:r>
            <a:r>
              <a:rPr lang="en-US" sz="2400" b="0" baseline="30000" dirty="0">
                <a:solidFill>
                  <a:srgbClr val="C00000"/>
                </a:solidFill>
              </a:rPr>
              <a:t>1</a:t>
            </a:r>
            <a:r>
              <a:rPr lang="en-US" sz="2400" b="0" dirty="0">
                <a:solidFill>
                  <a:srgbClr val="C00000"/>
                </a:solidFill>
              </a:rPr>
              <a:t>+4×8</a:t>
            </a:r>
            <a:r>
              <a:rPr lang="en-US" sz="2400" b="0" baseline="30000" dirty="0">
                <a:solidFill>
                  <a:srgbClr val="C00000"/>
                </a:solidFill>
              </a:rPr>
              <a:t>0</a:t>
            </a:r>
            <a:r>
              <a:rPr lang="en-US" sz="2400" b="0" dirty="0">
                <a:solidFill>
                  <a:srgbClr val="C00000"/>
                </a:solidFill>
              </a:rPr>
              <a:t>	 	= 192 + 8 + 4</a:t>
            </a:r>
          </a:p>
          <a:p>
            <a:pPr marL="0" lvl="0" indent="0">
              <a:spcBef>
                <a:spcPts val="0"/>
              </a:spcBef>
              <a:buClrTx/>
              <a:buNone/>
            </a:pPr>
            <a:r>
              <a:rPr lang="en-US" sz="2400" b="0" dirty="0">
                <a:solidFill>
                  <a:srgbClr val="C00000"/>
                </a:solidFill>
              </a:rPr>
              <a:t>           = (204)</a:t>
            </a:r>
            <a:r>
              <a:rPr lang="en-US" sz="2400" b="0" baseline="-25000" dirty="0">
                <a:solidFill>
                  <a:srgbClr val="C00000"/>
                </a:solidFill>
              </a:rPr>
              <a:t>10</a:t>
            </a:r>
          </a:p>
          <a:p>
            <a:pPr marL="0" indent="0">
              <a:buNone/>
            </a:pPr>
            <a:endParaRPr lang="en-US" b="0"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25</a:t>
            </a:fld>
            <a:endParaRPr lang="en-US" dirty="0"/>
          </a:p>
        </p:txBody>
      </p:sp>
      <p:sp>
        <p:nvSpPr>
          <p:cNvPr id="8" name="TextBox 7"/>
          <p:cNvSpPr txBox="1"/>
          <p:nvPr/>
        </p:nvSpPr>
        <p:spPr>
          <a:xfrm>
            <a:off x="6538453" y="1532586"/>
            <a:ext cx="3823160" cy="2677656"/>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Decimal to Octal Conversion</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Repeated division or double dabble method</a:t>
            </a:r>
          </a:p>
          <a:p>
            <a:r>
              <a:rPr lang="en-US" sz="2400" dirty="0">
                <a:solidFill>
                  <a:srgbClr val="C00000"/>
                </a:solidFill>
                <a:latin typeface="Times New Roman" panose="02020603050405020304" pitchFamily="18" charset="0"/>
                <a:cs typeface="Times New Roman" panose="02020603050405020304" pitchFamily="18" charset="0"/>
              </a:rPr>
              <a:t>(1375)</a:t>
            </a:r>
            <a:r>
              <a:rPr lang="en-US" sz="2400" baseline="-25000" dirty="0">
                <a:solidFill>
                  <a:srgbClr val="C00000"/>
                </a:solidFill>
                <a:latin typeface="Times New Roman" panose="02020603050405020304" pitchFamily="18" charset="0"/>
                <a:cs typeface="Times New Roman" panose="02020603050405020304" pitchFamily="18" charset="0"/>
              </a:rPr>
              <a:t>10</a:t>
            </a:r>
            <a:r>
              <a:rPr lang="en-US" sz="2400" dirty="0">
                <a:solidFill>
                  <a:srgbClr val="C00000"/>
                </a:solidFill>
                <a:latin typeface="Times New Roman" panose="02020603050405020304" pitchFamily="18" charset="0"/>
                <a:cs typeface="Times New Roman" panose="02020603050405020304" pitchFamily="18" charset="0"/>
              </a:rPr>
              <a:t> = (2537) </a:t>
            </a:r>
            <a:r>
              <a:rPr lang="en-US" sz="2400" baseline="-25000" dirty="0">
                <a:solidFill>
                  <a:srgbClr val="C00000"/>
                </a:solidFill>
                <a:latin typeface="Times New Roman" panose="02020603050405020304" pitchFamily="18" charset="0"/>
                <a:cs typeface="Times New Roman" panose="02020603050405020304" pitchFamily="18" charset="0"/>
              </a:rPr>
              <a:t>8</a:t>
            </a:r>
          </a:p>
          <a:p>
            <a:r>
              <a:rPr lang="en-US" sz="2400" baseline="-25000" dirty="0">
                <a:latin typeface="Times New Roman" panose="02020603050405020304" pitchFamily="18" charset="0"/>
                <a:cs typeface="Times New Roman" panose="02020603050405020304" pitchFamily="18" charset="0"/>
              </a:rPr>
              <a:t>                                remainder</a:t>
            </a:r>
          </a:p>
          <a:p>
            <a:endParaRPr lang="en-US" sz="2400" baseline="-25000" dirty="0">
              <a:latin typeface="Times New Roman" panose="02020603050405020304" pitchFamily="18" charset="0"/>
              <a:cs typeface="Times New Roman" panose="02020603050405020304" pitchFamily="18" charset="0"/>
            </a:endParaRPr>
          </a:p>
          <a:p>
            <a:endParaRPr lang="en-US" sz="2400" baseline="-25000" dirty="0">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nvGraphicFramePr>
        <p:xfrm>
          <a:off x="7688687" y="4119689"/>
          <a:ext cx="2382591" cy="1981200"/>
        </p:xfrm>
        <a:graphic>
          <a:graphicData uri="http://schemas.openxmlformats.org/drawingml/2006/table">
            <a:tbl>
              <a:tblPr firstRow="1" bandRow="1">
                <a:tableStyleId>{5C22544A-7EE6-4342-B048-85BDC9FD1C3A}</a:tableStyleId>
              </a:tblPr>
              <a:tblGrid>
                <a:gridCol w="566671">
                  <a:extLst>
                    <a:ext uri="{9D8B030D-6E8A-4147-A177-3AD203B41FA5}">
                      <a16:colId xmlns:a16="http://schemas.microsoft.com/office/drawing/2014/main" xmlns="" val="20000"/>
                    </a:ext>
                  </a:extLst>
                </a:gridCol>
                <a:gridCol w="824248">
                  <a:extLst>
                    <a:ext uri="{9D8B030D-6E8A-4147-A177-3AD203B41FA5}">
                      <a16:colId xmlns:a16="http://schemas.microsoft.com/office/drawing/2014/main" xmlns="" val="20001"/>
                    </a:ext>
                  </a:extLst>
                </a:gridCol>
                <a:gridCol w="991672">
                  <a:extLst>
                    <a:ext uri="{9D8B030D-6E8A-4147-A177-3AD203B41FA5}">
                      <a16:colId xmlns:a16="http://schemas.microsoft.com/office/drawing/2014/main" xmlns="" val="20002"/>
                    </a:ext>
                  </a:extLst>
                </a:gridCol>
              </a:tblGrid>
              <a:tr h="370840">
                <a:tc>
                  <a:txBody>
                    <a:bodyPr/>
                    <a:lstStyle/>
                    <a:p>
                      <a:r>
                        <a:rPr lang="en-US" sz="2000" b="1" dirty="0">
                          <a:solidFill>
                            <a:srgbClr val="C00000"/>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2000" b="1" dirty="0">
                          <a:solidFill>
                            <a:srgbClr val="C00000"/>
                          </a:solidFill>
                        </a:rPr>
                        <a:t>1375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20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370840">
                <a:tc>
                  <a:txBody>
                    <a:bodyPr/>
                    <a:lstStyle/>
                    <a:p>
                      <a:r>
                        <a:rPr lang="en-US" sz="2000" b="1" dirty="0">
                          <a:solidFill>
                            <a:srgbClr val="C00000"/>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2000" b="1" dirty="0">
                          <a:solidFill>
                            <a:srgbClr val="C00000"/>
                          </a:solidFill>
                        </a:rPr>
                        <a:t>171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2000" b="1" dirty="0">
                          <a:solidFill>
                            <a:srgbClr val="C00000"/>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370840">
                <a:tc>
                  <a:txBody>
                    <a:bodyPr/>
                    <a:lstStyle/>
                    <a:p>
                      <a:r>
                        <a:rPr lang="en-US" sz="2000" b="1" dirty="0">
                          <a:solidFill>
                            <a:srgbClr val="C00000"/>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2000" b="1" dirty="0">
                          <a:solidFill>
                            <a:srgbClr val="C0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2000" b="1" dirty="0">
                          <a:solidFill>
                            <a:srgbClr val="C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2"/>
                  </a:ext>
                </a:extLst>
              </a:tr>
              <a:tr h="370840">
                <a:tc>
                  <a:txBody>
                    <a:bodyPr/>
                    <a:lstStyle/>
                    <a:p>
                      <a:endParaRPr lang="en-US" sz="2000" b="1">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2000" b="1" dirty="0">
                          <a:solidFill>
                            <a:srgbClr val="C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2000" b="1" dirty="0">
                          <a:solidFill>
                            <a:srgbClr val="C0000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3"/>
                  </a:ext>
                </a:extLst>
              </a:tr>
              <a:tr h="370840">
                <a:tc>
                  <a:txBody>
                    <a:bodyPr/>
                    <a:lstStyle/>
                    <a:p>
                      <a:endParaRPr lang="en-US" sz="2000" b="1">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20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2000" b="1" dirty="0">
                          <a:solidFill>
                            <a:srgbClr val="C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4"/>
                  </a:ext>
                </a:extLst>
              </a:tr>
            </a:tbl>
          </a:graphicData>
        </a:graphic>
      </p:graphicFrame>
      <p:sp>
        <p:nvSpPr>
          <p:cNvPr id="10" name="Up Arrow 9"/>
          <p:cNvSpPr/>
          <p:nvPr/>
        </p:nvSpPr>
        <p:spPr>
          <a:xfrm>
            <a:off x="10209211" y="4579574"/>
            <a:ext cx="152401" cy="133182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0474301" y="5769735"/>
            <a:ext cx="756075" cy="369332"/>
          </a:xfrm>
          <a:prstGeom prst="rect">
            <a:avLst/>
          </a:prstGeom>
          <a:noFill/>
        </p:spPr>
        <p:txBody>
          <a:bodyPr wrap="square" rtlCol="0">
            <a:spAutoFit/>
          </a:bodyPr>
          <a:lstStyle/>
          <a:p>
            <a:r>
              <a:rPr lang="en-US" b="1" dirty="0"/>
              <a:t>MSB</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792" y="54928"/>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12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1045" y="322431"/>
            <a:ext cx="10653388" cy="3543352"/>
          </a:xfrm>
        </p:spPr>
        <p:txBody>
          <a:bodyPr>
            <a:normAutofit/>
          </a:bodyPr>
          <a:lstStyle/>
          <a:p>
            <a:r>
              <a:rPr lang="en-US" sz="2000" b="1" dirty="0">
                <a:solidFill>
                  <a:srgbClr val="C00000"/>
                </a:solidFill>
              </a:rPr>
              <a:t>Hexadecimal number system to Octal number system:</a:t>
            </a:r>
          </a:p>
        </p:txBody>
      </p:sp>
      <p:sp>
        <p:nvSpPr>
          <p:cNvPr id="4" name="Rectangle 3"/>
          <p:cNvSpPr/>
          <p:nvPr/>
        </p:nvSpPr>
        <p:spPr>
          <a:xfrm>
            <a:off x="1111045" y="793974"/>
            <a:ext cx="10402667" cy="923330"/>
          </a:xfrm>
          <a:prstGeom prst="rect">
            <a:avLst/>
          </a:prstGeom>
        </p:spPr>
        <p:txBody>
          <a:bodyPr wrap="square">
            <a:spAutoFit/>
          </a:bodyPr>
          <a:lstStyle/>
          <a:p>
            <a:pPr>
              <a:spcBef>
                <a:spcPct val="0"/>
              </a:spcBef>
            </a:pPr>
            <a:r>
              <a:rPr lang="en-US" b="1" dirty="0">
                <a:solidFill>
                  <a:srgbClr val="002060"/>
                </a:solidFill>
                <a:cs typeface="Times New Roman" panose="02020603050405020304" pitchFamily="18" charset="0"/>
              </a:rPr>
              <a:t>First write down the 4 bit binary equivalent of hexadecimal digit and then rearranging into group of three bit each.</a:t>
            </a:r>
            <a:endParaRPr lang="en-US" b="1" dirty="0">
              <a:solidFill>
                <a:srgbClr val="002060"/>
              </a:solidFill>
            </a:endParaRPr>
          </a:p>
          <a:p>
            <a:pPr>
              <a:spcBef>
                <a:spcPct val="0"/>
              </a:spcBef>
            </a:pPr>
            <a:r>
              <a:rPr lang="en-US" b="1" dirty="0">
                <a:solidFill>
                  <a:srgbClr val="002060"/>
                </a:solidFill>
                <a:cs typeface="Times New Roman" panose="02020603050405020304" pitchFamily="18" charset="0"/>
              </a:rPr>
              <a:t>(2AB.9) </a:t>
            </a:r>
            <a:r>
              <a:rPr lang="en-US" b="1" baseline="-30000" dirty="0">
                <a:solidFill>
                  <a:srgbClr val="002060"/>
                </a:solidFill>
                <a:cs typeface="Times New Roman" panose="02020603050405020304" pitchFamily="18" charset="0"/>
              </a:rPr>
              <a:t>16</a:t>
            </a:r>
            <a:r>
              <a:rPr lang="en-US" b="1" dirty="0">
                <a:solidFill>
                  <a:srgbClr val="002060"/>
                </a:solidFill>
                <a:cs typeface="Times New Roman" panose="02020603050405020304" pitchFamily="18" charset="0"/>
              </a:rPr>
              <a:t> = (?)</a:t>
            </a:r>
            <a:r>
              <a:rPr lang="en-US" b="1" baseline="-30000" dirty="0">
                <a:solidFill>
                  <a:srgbClr val="002060"/>
                </a:solidFill>
                <a:cs typeface="Times New Roman" panose="02020603050405020304" pitchFamily="18" charset="0"/>
              </a:rPr>
              <a:t>8</a:t>
            </a:r>
            <a:endParaRPr lang="en-US" b="1" dirty="0">
              <a:solidFill>
                <a:srgbClr val="00206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070479807"/>
              </p:ext>
            </p:extLst>
          </p:nvPr>
        </p:nvGraphicFramePr>
        <p:xfrm>
          <a:off x="1964587" y="1837386"/>
          <a:ext cx="8001000" cy="1646238"/>
        </p:xfrm>
        <a:graphic>
          <a:graphicData uri="http://schemas.openxmlformats.org/drawingml/2006/table">
            <a:tbl>
              <a:tblPr/>
              <a:tblGrid>
                <a:gridCol w="3336925">
                  <a:extLst>
                    <a:ext uri="{9D8B030D-6E8A-4147-A177-3AD203B41FA5}">
                      <a16:colId xmlns:a16="http://schemas.microsoft.com/office/drawing/2014/main" xmlns="" val="20000"/>
                    </a:ext>
                  </a:extLst>
                </a:gridCol>
                <a:gridCol w="4664075">
                  <a:extLst>
                    <a:ext uri="{9D8B030D-6E8A-4147-A177-3AD203B41FA5}">
                      <a16:colId xmlns:a16="http://schemas.microsoft.com/office/drawing/2014/main" xmlns="" val="20001"/>
                    </a:ext>
                  </a:extLst>
                </a:gridCol>
              </a:tblGrid>
              <a:tr h="82311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Hexadecimal equivalent</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2            A           B     .      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0010     1010    1011     .  1001</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82311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Octal equivalent</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647700" algn="l"/>
                        </a:tabLst>
                      </a:pPr>
                      <a:r>
                        <a:rPr kumimoji="0" lang="en-US" sz="2000" b="1" i="0" u="sng"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001</a:t>
                      </a:r>
                      <a:r>
                        <a:rPr kumimoji="0" lang="en-US" sz="20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a:t>
                      </a:r>
                      <a:r>
                        <a:rPr kumimoji="0" lang="en-US" sz="2000" b="1" i="0" u="sng"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010</a:t>
                      </a:r>
                      <a:r>
                        <a:rPr kumimoji="0" lang="en-US" sz="20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a:t>
                      </a:r>
                      <a:r>
                        <a:rPr kumimoji="0" lang="en-US" sz="2000" b="1" i="0" u="sng"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101</a:t>
                      </a:r>
                      <a:r>
                        <a:rPr kumimoji="0" lang="en-US" sz="20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a:t>
                      </a:r>
                      <a:r>
                        <a:rPr kumimoji="0" lang="en-US" sz="2000" b="1" i="0" u="sng"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011</a:t>
                      </a:r>
                      <a:r>
                        <a:rPr kumimoji="0" lang="en-US" sz="20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  </a:t>
                      </a:r>
                      <a:r>
                        <a:rPr kumimoji="0" lang="en-US" sz="2000" b="1" i="0" u="sng"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100 </a:t>
                      </a:r>
                      <a:r>
                        <a:rPr kumimoji="0" lang="en-US" sz="20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a:t>
                      </a:r>
                      <a:r>
                        <a:rPr kumimoji="0" lang="en-US" sz="2000" b="1" i="0" u="sng"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100</a:t>
                      </a:r>
                      <a:endParaRPr kumimoji="0" lang="en-US" sz="20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647700" algn="l"/>
                        </a:tabLst>
                      </a:pPr>
                      <a:r>
                        <a:rPr kumimoji="0" lang="en-US" sz="20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1       2      5      3        .    4      4</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
        <p:nvSpPr>
          <p:cNvPr id="7" name="Slide Number Placeholder 6">
            <a:extLst>
              <a:ext uri="{FF2B5EF4-FFF2-40B4-BE49-F238E27FC236}">
                <a16:creationId xmlns:a16="http://schemas.microsoft.com/office/drawing/2014/main" xmlns="" id="{5C9EB18F-3DD1-47B0-B2AC-03B4AC579A74}"/>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
        <p:nvSpPr>
          <p:cNvPr id="8" name="TextBox 7"/>
          <p:cNvSpPr txBox="1"/>
          <p:nvPr/>
        </p:nvSpPr>
        <p:spPr>
          <a:xfrm>
            <a:off x="1792722" y="3883878"/>
            <a:ext cx="9310867" cy="2472472"/>
          </a:xfrm>
          <a:prstGeom prst="rect">
            <a:avLst/>
          </a:prstGeom>
          <a:noFill/>
        </p:spPr>
        <p:txBody>
          <a:bodyPr wrap="square" rtlCol="0">
            <a:spAutoFit/>
          </a:bodyPr>
          <a:lstStyle/>
          <a:p>
            <a:r>
              <a:rPr lang="en-US" sz="2400" b="1" dirty="0"/>
              <a:t>Convert (1375) </a:t>
            </a:r>
            <a:r>
              <a:rPr lang="en-US" sz="2400" b="1" baseline="-25000" dirty="0"/>
              <a:t>8 </a:t>
            </a:r>
            <a:r>
              <a:rPr lang="en-US" sz="2400" b="1" dirty="0"/>
              <a:t> = (           )</a:t>
            </a:r>
            <a:r>
              <a:rPr lang="en-US" sz="2400" b="1" baseline="-25000" dirty="0"/>
              <a:t>16</a:t>
            </a:r>
          </a:p>
          <a:p>
            <a:r>
              <a:rPr lang="en-US" sz="2800" b="1" baseline="-25000" dirty="0"/>
              <a:t>1375 = 001 011 111 101</a:t>
            </a:r>
          </a:p>
          <a:p>
            <a:r>
              <a:rPr lang="en-US" sz="2800" b="1" baseline="-25000" dirty="0"/>
              <a:t>Now 001011111101                       0010  1111  1101</a:t>
            </a:r>
          </a:p>
          <a:p>
            <a:r>
              <a:rPr lang="en-US" sz="2800" b="1" baseline="-25000" dirty="0"/>
              <a:t>									</a:t>
            </a:r>
          </a:p>
          <a:p>
            <a:r>
              <a:rPr lang="en-US" sz="2800" b="1" baseline="-25000" dirty="0"/>
              <a:t>			</a:t>
            </a:r>
          </a:p>
          <a:p>
            <a:r>
              <a:rPr lang="en-US" sz="2800" b="1" baseline="-25000" dirty="0"/>
              <a:t>			</a:t>
            </a:r>
            <a:r>
              <a:rPr lang="en-US" sz="2800" b="1" dirty="0"/>
              <a:t>        </a:t>
            </a:r>
            <a:r>
              <a:rPr lang="en-US" sz="2800" b="1" baseline="-25000" dirty="0"/>
              <a:t>2      15      13</a:t>
            </a:r>
          </a:p>
          <a:p>
            <a:r>
              <a:rPr lang="en-US" sz="2800" b="1" baseline="-25000" dirty="0"/>
              <a:t>			 </a:t>
            </a:r>
            <a:r>
              <a:rPr lang="en-US" sz="2800" b="1" dirty="0"/>
              <a:t>       </a:t>
            </a:r>
            <a:r>
              <a:rPr lang="en-US" sz="2400" b="1" dirty="0">
                <a:solidFill>
                  <a:srgbClr val="C00000"/>
                </a:solidFill>
              </a:rPr>
              <a:t>2      F     D</a:t>
            </a:r>
            <a:endParaRPr lang="en-US" sz="2400" b="1" baseline="-25000" dirty="0">
              <a:solidFill>
                <a:srgbClr val="C00000"/>
              </a:solidFill>
            </a:endParaRPr>
          </a:p>
        </p:txBody>
      </p:sp>
      <p:sp>
        <p:nvSpPr>
          <p:cNvPr id="10" name="Down Arrow 9"/>
          <p:cNvSpPr/>
          <p:nvPr/>
        </p:nvSpPr>
        <p:spPr>
          <a:xfrm>
            <a:off x="5230485" y="5044040"/>
            <a:ext cx="154546" cy="334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6364179" y="5042677"/>
            <a:ext cx="207282" cy="359695"/>
          </a:xfrm>
          <a:prstGeom prst="rect">
            <a:avLst/>
          </a:prstGeom>
        </p:spPr>
      </p:pic>
      <p:pic>
        <p:nvPicPr>
          <p:cNvPr id="12" name="Picture 11"/>
          <p:cNvPicPr>
            <a:picLocks noChangeAspect="1"/>
          </p:cNvPicPr>
          <p:nvPr/>
        </p:nvPicPr>
        <p:blipFill>
          <a:blip r:embed="rId2"/>
          <a:stretch>
            <a:fillRect/>
          </a:stretch>
        </p:blipFill>
        <p:spPr>
          <a:xfrm>
            <a:off x="5779298" y="5044040"/>
            <a:ext cx="207282" cy="359695"/>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792" y="54928"/>
            <a:ext cx="782059" cy="739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30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7574" y="365126"/>
            <a:ext cx="9746226" cy="667261"/>
          </a:xfrm>
        </p:spPr>
        <p:txBody>
          <a:bodyPr>
            <a:normAutofit/>
          </a:bodyPr>
          <a:lstStyle/>
          <a:p>
            <a:pPr lvl="0" algn="ctr" defTabSz="914400" eaLnBrk="0" fontAlgn="base" hangingPunct="0">
              <a:spcBef>
                <a:spcPct val="50000"/>
              </a:spcBef>
              <a:spcAft>
                <a:spcPct val="0"/>
              </a:spcAft>
            </a:pPr>
            <a:r>
              <a:rPr kumimoji="1" lang="en-US" b="1" dirty="0">
                <a:latin typeface="Times New Roman" panose="02020603050405020304" pitchFamily="18" charset="0"/>
              </a:rPr>
              <a:t>TEST</a:t>
            </a:r>
            <a:endParaRPr lang="en-US" sz="2400" dirty="0"/>
          </a:p>
        </p:txBody>
      </p:sp>
      <p:sp>
        <p:nvSpPr>
          <p:cNvPr id="3" name="Content Placeholder 2"/>
          <p:cNvSpPr>
            <a:spLocks noGrp="1"/>
          </p:cNvSpPr>
          <p:nvPr>
            <p:ph idx="1"/>
          </p:nvPr>
        </p:nvSpPr>
        <p:spPr>
          <a:xfrm>
            <a:off x="1056068" y="1761085"/>
            <a:ext cx="10007745" cy="4773568"/>
          </a:xfrm>
        </p:spPr>
        <p:txBody>
          <a:bodyPr>
            <a:normAutofit fontScale="92500" lnSpcReduction="20000"/>
          </a:bodyPr>
          <a:lstStyle/>
          <a:p>
            <a:r>
              <a:rPr lang="en-US" sz="2400" b="1" dirty="0">
                <a:solidFill>
                  <a:srgbClr val="0000CC"/>
                </a:solidFill>
              </a:rPr>
              <a:t>Convert Hexadecimal number</a:t>
            </a:r>
            <a:r>
              <a:rPr lang="en-US" sz="2400" b="1" dirty="0"/>
              <a:t> </a:t>
            </a:r>
            <a:r>
              <a:rPr lang="en-US" sz="2400" b="1" dirty="0">
                <a:solidFill>
                  <a:srgbClr val="CC0000"/>
                </a:solidFill>
              </a:rPr>
              <a:t>A6</a:t>
            </a:r>
            <a:r>
              <a:rPr lang="en-US" sz="2400" b="1" dirty="0"/>
              <a:t> </a:t>
            </a:r>
            <a:r>
              <a:rPr lang="en-US" sz="2400" b="1" dirty="0">
                <a:solidFill>
                  <a:srgbClr val="0000CC"/>
                </a:solidFill>
              </a:rPr>
              <a:t>to Binary</a:t>
            </a:r>
          </a:p>
          <a:p>
            <a:pPr marL="0" indent="0">
              <a:buNone/>
            </a:pPr>
            <a:endParaRPr lang="en-US" sz="2400" dirty="0"/>
          </a:p>
          <a:p>
            <a:endParaRPr lang="en-US" sz="2400" dirty="0"/>
          </a:p>
          <a:p>
            <a:r>
              <a:rPr lang="en-US" sz="2400" b="1" dirty="0">
                <a:solidFill>
                  <a:srgbClr val="0000CC"/>
                </a:solidFill>
              </a:rPr>
              <a:t>Convert Hexadecimal number</a:t>
            </a:r>
            <a:r>
              <a:rPr lang="en-US" sz="2400" b="1" dirty="0"/>
              <a:t> </a:t>
            </a:r>
            <a:r>
              <a:rPr lang="en-US" sz="2400" b="1" dirty="0">
                <a:solidFill>
                  <a:srgbClr val="CC0000"/>
                </a:solidFill>
              </a:rPr>
              <a:t>16</a:t>
            </a:r>
            <a:r>
              <a:rPr lang="en-US" sz="2400" b="1" dirty="0"/>
              <a:t> </a:t>
            </a:r>
            <a:r>
              <a:rPr lang="en-US" sz="2400" b="1" dirty="0">
                <a:solidFill>
                  <a:srgbClr val="0000CC"/>
                </a:solidFill>
              </a:rPr>
              <a:t>to Decimal</a:t>
            </a:r>
            <a:endParaRPr lang="en-US" sz="2400" b="1" dirty="0"/>
          </a:p>
          <a:p>
            <a:endParaRPr lang="en-US" sz="2400" dirty="0"/>
          </a:p>
          <a:p>
            <a:endParaRPr lang="en-US" sz="2400" dirty="0"/>
          </a:p>
          <a:p>
            <a:r>
              <a:rPr lang="en-US" sz="2400" b="1" dirty="0">
                <a:solidFill>
                  <a:srgbClr val="0000CC"/>
                </a:solidFill>
              </a:rPr>
              <a:t>Convert Decimal</a:t>
            </a:r>
            <a:r>
              <a:rPr lang="en-US" sz="2400" b="1" dirty="0">
                <a:solidFill>
                  <a:srgbClr val="CC0000"/>
                </a:solidFill>
              </a:rPr>
              <a:t> 63</a:t>
            </a:r>
            <a:r>
              <a:rPr lang="en-US" sz="2400" b="1" dirty="0"/>
              <a:t> </a:t>
            </a:r>
            <a:r>
              <a:rPr lang="en-US" sz="2400" b="1" dirty="0">
                <a:solidFill>
                  <a:srgbClr val="0000CC"/>
                </a:solidFill>
              </a:rPr>
              <a:t>to Hexadecimal</a:t>
            </a:r>
          </a:p>
          <a:p>
            <a:endParaRPr lang="en-US" sz="2400" dirty="0"/>
          </a:p>
          <a:p>
            <a:endParaRPr lang="en-US" sz="2400" dirty="0"/>
          </a:p>
          <a:p>
            <a:r>
              <a:rPr lang="en-US" sz="2400" b="1" dirty="0">
                <a:solidFill>
                  <a:srgbClr val="0000CC"/>
                </a:solidFill>
              </a:rPr>
              <a:t>Convert Decimal</a:t>
            </a:r>
            <a:r>
              <a:rPr lang="en-US" sz="2400" b="1" dirty="0">
                <a:solidFill>
                  <a:srgbClr val="CC0000"/>
                </a:solidFill>
              </a:rPr>
              <a:t> 41.915</a:t>
            </a:r>
            <a:r>
              <a:rPr lang="en-US" sz="2400" b="1" dirty="0"/>
              <a:t> </a:t>
            </a:r>
            <a:r>
              <a:rPr lang="en-US" sz="2400" b="1" dirty="0">
                <a:solidFill>
                  <a:srgbClr val="0000CC"/>
                </a:solidFill>
              </a:rPr>
              <a:t>to Binary</a:t>
            </a:r>
          </a:p>
          <a:p>
            <a:endParaRPr lang="en-US" sz="2400" dirty="0"/>
          </a:p>
          <a:p>
            <a:endParaRPr lang="en-US" sz="2400" dirty="0"/>
          </a:p>
          <a:p>
            <a:r>
              <a:rPr lang="en-US" sz="2400" b="1" dirty="0">
                <a:solidFill>
                  <a:srgbClr val="0000CC"/>
                </a:solidFill>
              </a:rPr>
              <a:t>Convert hexadecimal </a:t>
            </a:r>
            <a:r>
              <a:rPr lang="en-US" sz="2400" b="1" dirty="0">
                <a:solidFill>
                  <a:srgbClr val="C00000"/>
                </a:solidFill>
              </a:rPr>
              <a:t>7FD6</a:t>
            </a:r>
            <a:r>
              <a:rPr lang="en-US" sz="2400" b="1" dirty="0"/>
              <a:t> </a:t>
            </a:r>
            <a:r>
              <a:rPr lang="en-US" sz="2400" b="1" dirty="0">
                <a:solidFill>
                  <a:srgbClr val="0000CC"/>
                </a:solidFill>
              </a:rPr>
              <a:t>to Octal          </a:t>
            </a:r>
          </a:p>
          <a:p>
            <a:endParaRPr lang="en-US" dirty="0"/>
          </a:p>
          <a:p>
            <a:endParaRPr lang="en-US" dirty="0"/>
          </a:p>
        </p:txBody>
      </p:sp>
      <p:graphicFrame>
        <p:nvGraphicFramePr>
          <p:cNvPr id="4" name="Object 14"/>
          <p:cNvGraphicFramePr>
            <a:graphicFrameLocks noChangeAspect="1"/>
          </p:cNvGraphicFramePr>
          <p:nvPr/>
        </p:nvGraphicFramePr>
        <p:xfrm>
          <a:off x="10724882" y="190500"/>
          <a:ext cx="677863" cy="1219200"/>
        </p:xfrm>
        <a:graphic>
          <a:graphicData uri="http://schemas.openxmlformats.org/presentationml/2006/ole">
            <mc:AlternateContent xmlns:mc="http://schemas.openxmlformats.org/markup-compatibility/2006">
              <mc:Choice xmlns:v="urn:schemas-microsoft-com:vml" Requires="v">
                <p:oleObj spid="_x0000_s1033" name="Clip" r:id="rId4" imgW="2033588" imgH="3390900" progId="MS_ClipArt_Gallery.2">
                  <p:embed/>
                </p:oleObj>
              </mc:Choice>
              <mc:Fallback>
                <p:oleObj name="Clip" r:id="rId4" imgW="2033588" imgH="3390900" progId="MS_ClipArt_Gallery.2">
                  <p:embed/>
                  <p:pic>
                    <p:nvPicPr>
                      <p:cNvPr id="4"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24882" y="190500"/>
                        <a:ext cx="677863"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11"/>
          <p:cNvSpPr>
            <a:spLocks noChangeArrowheads="1"/>
          </p:cNvSpPr>
          <p:nvPr/>
        </p:nvSpPr>
        <p:spPr bwMode="auto">
          <a:xfrm>
            <a:off x="7075201" y="1880869"/>
            <a:ext cx="2808287" cy="457200"/>
          </a:xfrm>
          <a:prstGeom prst="rect">
            <a:avLst/>
          </a:prstGeom>
          <a:solidFill>
            <a:srgbClr val="FF0000"/>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FF0000"/>
            </a:extrusionClr>
            <a:contourClr>
              <a:srgbClr val="FF0000"/>
            </a:contourClr>
          </a:sp3d>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flatTx/>
          </a:bodyPr>
          <a:lstStyle>
            <a:lvl1pPr>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1pPr>
            <a:lvl2pPr marL="742950" indent="-28575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2pPr>
            <a:lvl3pPr marL="1143000" indent="-22860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3pPr>
            <a:lvl4pPr marL="1600200" indent="-22860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4pPr>
            <a:lvl5pPr marL="2057400" indent="-22860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5pPr>
            <a:lvl6pPr marL="25146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6pPr>
            <a:lvl7pPr marL="29718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7pPr>
            <a:lvl8pPr marL="34290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8pPr>
            <a:lvl9pPr marL="38862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9pPr>
          </a:lstStyle>
          <a:p>
            <a:pPr>
              <a:buFont typeface="Monotype Sorts" pitchFamily="2" charset="2"/>
              <a:buNone/>
            </a:pPr>
            <a:r>
              <a:rPr lang="en-US" sz="2400" dirty="0"/>
              <a:t>1010   0110 (Binary)</a:t>
            </a:r>
          </a:p>
        </p:txBody>
      </p:sp>
      <p:pic>
        <p:nvPicPr>
          <p:cNvPr id="9" name="Picture 8"/>
          <p:cNvPicPr>
            <a:picLocks noChangeAspect="1"/>
          </p:cNvPicPr>
          <p:nvPr/>
        </p:nvPicPr>
        <p:blipFill>
          <a:blip r:embed="rId6"/>
          <a:stretch>
            <a:fillRect/>
          </a:stretch>
        </p:blipFill>
        <p:spPr>
          <a:xfrm>
            <a:off x="7113998" y="2688763"/>
            <a:ext cx="2113257" cy="780185"/>
          </a:xfrm>
          <a:prstGeom prst="rect">
            <a:avLst/>
          </a:prstGeom>
        </p:spPr>
      </p:pic>
      <p:sp>
        <p:nvSpPr>
          <p:cNvPr id="10" name="Rectangle 13"/>
          <p:cNvSpPr>
            <a:spLocks noChangeArrowheads="1"/>
          </p:cNvSpPr>
          <p:nvPr/>
        </p:nvSpPr>
        <p:spPr bwMode="auto">
          <a:xfrm>
            <a:off x="6247771" y="4010382"/>
            <a:ext cx="2501900" cy="466725"/>
          </a:xfrm>
          <a:prstGeom prst="rect">
            <a:avLst/>
          </a:prstGeom>
          <a:solidFill>
            <a:srgbClr val="FF0000"/>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FF0000"/>
            </a:extrusionClr>
            <a:contourClr>
              <a:srgbClr val="FF0000"/>
            </a:contourClr>
          </a:sp3d>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flatTx/>
          </a:bodyPr>
          <a:lstStyle>
            <a:lvl1pPr>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1pPr>
            <a:lvl2pPr marL="742950" indent="-28575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2pPr>
            <a:lvl3pPr marL="1143000" indent="-22860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3pPr>
            <a:lvl4pPr marL="1600200" indent="-22860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4pPr>
            <a:lvl5pPr marL="2057400" indent="-22860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5pPr>
            <a:lvl6pPr marL="25146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6pPr>
            <a:lvl7pPr marL="29718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7pPr>
            <a:lvl8pPr marL="34290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8pPr>
            <a:lvl9pPr marL="38862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9pPr>
          </a:lstStyle>
          <a:p>
            <a:pPr marL="0" marR="0" lvl="0" indent="0" defTabSz="914400" eaLnBrk="0" fontAlgn="base" latinLnBrk="0" hangingPunct="0">
              <a:lnSpc>
                <a:spcPct val="100000"/>
              </a:lnSpc>
              <a:spcBef>
                <a:spcPct val="20000"/>
              </a:spcBef>
              <a:spcAft>
                <a:spcPct val="0"/>
              </a:spcAft>
              <a:buClr>
                <a:srgbClr val="0066FF"/>
              </a:buClr>
              <a:buSzPct val="75000"/>
              <a:buFont typeface="Monotype Sorts" pitchFamily="2" charset="2"/>
              <a:buNone/>
              <a:tabLst/>
              <a:defRPr/>
            </a:pPr>
            <a:r>
              <a:rPr kumimoji="1" lang="en-US" sz="2400" b="1" i="0" u="none" strike="noStrike" kern="0" cap="none" spc="0" normalizeH="0" baseline="0" noProof="0" dirty="0">
                <a:ln>
                  <a:noFill/>
                </a:ln>
                <a:solidFill>
                  <a:srgbClr val="FFFF00"/>
                </a:solidFill>
                <a:effectLst/>
                <a:uLnTx/>
                <a:uFillTx/>
                <a:latin typeface="Times New Roman" panose="02020603050405020304" pitchFamily="18" charset="0"/>
              </a:rPr>
              <a:t>3F (Hexadecimal)</a:t>
            </a:r>
          </a:p>
        </p:txBody>
      </p:sp>
      <p:sp>
        <p:nvSpPr>
          <p:cNvPr id="11" name="Rectangle 13"/>
          <p:cNvSpPr>
            <a:spLocks noChangeArrowheads="1"/>
          </p:cNvSpPr>
          <p:nvPr/>
        </p:nvSpPr>
        <p:spPr bwMode="auto">
          <a:xfrm>
            <a:off x="6250229" y="5139749"/>
            <a:ext cx="1920398" cy="461665"/>
          </a:xfrm>
          <a:prstGeom prst="rect">
            <a:avLst/>
          </a:prstGeom>
          <a:solidFill>
            <a:srgbClr val="FF0000"/>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FF0000"/>
            </a:extrusionClr>
            <a:contourClr>
              <a:srgbClr val="FF0000"/>
            </a:contourClr>
          </a:sp3d>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flatTx/>
          </a:bodyPr>
          <a:lstStyle>
            <a:lvl1pPr>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1pPr>
            <a:lvl2pPr marL="742950" indent="-28575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2pPr>
            <a:lvl3pPr marL="1143000" indent="-22860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3pPr>
            <a:lvl4pPr marL="1600200" indent="-22860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4pPr>
            <a:lvl5pPr marL="2057400" indent="-22860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5pPr>
            <a:lvl6pPr marL="25146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6pPr>
            <a:lvl7pPr marL="29718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7pPr>
            <a:lvl8pPr marL="34290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8pPr>
            <a:lvl9pPr marL="38862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9pPr>
          </a:lstStyle>
          <a:p>
            <a:pPr marL="0" marR="0" lvl="0" indent="0" defTabSz="914400" eaLnBrk="0" fontAlgn="base" latinLnBrk="0" hangingPunct="0">
              <a:lnSpc>
                <a:spcPct val="100000"/>
              </a:lnSpc>
              <a:spcBef>
                <a:spcPct val="20000"/>
              </a:spcBef>
              <a:spcAft>
                <a:spcPct val="0"/>
              </a:spcAft>
              <a:buClr>
                <a:srgbClr val="0066FF"/>
              </a:buClr>
              <a:buSzPct val="75000"/>
              <a:buFont typeface="Monotype Sorts" pitchFamily="2" charset="2"/>
              <a:buNone/>
              <a:tabLst/>
              <a:defRPr/>
            </a:pPr>
            <a:r>
              <a:rPr kumimoji="1" lang="en-US" sz="2400" b="1" i="0" u="none" strike="noStrike" kern="0" cap="none" spc="0" normalizeH="0" baseline="0" noProof="0" dirty="0">
                <a:ln>
                  <a:noFill/>
                </a:ln>
                <a:solidFill>
                  <a:srgbClr val="FFFF00"/>
                </a:solidFill>
                <a:effectLst/>
                <a:uLnTx/>
                <a:uFillTx/>
                <a:latin typeface="Times New Roman" panose="02020603050405020304" pitchFamily="18" charset="0"/>
              </a:rPr>
              <a:t>101001.11101</a:t>
            </a:r>
          </a:p>
        </p:txBody>
      </p:sp>
      <p:sp>
        <p:nvSpPr>
          <p:cNvPr id="12" name="Slide Number Placeholder 11">
            <a:extLst>
              <a:ext uri="{FF2B5EF4-FFF2-40B4-BE49-F238E27FC236}">
                <a16:creationId xmlns:a16="http://schemas.microsoft.com/office/drawing/2014/main" xmlns="" id="{1BE7E970-A3D0-4952-875A-9C7D805ED963}"/>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
        <p:nvSpPr>
          <p:cNvPr id="19" name="Rectangle 11"/>
          <p:cNvSpPr>
            <a:spLocks noChangeArrowheads="1"/>
          </p:cNvSpPr>
          <p:nvPr/>
        </p:nvSpPr>
        <p:spPr bwMode="auto">
          <a:xfrm>
            <a:off x="6250229" y="6013995"/>
            <a:ext cx="1304044" cy="461665"/>
          </a:xfrm>
          <a:prstGeom prst="rect">
            <a:avLst/>
          </a:prstGeom>
          <a:solidFill>
            <a:srgbClr val="FF0000"/>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FF0000"/>
            </a:extrusionClr>
            <a:contourClr>
              <a:srgbClr val="FF0000"/>
            </a:contourClr>
          </a:sp3d>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square">
            <a:spAutoFit/>
            <a:flatTx/>
          </a:bodyPr>
          <a:lstStyle>
            <a:lvl1pPr>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1pPr>
            <a:lvl2pPr marL="742950" indent="-28575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2pPr>
            <a:lvl3pPr marL="1143000" indent="-22860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3pPr>
            <a:lvl4pPr marL="1600200" indent="-22860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4pPr>
            <a:lvl5pPr marL="2057400" indent="-228600">
              <a:spcBef>
                <a:spcPct val="20000"/>
              </a:spcBef>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5pPr>
            <a:lvl6pPr marL="25146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6pPr>
            <a:lvl7pPr marL="29718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7pPr>
            <a:lvl8pPr marL="34290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8pPr>
            <a:lvl9pPr marL="3886200" indent="-228600" eaLnBrk="0" fontAlgn="base" hangingPunct="0">
              <a:spcBef>
                <a:spcPct val="20000"/>
              </a:spcBef>
              <a:spcAft>
                <a:spcPct val="0"/>
              </a:spcAft>
              <a:buClr>
                <a:schemeClr val="folHlink"/>
              </a:buClr>
              <a:buSzPct val="75000"/>
              <a:buFont typeface="Monotype Sorts" pitchFamily="2" charset="2"/>
              <a:buChar char="n"/>
              <a:defRPr kumimoji="1" sz="2800" b="1">
                <a:solidFill>
                  <a:srgbClr val="FFFF00"/>
                </a:solidFill>
                <a:latin typeface="Times New Roman" panose="02020603050405020304" pitchFamily="18" charset="0"/>
              </a:defRPr>
            </a:lvl9pPr>
          </a:lstStyle>
          <a:p>
            <a:pPr>
              <a:buFont typeface="Monotype Sorts" pitchFamily="2" charset="2"/>
              <a:buNone/>
            </a:pPr>
            <a:r>
              <a:rPr lang="en-US" sz="2400" dirty="0"/>
              <a:t>  77726</a:t>
            </a:r>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0792" y="54928"/>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669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56" y="313392"/>
            <a:ext cx="8911687" cy="741051"/>
          </a:xfrm>
        </p:spPr>
        <p:txBody>
          <a:bodyPr>
            <a:normAutofit/>
          </a:bodyPr>
          <a:lstStyle/>
          <a:p>
            <a:pPr algn="ctr"/>
            <a:r>
              <a:rPr lang="en-US" dirty="0">
                <a:ln>
                  <a:solidFill>
                    <a:srgbClr val="00B0F0">
                      <a:lumMod val="60000"/>
                      <a:lumOff val="40000"/>
                    </a:srgbClr>
                  </a:solidFill>
                </a:ln>
              </a:rPr>
              <a:t>Takeaway</a:t>
            </a:r>
            <a:endParaRPr lang="en-US" sz="2400" dirty="0"/>
          </a:p>
        </p:txBody>
      </p:sp>
      <p:sp>
        <p:nvSpPr>
          <p:cNvPr id="3" name="Content Placeholder 2"/>
          <p:cNvSpPr>
            <a:spLocks noGrp="1"/>
          </p:cNvSpPr>
          <p:nvPr>
            <p:ph idx="1"/>
          </p:nvPr>
        </p:nvSpPr>
        <p:spPr>
          <a:xfrm>
            <a:off x="1356852" y="1631323"/>
            <a:ext cx="9500059" cy="3777622"/>
          </a:xfrm>
        </p:spPr>
        <p:txBody>
          <a:bodyPr/>
          <a:lstStyle/>
          <a:p>
            <a:r>
              <a:rPr lang="en-US" sz="2400" b="1" dirty="0">
                <a:solidFill>
                  <a:srgbClr val="002060"/>
                </a:solidFill>
              </a:rPr>
              <a:t>Digital computers are implemented via logic circuits and thus represent </a:t>
            </a:r>
            <a:r>
              <a:rPr lang="en-US" sz="2400" b="1" i="1" dirty="0">
                <a:solidFill>
                  <a:srgbClr val="002060"/>
                </a:solidFill>
              </a:rPr>
              <a:t>all</a:t>
            </a:r>
            <a:r>
              <a:rPr lang="en-US" sz="2400" b="1" dirty="0">
                <a:solidFill>
                  <a:srgbClr val="002060"/>
                </a:solidFill>
              </a:rPr>
              <a:t> numbers in binary (base 2).</a:t>
            </a:r>
          </a:p>
          <a:p>
            <a:pPr marL="0" indent="0">
              <a:buNone/>
            </a:pPr>
            <a:endParaRPr lang="en-US" sz="2400" b="1" dirty="0">
              <a:solidFill>
                <a:srgbClr val="002060"/>
              </a:solidFill>
            </a:endParaRPr>
          </a:p>
          <a:p>
            <a:r>
              <a:rPr lang="en-US" sz="2400" b="1" dirty="0">
                <a:solidFill>
                  <a:srgbClr val="002060"/>
                </a:solidFill>
              </a:rPr>
              <a:t>We (humans) often write numbers as decimal and hexadecimal for convenience, so need to be able to convert to binary and back (to understand what computer is doing!).</a:t>
            </a:r>
          </a:p>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792" y="54928"/>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00196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5342" y="357067"/>
            <a:ext cx="10038735" cy="852301"/>
          </a:xfrm>
          <a:solidFill>
            <a:schemeClr val="accent1">
              <a:lumMod val="20000"/>
              <a:lumOff val="80000"/>
            </a:schemeClr>
          </a:solidFill>
          <a:ln>
            <a:solidFill>
              <a:schemeClr val="tx1"/>
            </a:solidFill>
          </a:ln>
        </p:spPr>
        <p:txBody>
          <a:bodyPr vert="horz" lIns="91440" tIns="45720" rIns="91440" bIns="45720" rtlCol="0" anchor="ctr">
            <a:normAutofit/>
          </a:bodyPr>
          <a:lstStyle/>
          <a:p>
            <a:pPr algn="ctr" eaLnBrk="0" fontAlgn="base" hangingPunct="0">
              <a:spcBef>
                <a:spcPct val="50000"/>
              </a:spcBef>
              <a:spcAft>
                <a:spcPct val="0"/>
              </a:spcAft>
            </a:pPr>
            <a:r>
              <a:rPr kumimoji="1" lang="en-US" dirty="0"/>
              <a:t>Representation of Unsigned and Signed Integers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29</a:t>
            </a:fld>
            <a:endParaRPr lang="en-US" dirty="0"/>
          </a:p>
        </p:txBody>
      </p:sp>
      <p:sp>
        <p:nvSpPr>
          <p:cNvPr id="7" name="Rectangle 3"/>
          <p:cNvSpPr>
            <a:spLocks noGrp="1" noChangeArrowheads="1"/>
          </p:cNvSpPr>
          <p:nvPr>
            <p:ph idx="1"/>
          </p:nvPr>
        </p:nvSpPr>
        <p:spPr>
          <a:xfrm>
            <a:off x="796692" y="1327354"/>
            <a:ext cx="10677272" cy="5028996"/>
          </a:xfrm>
        </p:spPr>
        <p:txBody>
          <a:bodyPr>
            <a:noAutofit/>
          </a:bodyPr>
          <a:lstStyle/>
          <a:p>
            <a:pPr eaLnBrk="1" hangingPunct="1">
              <a:lnSpc>
                <a:spcPct val="150000"/>
              </a:lnSpc>
            </a:pPr>
            <a:r>
              <a:rPr lang="en-US" sz="2800" dirty="0"/>
              <a:t>Are the negative numbers just numbers with a minus sign in the front? This is probably true…but there are issues to represent negative numbers in computing systems</a:t>
            </a:r>
          </a:p>
          <a:p>
            <a:pPr eaLnBrk="1" hangingPunct="1">
              <a:lnSpc>
                <a:spcPct val="150000"/>
              </a:lnSpc>
            </a:pPr>
            <a:r>
              <a:rPr lang="en-US" sz="2800" b="1" dirty="0">
                <a:solidFill>
                  <a:schemeClr val="accent6">
                    <a:lumMod val="75000"/>
                  </a:schemeClr>
                </a:solidFill>
              </a:rPr>
              <a:t>Common schemas:</a:t>
            </a:r>
          </a:p>
          <a:p>
            <a:pPr lvl="1" eaLnBrk="1" hangingPunct="1">
              <a:lnSpc>
                <a:spcPct val="150000"/>
              </a:lnSpc>
            </a:pPr>
            <a:r>
              <a:rPr lang="en-US" sz="2400" dirty="0">
                <a:latin typeface="Times New Roman" panose="02020603050405020304" pitchFamily="18" charset="0"/>
                <a:cs typeface="Times New Roman" panose="02020603050405020304" pitchFamily="18" charset="0"/>
              </a:rPr>
              <a:t>Sign-magnitude</a:t>
            </a:r>
          </a:p>
          <a:p>
            <a:pPr lvl="1" eaLnBrk="1" hangingPunct="1">
              <a:lnSpc>
                <a:spcPct val="150000"/>
              </a:lnSpc>
            </a:pPr>
            <a:r>
              <a:rPr lang="en-US" sz="2400" dirty="0">
                <a:latin typeface="Times New Roman" panose="02020603050405020304" pitchFamily="18" charset="0"/>
                <a:cs typeface="Times New Roman" panose="02020603050405020304" pitchFamily="18" charset="0"/>
              </a:rPr>
              <a:t>Complementary representations:</a:t>
            </a:r>
          </a:p>
          <a:p>
            <a:pPr lvl="2" eaLnBrk="1" hangingPunct="1">
              <a:lnSpc>
                <a:spcPct val="150000"/>
              </a:lnSpc>
            </a:pPr>
            <a:r>
              <a:rPr lang="en-US" sz="2000" dirty="0">
                <a:solidFill>
                  <a:schemeClr val="tx1"/>
                </a:solidFill>
                <a:latin typeface="Times New Roman" panose="02020603050405020304" pitchFamily="18" charset="0"/>
                <a:cs typeface="Times New Roman" panose="02020603050405020304" pitchFamily="18" charset="0"/>
              </a:rPr>
              <a:t>1’s complement</a:t>
            </a:r>
          </a:p>
          <a:p>
            <a:pPr lvl="2" eaLnBrk="1" hangingPunct="1">
              <a:lnSpc>
                <a:spcPct val="150000"/>
              </a:lnSpc>
            </a:pPr>
            <a:r>
              <a:rPr lang="en-US" sz="2000" b="1" i="1" dirty="0">
                <a:latin typeface="Times New Roman" panose="02020603050405020304" pitchFamily="18" charset="0"/>
                <a:cs typeface="Times New Roman" panose="02020603050405020304" pitchFamily="18" charset="0"/>
              </a:rPr>
              <a:t>2’s complement – most common &amp; important</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792" y="54928"/>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37012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0483" y="1264752"/>
            <a:ext cx="11179421" cy="4358126"/>
          </a:xfrm>
          <a:ln>
            <a:solidFill>
              <a:schemeClr val="tx1"/>
            </a:solidFill>
          </a:ln>
        </p:spPr>
        <p:txBody>
          <a:bodyPr>
            <a:normAutofit/>
          </a:bodyPr>
          <a:lstStyle/>
          <a:p>
            <a:pPr>
              <a:buNone/>
              <a:defRPr/>
            </a:pPr>
            <a:r>
              <a:rPr lang="en-US" sz="2400" b="1" dirty="0">
                <a:solidFill>
                  <a:schemeClr val="tx1"/>
                </a:solidFill>
                <a:latin typeface="Times New Roman" pitchFamily="18" charset="0"/>
                <a:cs typeface="Times New Roman" pitchFamily="18" charset="0"/>
              </a:rPr>
              <a:t>Course Outcomes:</a:t>
            </a:r>
          </a:p>
          <a:p>
            <a:pPr marL="0" indent="0">
              <a:buNone/>
            </a:pPr>
            <a:r>
              <a:rPr lang="en-IN" sz="2400" dirty="0">
                <a:latin typeface="Times New Roman" panose="02020603050405020304" pitchFamily="18" charset="0"/>
                <a:cs typeface="Times New Roman" panose="02020603050405020304" pitchFamily="18" charset="0"/>
              </a:rPr>
              <a:t>On completion of course, students will be able to </a:t>
            </a:r>
            <a:endParaRPr lang="en-US" sz="2400" dirty="0">
              <a:latin typeface="Times New Roman" panose="02020603050405020304" pitchFamily="18" charset="0"/>
              <a:cs typeface="Times New Roman" panose="02020603050405020304" pitchFamily="18" charset="0"/>
            </a:endParaRPr>
          </a:p>
          <a:p>
            <a:pPr marL="457200" lvl="0" indent="-457200">
              <a:buFont typeface="+mj-lt"/>
              <a:buAutoNum type="arabicPeriod"/>
            </a:pPr>
            <a:r>
              <a:rPr lang="en-IN" sz="2400" dirty="0">
                <a:latin typeface="Times New Roman" panose="02020603050405020304" pitchFamily="18" charset="0"/>
                <a:cs typeface="Times New Roman" panose="02020603050405020304" pitchFamily="18" charset="0"/>
              </a:rPr>
              <a:t>Identify and use the basic logic gates and solve logic equations with various reduction techniques of digital logic circuits.</a:t>
            </a:r>
            <a:endParaRPr lang="en-US" sz="2400" dirty="0">
              <a:latin typeface="Times New Roman" panose="02020603050405020304" pitchFamily="18" charset="0"/>
              <a:cs typeface="Times New Roman" panose="02020603050405020304" pitchFamily="18" charset="0"/>
            </a:endParaRPr>
          </a:p>
          <a:p>
            <a:pPr marL="457200" lvl="0" indent="-457200">
              <a:buFont typeface="+mj-lt"/>
              <a:buAutoNum type="arabicPeriod"/>
            </a:pPr>
            <a:r>
              <a:rPr lang="en-IN" sz="2400" dirty="0">
                <a:latin typeface="Times New Roman" panose="02020603050405020304" pitchFamily="18" charset="0"/>
                <a:cs typeface="Times New Roman" panose="02020603050405020304" pitchFamily="18" charset="0"/>
              </a:rPr>
              <a:t>Design and implement combinational logic circuits  </a:t>
            </a:r>
            <a:endParaRPr lang="en-US" sz="2400" dirty="0">
              <a:latin typeface="Times New Roman" panose="02020603050405020304" pitchFamily="18" charset="0"/>
              <a:cs typeface="Times New Roman" panose="02020603050405020304" pitchFamily="18" charset="0"/>
            </a:endParaRPr>
          </a:p>
          <a:p>
            <a:pPr marL="457200" lvl="0" indent="-457200">
              <a:buFont typeface="+mj-lt"/>
              <a:buAutoNum type="arabicPeriod"/>
            </a:pPr>
            <a:r>
              <a:rPr lang="en-IN" sz="2400" dirty="0">
                <a:latin typeface="Times New Roman" panose="02020603050405020304" pitchFamily="18" charset="0"/>
                <a:cs typeface="Times New Roman" panose="02020603050405020304" pitchFamily="18" charset="0"/>
              </a:rPr>
              <a:t>Design  and implement sequential logic circuits </a:t>
            </a:r>
            <a:endParaRPr lang="en-US" sz="2400" dirty="0">
              <a:latin typeface="Times New Roman" panose="02020603050405020304" pitchFamily="18" charset="0"/>
              <a:cs typeface="Times New Roman" panose="02020603050405020304" pitchFamily="18" charset="0"/>
            </a:endParaRPr>
          </a:p>
          <a:p>
            <a:pPr marL="457200" lvl="0" indent="-457200">
              <a:buFont typeface="+mj-lt"/>
              <a:buAutoNum type="arabicPeriod"/>
            </a:pPr>
            <a:r>
              <a:rPr lang="en-IN" sz="2400" dirty="0">
                <a:latin typeface="Times New Roman" panose="02020603050405020304" pitchFamily="18" charset="0"/>
                <a:cs typeface="Times New Roman" panose="02020603050405020304" pitchFamily="18" charset="0"/>
              </a:rPr>
              <a:t>Recognize the functions and organization of various blocks of CPU.</a:t>
            </a:r>
            <a:r>
              <a:rPr lang="en-US"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Describe  CPU instruction characteristics used in Pipelining concept and its relevance with  Processor’s performance.</a:t>
            </a: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Demonstrate computer architecture concepts related control unit </a:t>
            </a:r>
            <a:r>
              <a:rPr lang="en-IN" sz="2400" b="1"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and memory</a:t>
            </a:r>
            <a:endParaRPr lang="en-US" sz="24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791" y="0"/>
            <a:ext cx="802269" cy="75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fld id="{E7DF4ECA-2C00-4129-AA22-2996D096FEEF}" type="slidenum">
              <a:rPr lang="en-US" smtClean="0"/>
              <a:pPr/>
              <a:t>3</a:t>
            </a:fld>
            <a:endParaRPr lang="en-US"/>
          </a:p>
        </p:txBody>
      </p:sp>
      <p:sp>
        <p:nvSpPr>
          <p:cNvPr id="8" name="Title 3"/>
          <p:cNvSpPr txBox="1">
            <a:spLocks/>
          </p:cNvSpPr>
          <p:nvPr/>
        </p:nvSpPr>
        <p:spPr>
          <a:xfrm>
            <a:off x="1591898" y="94771"/>
            <a:ext cx="8534742" cy="826071"/>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a:latin typeface="Times New Roman" pitchFamily="18" charset="0"/>
                <a:cs typeface="Times New Roman" pitchFamily="18" charset="0"/>
              </a:rPr>
              <a:t>Digital Electronics and Computer Architecture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5402037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7782" y="190657"/>
            <a:ext cx="8911687" cy="779687"/>
          </a:xfrm>
          <a:solidFill>
            <a:schemeClr val="accent1">
              <a:lumMod val="20000"/>
              <a:lumOff val="80000"/>
            </a:schemeClr>
          </a:solidFill>
          <a:ln>
            <a:solidFill>
              <a:schemeClr val="tx1"/>
            </a:solidFill>
          </a:ln>
        </p:spPr>
        <p:txBody>
          <a:bodyPr vert="horz" lIns="91440" tIns="45720" rIns="91440" bIns="45720" rtlCol="0" anchor="ctr">
            <a:normAutofit/>
          </a:bodyPr>
          <a:lstStyle/>
          <a:p>
            <a:pPr algn="ctr" eaLnBrk="0" fontAlgn="base" hangingPunct="0">
              <a:spcBef>
                <a:spcPct val="50000"/>
              </a:spcBef>
              <a:spcAft>
                <a:spcPct val="0"/>
              </a:spcAft>
            </a:pPr>
            <a:r>
              <a:rPr kumimoji="1" lang="en-US" dirty="0"/>
              <a:t>One’s complement</a:t>
            </a:r>
          </a:p>
        </p:txBody>
      </p:sp>
      <p:sp>
        <p:nvSpPr>
          <p:cNvPr id="3" name="Content Placeholder 2"/>
          <p:cNvSpPr>
            <a:spLocks noGrp="1"/>
          </p:cNvSpPr>
          <p:nvPr>
            <p:ph idx="1"/>
          </p:nvPr>
        </p:nvSpPr>
        <p:spPr>
          <a:xfrm>
            <a:off x="934065" y="1309351"/>
            <a:ext cx="10184181" cy="4692204"/>
          </a:xfrm>
        </p:spPr>
        <p:txBody>
          <a:bodyPr>
            <a:normAutofit/>
          </a:bodyPr>
          <a:lstStyle/>
          <a:p>
            <a:pPr lvl="0" defTabSz="914400" eaLnBrk="0" fontAlgn="base" hangingPunct="0">
              <a:lnSpc>
                <a:spcPct val="110000"/>
              </a:lnSpc>
              <a:spcBef>
                <a:spcPct val="20000"/>
              </a:spcBef>
              <a:spcAft>
                <a:spcPct val="0"/>
              </a:spcAft>
              <a:buClrTx/>
              <a:buFontTx/>
              <a:buChar char="•"/>
            </a:pPr>
            <a:r>
              <a:rPr lang="en-US" b="0" dirty="0">
                <a:solidFill>
                  <a:srgbClr val="000000"/>
                </a:solidFill>
              </a:rPr>
              <a:t>For example, in 8-bit one’s complement, 	</a:t>
            </a:r>
          </a:p>
          <a:p>
            <a:pPr lvl="0" defTabSz="914400" eaLnBrk="0" fontAlgn="base" hangingPunct="0">
              <a:lnSpc>
                <a:spcPct val="110000"/>
              </a:lnSpc>
              <a:spcBef>
                <a:spcPct val="20000"/>
              </a:spcBef>
              <a:spcAft>
                <a:spcPct val="0"/>
              </a:spcAft>
              <a:buClrTx/>
              <a:buFontTx/>
              <a:buChar char="•"/>
            </a:pPr>
            <a:r>
              <a:rPr lang="en-US" b="0" dirty="0">
                <a:solidFill>
                  <a:srgbClr val="000000"/>
                </a:solidFill>
              </a:rPr>
              <a:t>positive 3 is: 00000011</a:t>
            </a:r>
          </a:p>
          <a:p>
            <a:pPr lvl="0" defTabSz="914400" eaLnBrk="0" fontAlgn="base" hangingPunct="0">
              <a:lnSpc>
                <a:spcPct val="110000"/>
              </a:lnSpc>
              <a:spcBef>
                <a:spcPct val="20000"/>
              </a:spcBef>
              <a:spcAft>
                <a:spcPct val="0"/>
              </a:spcAft>
              <a:buClrTx/>
              <a:buFontTx/>
              <a:buChar char="•"/>
            </a:pPr>
            <a:r>
              <a:rPr lang="en-US" b="0" dirty="0">
                <a:solidFill>
                  <a:srgbClr val="000000"/>
                </a:solidFill>
              </a:rPr>
              <a:t>Negative 3 is: 11111100</a:t>
            </a:r>
          </a:p>
          <a:p>
            <a:pPr lvl="0" defTabSz="914400" eaLnBrk="0" fontAlgn="base" hangingPunct="0">
              <a:lnSpc>
                <a:spcPct val="110000"/>
              </a:lnSpc>
              <a:spcBef>
                <a:spcPct val="20000"/>
              </a:spcBef>
              <a:spcAft>
                <a:spcPct val="0"/>
              </a:spcAft>
              <a:buClrTx/>
              <a:buFontTx/>
              <a:buChar char="•"/>
            </a:pPr>
            <a:r>
              <a:rPr lang="en-US" b="0" dirty="0">
                <a:solidFill>
                  <a:srgbClr val="000000"/>
                </a:solidFill>
              </a:rPr>
              <a:t>In one’s complement, as with signed magnitude, negative values are indicated by a 1 in the high order bit.</a:t>
            </a:r>
          </a:p>
          <a:p>
            <a:pPr marL="0" lvl="0" indent="0" defTabSz="914400" eaLnBrk="0" fontAlgn="base" hangingPunct="0">
              <a:lnSpc>
                <a:spcPct val="110000"/>
              </a:lnSpc>
              <a:spcBef>
                <a:spcPct val="20000"/>
              </a:spcBef>
              <a:spcAft>
                <a:spcPct val="0"/>
              </a:spcAft>
              <a:buClrTx/>
              <a:buNone/>
            </a:pPr>
            <a:endParaRPr lang="en-US" b="0" dirty="0">
              <a:solidFill>
                <a:srgbClr val="000000"/>
              </a:solidFill>
            </a:endParaRPr>
          </a:p>
          <a:p>
            <a:pPr lvl="0" defTabSz="914400" eaLnBrk="0" fontAlgn="base" hangingPunct="0">
              <a:lnSpc>
                <a:spcPct val="110000"/>
              </a:lnSpc>
              <a:spcBef>
                <a:spcPct val="20000"/>
              </a:spcBef>
              <a:spcAft>
                <a:spcPct val="0"/>
              </a:spcAft>
              <a:buClrTx/>
              <a:buFontTx/>
              <a:buChar char="•"/>
            </a:pPr>
            <a:r>
              <a:rPr lang="en-US" b="0" dirty="0">
                <a:solidFill>
                  <a:srgbClr val="000000"/>
                </a:solidFill>
              </a:rPr>
              <a:t>Complement systems are useful because they eliminate the need for subtraction. The difference of two values is found by adding the minuend to the complement of the subtrahend.</a:t>
            </a:r>
          </a:p>
          <a:p>
            <a:endParaRPr lang="en-US" sz="2000" b="0"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792" y="54928"/>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83968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474" y="283569"/>
            <a:ext cx="8911687" cy="1004457"/>
          </a:xfrm>
          <a:solidFill>
            <a:schemeClr val="accent1">
              <a:lumMod val="20000"/>
              <a:lumOff val="80000"/>
            </a:schemeClr>
          </a:solidFill>
          <a:ln>
            <a:solidFill>
              <a:schemeClr val="tx1"/>
            </a:solidFill>
          </a:ln>
        </p:spPr>
        <p:txBody>
          <a:bodyPr vert="horz" lIns="91440" tIns="45720" rIns="91440" bIns="45720" rtlCol="0" anchor="ctr">
            <a:normAutofit/>
          </a:bodyPr>
          <a:lstStyle/>
          <a:p>
            <a:pPr algn="ctr" eaLnBrk="0" fontAlgn="base" hangingPunct="0">
              <a:spcBef>
                <a:spcPct val="50000"/>
              </a:spcBef>
              <a:spcAft>
                <a:spcPct val="0"/>
              </a:spcAft>
            </a:pPr>
            <a:r>
              <a:rPr kumimoji="1" lang="en-US" dirty="0"/>
              <a:t>Two’s Complement Representation</a:t>
            </a:r>
          </a:p>
        </p:txBody>
      </p:sp>
      <p:sp>
        <p:nvSpPr>
          <p:cNvPr id="3" name="Content Placeholder 2"/>
          <p:cNvSpPr>
            <a:spLocks noGrp="1"/>
          </p:cNvSpPr>
          <p:nvPr>
            <p:ph idx="1"/>
          </p:nvPr>
        </p:nvSpPr>
        <p:spPr>
          <a:xfrm>
            <a:off x="894735" y="1831637"/>
            <a:ext cx="10756491" cy="1973447"/>
          </a:xfrm>
        </p:spPr>
        <p:txBody>
          <a:bodyPr>
            <a:normAutofit/>
          </a:bodyPr>
          <a:lstStyle/>
          <a:p>
            <a:r>
              <a:rPr lang="en-US" b="1" dirty="0"/>
              <a:t>Step 1: First complement all the bits (that is find one’s complement) Make all 1s as 0s and all 0s as 1s </a:t>
            </a:r>
          </a:p>
          <a:p>
            <a:pPr marL="0" indent="0">
              <a:buNone/>
            </a:pPr>
            <a:endParaRPr lang="en-US" b="1" dirty="0"/>
          </a:p>
          <a:p>
            <a:r>
              <a:rPr lang="en-US" b="1" dirty="0"/>
              <a:t>Step 2:Then perform increment by 1 Add 0001 b</a:t>
            </a:r>
          </a:p>
        </p:txBody>
      </p:sp>
      <p:sp>
        <p:nvSpPr>
          <p:cNvPr id="6" name="Slide Number Placeholder 5"/>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792" y="54928"/>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37190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xmlns="" id="{D615AB88-415E-41AB-988B-8F9FF9B22FC1}"/>
              </a:ext>
            </a:extLst>
          </p:cNvPr>
          <p:cNvSpPr>
            <a:spLocks noGrp="1" noChangeArrowheads="1"/>
          </p:cNvSpPr>
          <p:nvPr>
            <p:ph type="title"/>
          </p:nvPr>
        </p:nvSpPr>
        <p:spPr>
          <a:xfrm>
            <a:off x="1563329" y="457199"/>
            <a:ext cx="9438967" cy="644013"/>
          </a:xfrm>
        </p:spPr>
        <p:txBody>
          <a:bodyPr>
            <a:noAutofit/>
          </a:bodyPr>
          <a:lstStyle/>
          <a:p>
            <a:pPr algn="ctr"/>
            <a:r>
              <a:rPr lang="en-US" altLang="en-US" dirty="0"/>
              <a:t>Signed Numbers </a:t>
            </a:r>
          </a:p>
        </p:txBody>
      </p:sp>
      <p:sp>
        <p:nvSpPr>
          <p:cNvPr id="35843" name="Rectangle 3">
            <a:extLst>
              <a:ext uri="{FF2B5EF4-FFF2-40B4-BE49-F238E27FC236}">
                <a16:creationId xmlns:a16="http://schemas.microsoft.com/office/drawing/2014/main" xmlns="" id="{0AB8025B-F4F3-462F-8C7E-28E8D4E51152}"/>
              </a:ext>
            </a:extLst>
          </p:cNvPr>
          <p:cNvSpPr>
            <a:spLocks noGrp="1" noChangeArrowheads="1"/>
          </p:cNvSpPr>
          <p:nvPr>
            <p:ph idx="1"/>
          </p:nvPr>
        </p:nvSpPr>
        <p:spPr>
          <a:xfrm>
            <a:off x="1694320" y="1337481"/>
            <a:ext cx="8675538" cy="1828800"/>
          </a:xfrm>
        </p:spPr>
        <p:txBody>
          <a:bodyPr>
            <a:normAutofit lnSpcReduction="10000"/>
          </a:bodyPr>
          <a:lstStyle/>
          <a:p>
            <a:pPr>
              <a:lnSpc>
                <a:spcPct val="90000"/>
              </a:lnSpc>
            </a:pPr>
            <a:r>
              <a:rPr lang="en-US" altLang="en-US" sz="2800" dirty="0"/>
              <a:t>Range of Values</a:t>
            </a:r>
          </a:p>
          <a:p>
            <a:pPr>
              <a:lnSpc>
                <a:spcPct val="90000"/>
              </a:lnSpc>
              <a:buFontTx/>
              <a:buNone/>
            </a:pPr>
            <a:r>
              <a:rPr lang="en-US" altLang="en-US" sz="2800" dirty="0"/>
              <a:t>	 Total combinations = 2</a:t>
            </a:r>
            <a:r>
              <a:rPr lang="en-US" altLang="en-US" sz="2800" baseline="40000" dirty="0"/>
              <a:t>n</a:t>
            </a:r>
          </a:p>
          <a:p>
            <a:pPr lvl="1">
              <a:lnSpc>
                <a:spcPct val="90000"/>
              </a:lnSpc>
              <a:buFontTx/>
              <a:buNone/>
            </a:pPr>
            <a:r>
              <a:rPr lang="en-US" altLang="en-US" sz="2400" b="1" dirty="0"/>
              <a:t>2’s complement form:</a:t>
            </a:r>
          </a:p>
          <a:p>
            <a:pPr algn="ctr">
              <a:lnSpc>
                <a:spcPct val="90000"/>
              </a:lnSpc>
              <a:buFontTx/>
              <a:buNone/>
            </a:pPr>
            <a:r>
              <a:rPr lang="en-US" altLang="en-US" sz="2800" dirty="0">
                <a:latin typeface=""/>
              </a:rPr>
              <a:t>– </a:t>
            </a:r>
            <a:r>
              <a:rPr lang="en-US" altLang="en-US" sz="2800" dirty="0"/>
              <a:t>(2</a:t>
            </a:r>
            <a:r>
              <a:rPr lang="en-US" altLang="en-US" sz="2800" baseline="30000" dirty="0"/>
              <a:t>n </a:t>
            </a:r>
            <a:r>
              <a:rPr lang="en-US" altLang="en-US" sz="2800" baseline="30000" dirty="0">
                <a:latin typeface=""/>
              </a:rPr>
              <a:t>– </a:t>
            </a:r>
            <a:r>
              <a:rPr lang="en-US" altLang="en-US" sz="2800" baseline="30000" dirty="0"/>
              <a:t>1</a:t>
            </a:r>
            <a:r>
              <a:rPr lang="en-US" altLang="en-US" sz="2800" dirty="0"/>
              <a:t>)  to  + (2</a:t>
            </a:r>
            <a:r>
              <a:rPr lang="en-US" altLang="en-US" sz="2800" baseline="30000" dirty="0"/>
              <a:t>n – 1 </a:t>
            </a:r>
            <a:r>
              <a:rPr lang="en-US" altLang="en-US" sz="2800" dirty="0">
                <a:latin typeface=""/>
              </a:rPr>
              <a:t>– </a:t>
            </a:r>
            <a:r>
              <a:rPr lang="en-US" altLang="en-US" sz="2800" dirty="0"/>
              <a:t>1)</a:t>
            </a:r>
          </a:p>
        </p:txBody>
      </p:sp>
      <p:sp>
        <p:nvSpPr>
          <p:cNvPr id="35849" name="Text Box 9">
            <a:extLst>
              <a:ext uri="{FF2B5EF4-FFF2-40B4-BE49-F238E27FC236}">
                <a16:creationId xmlns:a16="http://schemas.microsoft.com/office/drawing/2014/main" xmlns="" id="{3D12AB72-5053-4D8F-BA91-73A9B36299B0}"/>
              </a:ext>
            </a:extLst>
          </p:cNvPr>
          <p:cNvSpPr txBox="1">
            <a:spLocks noChangeArrowheads="1"/>
          </p:cNvSpPr>
          <p:nvPr/>
        </p:nvSpPr>
        <p:spPr bwMode="auto">
          <a:xfrm>
            <a:off x="2589212" y="3402551"/>
            <a:ext cx="71628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US" sz="2400" b="1" dirty="0">
                <a:solidFill>
                  <a:srgbClr val="000000"/>
                </a:solidFill>
                <a:latin typeface="Arial" panose="020B0604020202020204" pitchFamily="34" charset="0"/>
              </a:rPr>
              <a:t>Range for 8 bit number:</a:t>
            </a:r>
            <a:br>
              <a:rPr lang="en-US" altLang="en-US" sz="2400" b="1" dirty="0">
                <a:solidFill>
                  <a:srgbClr val="000000"/>
                </a:solidFill>
                <a:latin typeface="Arial" panose="020B0604020202020204" pitchFamily="34" charset="0"/>
              </a:rPr>
            </a:br>
            <a:r>
              <a:rPr lang="en-US" altLang="en-US" sz="2400" b="1" dirty="0">
                <a:solidFill>
                  <a:srgbClr val="000000"/>
                </a:solidFill>
                <a:latin typeface="Arial" panose="020B0604020202020204" pitchFamily="34" charset="0"/>
              </a:rPr>
              <a:t>	n = 8</a:t>
            </a:r>
            <a:br>
              <a:rPr lang="en-US" altLang="en-US" sz="2400" b="1" dirty="0">
                <a:solidFill>
                  <a:srgbClr val="000000"/>
                </a:solidFill>
                <a:latin typeface="Arial" panose="020B0604020202020204" pitchFamily="34" charset="0"/>
              </a:rPr>
            </a:br>
            <a:r>
              <a:rPr lang="en-US" altLang="en-US" sz="2400" b="1" dirty="0">
                <a:solidFill>
                  <a:srgbClr val="000000"/>
                </a:solidFill>
                <a:latin typeface="Arial" panose="020B0604020202020204" pitchFamily="34" charset="0"/>
              </a:rPr>
              <a:t>	-(2</a:t>
            </a:r>
            <a:r>
              <a:rPr lang="en-US" altLang="en-US" sz="2400" b="1" baseline="40000" dirty="0">
                <a:solidFill>
                  <a:srgbClr val="000000"/>
                </a:solidFill>
                <a:latin typeface="Arial" panose="020B0604020202020204" pitchFamily="34" charset="0"/>
              </a:rPr>
              <a:t>8-1</a:t>
            </a:r>
            <a:r>
              <a:rPr lang="en-US" altLang="en-US" sz="2400" b="1" dirty="0">
                <a:solidFill>
                  <a:srgbClr val="000000"/>
                </a:solidFill>
                <a:latin typeface="Arial" panose="020B0604020202020204" pitchFamily="34" charset="0"/>
              </a:rPr>
              <a:t>)  = -2</a:t>
            </a:r>
            <a:r>
              <a:rPr lang="en-US" altLang="en-US" sz="2400" b="1" baseline="40000" dirty="0">
                <a:solidFill>
                  <a:srgbClr val="000000"/>
                </a:solidFill>
                <a:latin typeface="Arial" panose="020B0604020202020204" pitchFamily="34" charset="0"/>
              </a:rPr>
              <a:t>7</a:t>
            </a:r>
            <a:r>
              <a:rPr lang="en-US" altLang="en-US" sz="2400" b="1" dirty="0">
                <a:solidFill>
                  <a:srgbClr val="000000"/>
                </a:solidFill>
                <a:latin typeface="Arial" panose="020B0604020202020204" pitchFamily="34" charset="0"/>
              </a:rPr>
              <a:t>  = -128               minimum</a:t>
            </a:r>
            <a:br>
              <a:rPr lang="en-US" altLang="en-US" sz="2400" b="1" dirty="0">
                <a:solidFill>
                  <a:srgbClr val="000000"/>
                </a:solidFill>
                <a:latin typeface="Arial" panose="020B0604020202020204" pitchFamily="34" charset="0"/>
              </a:rPr>
            </a:br>
            <a:r>
              <a:rPr lang="en-US" altLang="en-US" sz="2400" b="1" dirty="0">
                <a:solidFill>
                  <a:srgbClr val="000000"/>
                </a:solidFill>
                <a:latin typeface="Arial" panose="020B0604020202020204" pitchFamily="34" charset="0"/>
              </a:rPr>
              <a:t>	+(2</a:t>
            </a:r>
            <a:r>
              <a:rPr lang="en-US" altLang="en-US" sz="2400" b="1" baseline="40000" dirty="0">
                <a:solidFill>
                  <a:srgbClr val="000000"/>
                </a:solidFill>
                <a:latin typeface="Arial" panose="020B0604020202020204" pitchFamily="34" charset="0"/>
              </a:rPr>
              <a:t>8-1</a:t>
            </a:r>
            <a:r>
              <a:rPr lang="en-US" altLang="en-US" sz="2400" b="1" dirty="0">
                <a:solidFill>
                  <a:srgbClr val="000000"/>
                </a:solidFill>
                <a:latin typeface="Arial" panose="020B0604020202020204" pitchFamily="34" charset="0"/>
              </a:rPr>
              <a:t>) – 1 = +2</a:t>
            </a:r>
            <a:r>
              <a:rPr lang="en-US" altLang="en-US" sz="2400" b="1" baseline="40000" dirty="0">
                <a:solidFill>
                  <a:srgbClr val="000000"/>
                </a:solidFill>
                <a:latin typeface="Arial" panose="020B0604020202020204" pitchFamily="34" charset="0"/>
              </a:rPr>
              <a:t>7 </a:t>
            </a:r>
            <a:r>
              <a:rPr lang="en-US" altLang="en-US" sz="2400" b="1" dirty="0">
                <a:solidFill>
                  <a:srgbClr val="000000"/>
                </a:solidFill>
                <a:latin typeface="Arial" panose="020B0604020202020204" pitchFamily="34" charset="0"/>
              </a:rPr>
              <a:t>- 1 = +127   maximum</a:t>
            </a:r>
          </a:p>
          <a:p>
            <a:pPr defTabSz="914400" fontAlgn="base">
              <a:spcBef>
                <a:spcPct val="50000"/>
              </a:spcBef>
              <a:spcAft>
                <a:spcPct val="0"/>
              </a:spcAft>
            </a:pPr>
            <a:r>
              <a:rPr lang="en-US" altLang="en-US" sz="2400" b="1" dirty="0">
                <a:solidFill>
                  <a:srgbClr val="000000"/>
                </a:solidFill>
                <a:latin typeface="Arial" panose="020B0604020202020204" pitchFamily="34" charset="0"/>
              </a:rPr>
              <a:t>Total combination of numbers is 2</a:t>
            </a:r>
            <a:r>
              <a:rPr lang="en-US" altLang="en-US" sz="2400" b="1" baseline="40000" dirty="0">
                <a:solidFill>
                  <a:srgbClr val="000000"/>
                </a:solidFill>
                <a:latin typeface="Arial" panose="020B0604020202020204" pitchFamily="34" charset="0"/>
              </a:rPr>
              <a:t>8</a:t>
            </a:r>
            <a:r>
              <a:rPr lang="en-US" altLang="en-US" sz="2400" b="1" dirty="0">
                <a:solidFill>
                  <a:srgbClr val="000000"/>
                </a:solidFill>
                <a:latin typeface="Arial" panose="020B0604020202020204" pitchFamily="34" charset="0"/>
              </a:rPr>
              <a:t> = 256.</a:t>
            </a:r>
          </a:p>
        </p:txBody>
      </p:sp>
      <p:sp>
        <p:nvSpPr>
          <p:cNvPr id="4" name="Slide Number Placeholder 3">
            <a:extLst>
              <a:ext uri="{FF2B5EF4-FFF2-40B4-BE49-F238E27FC236}">
                <a16:creationId xmlns:a16="http://schemas.microsoft.com/office/drawing/2014/main" xmlns="" id="{E9160300-3ACE-4AD6-B4BB-317E7FAE2B99}"/>
              </a:ext>
            </a:extLst>
          </p:cNvPr>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792" y="54928"/>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7037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dissolve">
                                      <p:cBhvr>
                                        <p:cTn id="7" dur="500"/>
                                        <p:tgtEl>
                                          <p:spTgt spid="35843">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animEffect transition="in" filter="dissolve">
                                      <p:cBhvr>
                                        <p:cTn id="11" dur="500"/>
                                        <p:tgtEl>
                                          <p:spTgt spid="35843">
                                            <p:txEl>
                                              <p:pRg st="1" end="1"/>
                                            </p:txEl>
                                          </p:spTgt>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35843">
                                            <p:txEl>
                                              <p:pRg st="2" end="2"/>
                                            </p:txEl>
                                          </p:spTgt>
                                        </p:tgtEl>
                                        <p:attrNameLst>
                                          <p:attrName>style.visibility</p:attrName>
                                        </p:attrNameLst>
                                      </p:cBhvr>
                                      <p:to>
                                        <p:strVal val="visible"/>
                                      </p:to>
                                    </p:set>
                                    <p:animEffect transition="in" filter="dissolve">
                                      <p:cBhvr>
                                        <p:cTn id="15" dur="500"/>
                                        <p:tgtEl>
                                          <p:spTgt spid="35843">
                                            <p:txEl>
                                              <p:pRg st="2" end="2"/>
                                            </p:txEl>
                                          </p:spTgt>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35843">
                                            <p:txEl>
                                              <p:pRg st="3" end="3"/>
                                            </p:txEl>
                                          </p:spTgt>
                                        </p:tgtEl>
                                        <p:attrNameLst>
                                          <p:attrName>style.visibility</p:attrName>
                                        </p:attrNameLst>
                                      </p:cBhvr>
                                      <p:to>
                                        <p:strVal val="visible"/>
                                      </p:to>
                                    </p:set>
                                    <p:animEffect transition="in" filter="dissolve">
                                      <p:cBhvr>
                                        <p:cTn id="19" dur="500"/>
                                        <p:tgtEl>
                                          <p:spTgt spid="35843">
                                            <p:txEl>
                                              <p:pRg st="3" end="3"/>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5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E7DABC-45EF-49F6-BCAC-C37C2DD60F31}"/>
              </a:ext>
            </a:extLst>
          </p:cNvPr>
          <p:cNvSpPr>
            <a:spLocks noGrp="1"/>
          </p:cNvSpPr>
          <p:nvPr>
            <p:ph type="title"/>
          </p:nvPr>
        </p:nvSpPr>
        <p:spPr>
          <a:xfrm>
            <a:off x="1504335" y="365126"/>
            <a:ext cx="9483214" cy="741003"/>
          </a:xfrm>
        </p:spPr>
        <p:txBody>
          <a:bodyPr/>
          <a:lstStyle/>
          <a:p>
            <a:pPr algn="ctr"/>
            <a:r>
              <a:rPr lang="en-US" sz="3200" b="1" dirty="0"/>
              <a:t>WHAT IS A BINARY CODE ? </a:t>
            </a:r>
            <a:endParaRPr lang="en-IN" b="1" dirty="0"/>
          </a:p>
        </p:txBody>
      </p:sp>
      <p:sp>
        <p:nvSpPr>
          <p:cNvPr id="3" name="Content Placeholder 2">
            <a:extLst>
              <a:ext uri="{FF2B5EF4-FFF2-40B4-BE49-F238E27FC236}">
                <a16:creationId xmlns:a16="http://schemas.microsoft.com/office/drawing/2014/main" xmlns="" id="{A1A87842-1489-43F4-A2FD-979B51693A7F}"/>
              </a:ext>
            </a:extLst>
          </p:cNvPr>
          <p:cNvSpPr>
            <a:spLocks noGrp="1"/>
          </p:cNvSpPr>
          <p:nvPr>
            <p:ph idx="1"/>
          </p:nvPr>
        </p:nvSpPr>
        <p:spPr>
          <a:xfrm>
            <a:off x="1110403" y="1603766"/>
            <a:ext cx="10108204" cy="3777622"/>
          </a:xfrm>
        </p:spPr>
        <p:txBody>
          <a:bodyPr>
            <a:normAutofit/>
          </a:bodyPr>
          <a:lstStyle/>
          <a:p>
            <a:pPr algn="just"/>
            <a:r>
              <a:rPr lang="en-US" sz="2800" b="0" dirty="0"/>
              <a:t>In the coding, when </a:t>
            </a:r>
            <a:r>
              <a:rPr lang="en-US" sz="2800" dirty="0"/>
              <a:t>numbers, letters or words</a:t>
            </a:r>
            <a:r>
              <a:rPr lang="en-US" sz="2800" b="0" dirty="0"/>
              <a:t> are represented by a </a:t>
            </a:r>
            <a:r>
              <a:rPr lang="en-US" sz="2800" dirty="0"/>
              <a:t>specific group of symbols</a:t>
            </a:r>
            <a:r>
              <a:rPr lang="en-US" sz="2800" b="0" dirty="0"/>
              <a:t>, it is said that the number, letter or word is being encoded. </a:t>
            </a:r>
          </a:p>
          <a:p>
            <a:pPr marL="0" indent="0" algn="just">
              <a:buNone/>
            </a:pPr>
            <a:endParaRPr lang="en-US" sz="2800" b="0" dirty="0"/>
          </a:p>
          <a:p>
            <a:pPr algn="just"/>
            <a:r>
              <a:rPr lang="en-US" sz="2800" b="0" dirty="0"/>
              <a:t>The group of symbols is called as a code. The digital data is represented, stored and transmitted as group of binary bits. This group is also called as </a:t>
            </a:r>
            <a:r>
              <a:rPr lang="en-US" sz="2800" dirty="0"/>
              <a:t>binary code</a:t>
            </a:r>
            <a:r>
              <a:rPr lang="en-US" sz="2800" b="0" dirty="0"/>
              <a:t>. The binary code is represented by the number as well as alphanumeric letter.</a:t>
            </a:r>
            <a:endParaRPr lang="en-IN" sz="2800" b="0" dirty="0"/>
          </a:p>
        </p:txBody>
      </p:sp>
      <p:sp>
        <p:nvSpPr>
          <p:cNvPr id="6" name="Slide Number Placeholder 5">
            <a:extLst>
              <a:ext uri="{FF2B5EF4-FFF2-40B4-BE49-F238E27FC236}">
                <a16:creationId xmlns:a16="http://schemas.microsoft.com/office/drawing/2014/main" xmlns="" id="{DC723656-D480-45D2-8252-39A8B6CFB831}"/>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792" y="54928"/>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8881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6851" y="228488"/>
            <a:ext cx="10085439" cy="833396"/>
          </a:xfrm>
        </p:spPr>
        <p:txBody>
          <a:bodyPr/>
          <a:lstStyle/>
          <a:p>
            <a:pPr algn="ctr"/>
            <a:r>
              <a:rPr lang="en-US" b="1" dirty="0"/>
              <a:t>Classification of Binary </a:t>
            </a:r>
            <a:r>
              <a:rPr lang="en-US" dirty="0"/>
              <a:t>C</a:t>
            </a:r>
            <a:r>
              <a:rPr lang="en-US" b="1" dirty="0"/>
              <a:t>odes</a:t>
            </a:r>
          </a:p>
        </p:txBody>
      </p:sp>
      <p:sp>
        <p:nvSpPr>
          <p:cNvPr id="3" name="Content Placeholder 2"/>
          <p:cNvSpPr>
            <a:spLocks noGrp="1"/>
          </p:cNvSpPr>
          <p:nvPr>
            <p:ph idx="1"/>
          </p:nvPr>
        </p:nvSpPr>
        <p:spPr>
          <a:xfrm>
            <a:off x="1472212" y="1592826"/>
            <a:ext cx="8915400" cy="4434348"/>
          </a:xfrm>
        </p:spPr>
        <p:txBody>
          <a:bodyPr>
            <a:normAutofit lnSpcReduction="10000"/>
          </a:bodyPr>
          <a:lstStyle/>
          <a:p>
            <a:pPr>
              <a:lnSpc>
                <a:spcPct val="150000"/>
              </a:lnSpc>
            </a:pPr>
            <a:r>
              <a:rPr lang="en-US" sz="2800" b="1" dirty="0"/>
              <a:t>Weighted Codes</a:t>
            </a:r>
            <a:endParaRPr lang="en-US" sz="2800" b="0" dirty="0"/>
          </a:p>
          <a:p>
            <a:pPr>
              <a:lnSpc>
                <a:spcPct val="150000"/>
              </a:lnSpc>
            </a:pPr>
            <a:r>
              <a:rPr lang="en-US" sz="2800" b="1" dirty="0"/>
              <a:t>Non-Weighted Codes</a:t>
            </a:r>
            <a:r>
              <a:rPr lang="en-US" sz="2800" b="0" dirty="0"/>
              <a:t> </a:t>
            </a:r>
          </a:p>
          <a:p>
            <a:pPr>
              <a:lnSpc>
                <a:spcPct val="150000"/>
              </a:lnSpc>
            </a:pPr>
            <a:r>
              <a:rPr lang="en-US" sz="2800" b="1" dirty="0"/>
              <a:t>Reflective Codes</a:t>
            </a:r>
            <a:endParaRPr lang="en-US" sz="2800" b="0" dirty="0"/>
          </a:p>
          <a:p>
            <a:pPr>
              <a:lnSpc>
                <a:spcPct val="150000"/>
              </a:lnSpc>
            </a:pPr>
            <a:r>
              <a:rPr lang="en-US" sz="2800" dirty="0"/>
              <a:t>Sequential Codes </a:t>
            </a:r>
          </a:p>
          <a:p>
            <a:pPr>
              <a:lnSpc>
                <a:spcPct val="150000"/>
              </a:lnSpc>
            </a:pPr>
            <a:r>
              <a:rPr lang="en-US" sz="2800" dirty="0"/>
              <a:t>Alphanumeric Codes</a:t>
            </a:r>
          </a:p>
          <a:p>
            <a:pPr>
              <a:lnSpc>
                <a:spcPct val="150000"/>
              </a:lnSpc>
            </a:pPr>
            <a:r>
              <a:rPr lang="en-US" sz="2800" b="1" dirty="0"/>
              <a:t>Error </a:t>
            </a:r>
            <a:r>
              <a:rPr lang="en-US" sz="2800" dirty="0"/>
              <a:t>Detecting and Correcting Codes</a:t>
            </a:r>
            <a:endParaRPr lang="en-US" sz="2800" b="1" dirty="0"/>
          </a:p>
          <a:p>
            <a:pPr marL="0" indent="0">
              <a:lnSpc>
                <a:spcPct val="150000"/>
              </a:lnSpc>
              <a:buNone/>
            </a:pPr>
            <a:endParaRPr lang="en-US" sz="2800" b="1"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792" y="54928"/>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56177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4375" y="146338"/>
            <a:ext cx="8911687" cy="766916"/>
          </a:xfrm>
          <a:solidFill>
            <a:schemeClr val="accent1">
              <a:lumMod val="20000"/>
              <a:lumOff val="80000"/>
            </a:schemeClr>
          </a:solidFill>
          <a:ln>
            <a:solidFill>
              <a:schemeClr val="tx1"/>
            </a:solidFill>
          </a:ln>
        </p:spPr>
        <p:txBody>
          <a:bodyPr vert="horz" lIns="91440" tIns="45720" rIns="91440" bIns="45720" rtlCol="0" anchor="ctr">
            <a:normAutofit/>
          </a:bodyPr>
          <a:lstStyle/>
          <a:p>
            <a:pPr algn="ctr"/>
            <a:r>
              <a:rPr lang="en-US" dirty="0"/>
              <a:t>CODE</a:t>
            </a:r>
          </a:p>
        </p:txBody>
      </p:sp>
      <p:sp>
        <p:nvSpPr>
          <p:cNvPr id="3" name="Content Placeholder 2"/>
          <p:cNvSpPr>
            <a:spLocks noGrp="1"/>
          </p:cNvSpPr>
          <p:nvPr>
            <p:ph idx="1"/>
          </p:nvPr>
        </p:nvSpPr>
        <p:spPr>
          <a:xfrm>
            <a:off x="1165123" y="1288301"/>
            <a:ext cx="10264877" cy="3834305"/>
          </a:xfrm>
        </p:spPr>
        <p:txBody>
          <a:bodyPr>
            <a:normAutofit/>
          </a:bodyPr>
          <a:lstStyle/>
          <a:p>
            <a:pPr lvl="1" eaLnBrk="0" fontAlgn="base" hangingPunct="0">
              <a:lnSpc>
                <a:spcPct val="150000"/>
              </a:lnSpc>
              <a:spcBef>
                <a:spcPct val="20000"/>
              </a:spcBef>
              <a:spcAft>
                <a:spcPct val="0"/>
              </a:spcAft>
            </a:pPr>
            <a:r>
              <a:rPr lang="en-GB" sz="2800" dirty="0">
                <a:solidFill>
                  <a:srgbClr val="000000"/>
                </a:solidFill>
                <a:latin typeface="Times New Roman" panose="02020603050405020304" pitchFamily="18" charset="0"/>
              </a:rPr>
              <a:t>Weighted and Non-Weighted Code </a:t>
            </a:r>
          </a:p>
          <a:p>
            <a:pPr lvl="1" eaLnBrk="0" fontAlgn="base" hangingPunct="0">
              <a:lnSpc>
                <a:spcPct val="150000"/>
              </a:lnSpc>
              <a:spcBef>
                <a:spcPct val="20000"/>
              </a:spcBef>
              <a:spcAft>
                <a:spcPct val="0"/>
              </a:spcAft>
            </a:pPr>
            <a:r>
              <a:rPr lang="en-GB" sz="2800" dirty="0">
                <a:solidFill>
                  <a:srgbClr val="000000"/>
                </a:solidFill>
                <a:latin typeface="Times New Roman" panose="02020603050405020304" pitchFamily="18" charset="0"/>
              </a:rPr>
              <a:t>In weighted code, each digit represents specific weight.</a:t>
            </a:r>
          </a:p>
          <a:p>
            <a:pPr lvl="2" eaLnBrk="0" fontAlgn="base" hangingPunct="0">
              <a:lnSpc>
                <a:spcPct val="150000"/>
              </a:lnSpc>
              <a:spcBef>
                <a:spcPct val="20000"/>
              </a:spcBef>
              <a:spcAft>
                <a:spcPct val="0"/>
              </a:spcAft>
            </a:pPr>
            <a:r>
              <a:rPr lang="en-GB" sz="2400" dirty="0">
                <a:solidFill>
                  <a:srgbClr val="000000"/>
                </a:solidFill>
                <a:latin typeface="Times New Roman" panose="02020603050405020304" pitchFamily="18" charset="0"/>
              </a:rPr>
              <a:t>Binary code has a weight 8 4 2 1</a:t>
            </a:r>
          </a:p>
          <a:p>
            <a:pPr lvl="1" eaLnBrk="0" fontAlgn="base" hangingPunct="0">
              <a:lnSpc>
                <a:spcPct val="150000"/>
              </a:lnSpc>
              <a:spcBef>
                <a:spcPct val="20000"/>
              </a:spcBef>
              <a:spcAft>
                <a:spcPct val="0"/>
              </a:spcAft>
            </a:pPr>
            <a:r>
              <a:rPr lang="en-GB" sz="2800" dirty="0">
                <a:solidFill>
                  <a:srgbClr val="000000"/>
                </a:solidFill>
                <a:latin typeface="Times New Roman" panose="02020603050405020304" pitchFamily="18" charset="0"/>
              </a:rPr>
              <a:t>In non-weighted code weight is not assigned to position. </a:t>
            </a:r>
          </a:p>
          <a:p>
            <a:pPr lvl="2" eaLnBrk="0" fontAlgn="base" hangingPunct="0">
              <a:lnSpc>
                <a:spcPct val="150000"/>
              </a:lnSpc>
              <a:spcBef>
                <a:spcPct val="20000"/>
              </a:spcBef>
              <a:spcAft>
                <a:spcPct val="0"/>
              </a:spcAft>
            </a:pPr>
            <a:r>
              <a:rPr lang="en-GB" sz="2400" dirty="0">
                <a:solidFill>
                  <a:srgbClr val="000000"/>
                </a:solidFill>
                <a:latin typeface="Times New Roman" panose="02020603050405020304" pitchFamily="18" charset="0"/>
              </a:rPr>
              <a:t>Excess 3 and </a:t>
            </a:r>
            <a:r>
              <a:rPr lang="en-GB" sz="2400" dirty="0" err="1">
                <a:solidFill>
                  <a:srgbClr val="000000"/>
                </a:solidFill>
                <a:latin typeface="Times New Roman" panose="02020603050405020304" pitchFamily="18" charset="0"/>
              </a:rPr>
              <a:t>Gray</a:t>
            </a:r>
            <a:r>
              <a:rPr lang="en-GB" sz="2400" dirty="0">
                <a:solidFill>
                  <a:srgbClr val="000000"/>
                </a:solidFill>
                <a:latin typeface="Times New Roman" panose="02020603050405020304" pitchFamily="18" charset="0"/>
              </a:rPr>
              <a:t> Codes. </a:t>
            </a:r>
          </a:p>
          <a:p>
            <a:pPr marL="457200" lvl="1" indent="0" defTabSz="914400" eaLnBrk="0" fontAlgn="base" hangingPunct="0">
              <a:lnSpc>
                <a:spcPct val="150000"/>
              </a:lnSpc>
              <a:spcBef>
                <a:spcPct val="20000"/>
              </a:spcBef>
              <a:spcAft>
                <a:spcPct val="0"/>
              </a:spcAft>
              <a:buClrTx/>
              <a:buNone/>
            </a:pPr>
            <a:endParaRPr lang="en-GB" dirty="0">
              <a:solidFill>
                <a:srgbClr val="000000"/>
              </a:solidFill>
              <a:latin typeface="Times New Roman" panose="02020603050405020304" pitchFamily="18" charset="0"/>
            </a:endParaRPr>
          </a:p>
          <a:p>
            <a:pPr>
              <a:lnSpc>
                <a:spcPct val="150000"/>
              </a:lnSpc>
            </a:pPr>
            <a:endParaRPr lang="en-US" sz="1600" b="0"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792" y="54928"/>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54995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Codes</a:t>
            </a:r>
          </a:p>
        </p:txBody>
      </p:sp>
      <p:sp>
        <p:nvSpPr>
          <p:cNvPr id="3" name="Content Placeholder 2"/>
          <p:cNvSpPr>
            <a:spLocks noGrp="1"/>
          </p:cNvSpPr>
          <p:nvPr>
            <p:ph idx="1"/>
          </p:nvPr>
        </p:nvSpPr>
        <p:spPr/>
        <p:txBody>
          <a:bodyPr/>
          <a:lstStyle/>
          <a:p>
            <a:r>
              <a:rPr lang="en-US" dirty="0"/>
              <a:t>Binary  - follows 8,4,2,1 </a:t>
            </a:r>
          </a:p>
          <a:p>
            <a:pPr lvl="1"/>
            <a:r>
              <a:rPr lang="en-US" dirty="0"/>
              <a:t>Example – decimal 12 – Binary 1100</a:t>
            </a:r>
          </a:p>
          <a:p>
            <a:r>
              <a:rPr lang="en-US" dirty="0"/>
              <a:t>BCD – Binary Coded Decimal – </a:t>
            </a:r>
            <a:r>
              <a:rPr lang="en-US" b="0" dirty="0"/>
              <a:t>each digit of decimal number is represented by a group of bits. Follows 8,4,2,1.</a:t>
            </a:r>
          </a:p>
          <a:p>
            <a:pPr lvl="1"/>
            <a:r>
              <a:rPr lang="en-US" dirty="0"/>
              <a:t>Example – decimal 12 – BCD 0001  0010 </a:t>
            </a:r>
            <a:endParaRPr lang="en-US" b="0" dirty="0"/>
          </a:p>
          <a:p>
            <a:r>
              <a:rPr lang="en-US" dirty="0"/>
              <a:t>Excess -3 Code</a:t>
            </a:r>
            <a:r>
              <a:rPr lang="en-US" b="0" dirty="0"/>
              <a:t> – derived from BCD code. Excess -3 is calculated by adding 3 to each  BCD code. It is non weighted and sequential code. </a:t>
            </a:r>
          </a:p>
          <a:p>
            <a:pPr lvl="1"/>
            <a:r>
              <a:rPr lang="en-US" dirty="0"/>
              <a:t>Example BCD 12 – 0001  0010 its Excess -3 code is – 0100  0101 </a:t>
            </a:r>
            <a:endParaRPr lang="en-US" b="0" dirty="0"/>
          </a:p>
          <a:p>
            <a:r>
              <a:rPr lang="en-US" dirty="0"/>
              <a:t>Gray Code </a:t>
            </a:r>
          </a:p>
        </p:txBody>
      </p:sp>
      <p:sp>
        <p:nvSpPr>
          <p:cNvPr id="5" name="Slide Number Placeholder 4"/>
          <p:cNvSpPr>
            <a:spLocks noGrp="1"/>
          </p:cNvSpPr>
          <p:nvPr>
            <p:ph type="sldNum" sz="quarter" idx="12"/>
          </p:nvPr>
        </p:nvSpPr>
        <p:spPr/>
        <p:txBody>
          <a:bodyPr/>
          <a:lstStyle/>
          <a:p>
            <a:fld id="{E7DF4ECA-2C00-4129-AA22-2996D096FEEF}" type="slidenum">
              <a:rPr lang="en-US" smtClean="0"/>
              <a:pPr/>
              <a:t>36</a:t>
            </a:fld>
            <a:endParaRPr lang="en-US"/>
          </a:p>
        </p:txBody>
      </p:sp>
    </p:spTree>
    <p:extLst>
      <p:ext uri="{BB962C8B-B14F-4D97-AF65-F5344CB8AC3E}">
        <p14:creationId xmlns:p14="http://schemas.microsoft.com/office/powerpoint/2010/main" val="12148413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1252" y="329899"/>
            <a:ext cx="8911687" cy="923714"/>
          </a:xfrm>
          <a:solidFill>
            <a:schemeClr val="accent1">
              <a:lumMod val="20000"/>
              <a:lumOff val="80000"/>
            </a:schemeClr>
          </a:solidFill>
          <a:ln>
            <a:solidFill>
              <a:schemeClr val="tx1"/>
            </a:solidFill>
          </a:ln>
        </p:spPr>
        <p:txBody>
          <a:bodyPr vert="horz" lIns="91440" tIns="45720" rIns="91440" bIns="45720" rtlCol="0" anchor="ctr">
            <a:normAutofit/>
          </a:bodyPr>
          <a:lstStyle/>
          <a:p>
            <a:pPr algn="ctr"/>
            <a:r>
              <a:rPr lang="en-US" dirty="0"/>
              <a:t>Codes and their conversions</a:t>
            </a:r>
          </a:p>
        </p:txBody>
      </p:sp>
      <p:sp>
        <p:nvSpPr>
          <p:cNvPr id="3" name="Content Placeholder 2"/>
          <p:cNvSpPr>
            <a:spLocks noGrp="1"/>
          </p:cNvSpPr>
          <p:nvPr>
            <p:ph idx="1"/>
          </p:nvPr>
        </p:nvSpPr>
        <p:spPr>
          <a:xfrm>
            <a:off x="1329619" y="1907945"/>
            <a:ext cx="10083599" cy="3777622"/>
          </a:xfrm>
        </p:spPr>
        <p:txBody>
          <a:bodyPr>
            <a:normAutofit/>
          </a:bodyPr>
          <a:lstStyle/>
          <a:p>
            <a:r>
              <a:rPr lang="en-US" sz="2400" b="0" dirty="0">
                <a:solidFill>
                  <a:srgbClr val="FF0000"/>
                </a:solidFill>
              </a:rPr>
              <a:t>Gray Code</a:t>
            </a:r>
          </a:p>
          <a:p>
            <a:r>
              <a:rPr lang="en-US" sz="2400" b="0" dirty="0"/>
              <a:t>Gray code is a code where only one bit changes at a time while traversing from 0 to any decimal number in sequence.</a:t>
            </a:r>
          </a:p>
          <a:p>
            <a:r>
              <a:rPr lang="en-US" sz="2400" b="0" dirty="0"/>
              <a:t>Gray Code is nonweighted and cyclic code</a:t>
            </a:r>
          </a:p>
          <a:p>
            <a:r>
              <a:rPr lang="en-US" sz="2400" b="0" dirty="0"/>
              <a:t>Not arithmetic code</a:t>
            </a:r>
          </a:p>
          <a:p>
            <a:r>
              <a:rPr lang="en-US" sz="2400" b="0" dirty="0"/>
              <a:t>Optical shaft encoders for disk to reduce errors</a:t>
            </a:r>
          </a:p>
          <a:p>
            <a:pPr marL="0" indent="0">
              <a:buNone/>
            </a:pPr>
            <a:endParaRPr lang="en-US" sz="2400" b="0" dirty="0"/>
          </a:p>
          <a:p>
            <a:endParaRPr lang="en-US" sz="2400" b="0" dirty="0"/>
          </a:p>
        </p:txBody>
      </p:sp>
      <p:sp>
        <p:nvSpPr>
          <p:cNvPr id="7" name="Slide Number Placeholder 6">
            <a:extLst>
              <a:ext uri="{FF2B5EF4-FFF2-40B4-BE49-F238E27FC236}">
                <a16:creationId xmlns:a16="http://schemas.microsoft.com/office/drawing/2014/main" xmlns="" id="{367B1524-2D43-4310-B5DD-7E389167E79C}"/>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792" y="54928"/>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46684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CE4C75-74A4-4C48-A94B-C52ACA3107A0}"/>
              </a:ext>
            </a:extLst>
          </p:cNvPr>
          <p:cNvSpPr>
            <a:spLocks noGrp="1"/>
          </p:cNvSpPr>
          <p:nvPr>
            <p:ph type="title"/>
          </p:nvPr>
        </p:nvSpPr>
        <p:spPr>
          <a:xfrm>
            <a:off x="1963005" y="137467"/>
            <a:ext cx="8911687" cy="904568"/>
          </a:xfrm>
          <a:solidFill>
            <a:schemeClr val="accent1">
              <a:lumMod val="20000"/>
              <a:lumOff val="80000"/>
            </a:schemeClr>
          </a:solidFill>
          <a:ln>
            <a:solidFill>
              <a:schemeClr val="tx1"/>
            </a:solidFill>
          </a:ln>
        </p:spPr>
        <p:txBody>
          <a:bodyPr vert="horz" lIns="91440" tIns="45720" rIns="91440" bIns="45720" rtlCol="0" anchor="ctr">
            <a:normAutofit/>
          </a:bodyPr>
          <a:lstStyle/>
          <a:p>
            <a:pPr algn="ctr"/>
            <a:r>
              <a:rPr lang="en-IN" dirty="0"/>
              <a:t>Binary to Gray Code Conversion</a:t>
            </a:r>
          </a:p>
        </p:txBody>
      </p:sp>
      <p:sp>
        <p:nvSpPr>
          <p:cNvPr id="6" name="Slide Number Placeholder 5">
            <a:extLst>
              <a:ext uri="{FF2B5EF4-FFF2-40B4-BE49-F238E27FC236}">
                <a16:creationId xmlns:a16="http://schemas.microsoft.com/office/drawing/2014/main" xmlns="" id="{BA4CDB8F-8247-4736-856B-96DD042004F9}"/>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792" y="54928"/>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p:cNvSpPr>
            <a:spLocks noGrp="1"/>
          </p:cNvSpPr>
          <p:nvPr>
            <p:ph idx="1"/>
          </p:nvPr>
        </p:nvSpPr>
        <p:spPr/>
        <p:txBody>
          <a:bodyPr/>
          <a:lstStyle/>
          <a:p>
            <a:pPr marL="457200" indent="-457200">
              <a:buAutoNum type="arabicPeriod"/>
            </a:pPr>
            <a:r>
              <a:rPr lang="en-US" dirty="0"/>
              <a:t>Copy the MSB bit as it is</a:t>
            </a:r>
          </a:p>
          <a:p>
            <a:pPr marL="457200" indent="-457200">
              <a:buAutoNum type="arabicPeriod"/>
            </a:pPr>
            <a:r>
              <a:rPr lang="en-US" dirty="0"/>
              <a:t>Perform EX-OR operation between previous and current bit and write the result</a:t>
            </a:r>
          </a:p>
          <a:p>
            <a:pPr marL="457200" indent="-457200">
              <a:buAutoNum type="arabicPeriod"/>
            </a:pPr>
            <a:r>
              <a:rPr lang="en-US" dirty="0"/>
              <a:t>Repeat the step 2 for all bits</a:t>
            </a:r>
          </a:p>
          <a:p>
            <a:pPr marL="457200" indent="-457200">
              <a:buAutoNum type="arabicPeriod"/>
            </a:pPr>
            <a:endParaRPr lang="en-US" dirty="0"/>
          </a:p>
          <a:p>
            <a:pPr marL="0" indent="0">
              <a:buNone/>
            </a:pPr>
            <a:r>
              <a:rPr lang="en-US" dirty="0"/>
              <a:t>Example – Binary 1011</a:t>
            </a:r>
          </a:p>
          <a:p>
            <a:pPr marL="0" indent="0">
              <a:buNone/>
            </a:pPr>
            <a:r>
              <a:rPr lang="en-US" dirty="0"/>
              <a:t>                                1 , (1 EX-OR 0) , ( 0 EX-OR 1), (1 EX-OR 1)</a:t>
            </a:r>
          </a:p>
          <a:p>
            <a:pPr marL="0" indent="0">
              <a:buNone/>
            </a:pPr>
            <a:r>
              <a:rPr lang="en-US" dirty="0"/>
              <a:t>                                 1,  1, 1, 0 </a:t>
            </a:r>
          </a:p>
        </p:txBody>
      </p:sp>
    </p:spTree>
    <p:extLst>
      <p:ext uri="{BB962C8B-B14F-4D97-AF65-F5344CB8AC3E}">
        <p14:creationId xmlns:p14="http://schemas.microsoft.com/office/powerpoint/2010/main" val="26626872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CE4C75-74A4-4C48-A94B-C52ACA3107A0}"/>
              </a:ext>
            </a:extLst>
          </p:cNvPr>
          <p:cNvSpPr>
            <a:spLocks noGrp="1"/>
          </p:cNvSpPr>
          <p:nvPr>
            <p:ph type="title"/>
          </p:nvPr>
        </p:nvSpPr>
        <p:spPr>
          <a:xfrm>
            <a:off x="1963005" y="137467"/>
            <a:ext cx="8911687" cy="904568"/>
          </a:xfrm>
          <a:solidFill>
            <a:schemeClr val="accent1">
              <a:lumMod val="20000"/>
              <a:lumOff val="80000"/>
            </a:schemeClr>
          </a:solidFill>
          <a:ln>
            <a:solidFill>
              <a:schemeClr val="tx1"/>
            </a:solidFill>
          </a:ln>
        </p:spPr>
        <p:txBody>
          <a:bodyPr vert="horz" lIns="91440" tIns="45720" rIns="91440" bIns="45720" rtlCol="0" anchor="ctr">
            <a:normAutofit/>
          </a:bodyPr>
          <a:lstStyle/>
          <a:p>
            <a:pPr algn="ctr"/>
            <a:r>
              <a:rPr lang="en-IN" dirty="0"/>
              <a:t>Binary to Gray Code Conversion</a:t>
            </a:r>
          </a:p>
        </p:txBody>
      </p:sp>
      <p:pic>
        <p:nvPicPr>
          <p:cNvPr id="4" name="Content Placeholder 3">
            <a:extLst>
              <a:ext uri="{FF2B5EF4-FFF2-40B4-BE49-F238E27FC236}">
                <a16:creationId xmlns:a16="http://schemas.microsoft.com/office/drawing/2014/main" xmlns="" id="{4E70A070-9FCE-4458-85F0-A8E85F3FCD14}"/>
              </a:ext>
            </a:extLst>
          </p:cNvPr>
          <p:cNvPicPr>
            <a:picLocks noGrp="1" noChangeAspect="1"/>
          </p:cNvPicPr>
          <p:nvPr>
            <p:ph idx="1"/>
          </p:nvPr>
        </p:nvPicPr>
        <p:blipFill>
          <a:blip r:embed="rId2"/>
          <a:stretch>
            <a:fillRect/>
          </a:stretch>
        </p:blipFill>
        <p:spPr>
          <a:xfrm>
            <a:off x="1574800" y="1097280"/>
            <a:ext cx="10017759" cy="5679440"/>
          </a:xfrm>
          <a:prstGeom prst="rect">
            <a:avLst/>
          </a:prstGeom>
        </p:spPr>
      </p:pic>
      <p:sp>
        <p:nvSpPr>
          <p:cNvPr id="6" name="Slide Number Placeholder 5">
            <a:extLst>
              <a:ext uri="{FF2B5EF4-FFF2-40B4-BE49-F238E27FC236}">
                <a16:creationId xmlns:a16="http://schemas.microsoft.com/office/drawing/2014/main" xmlns="" id="{BA4CDB8F-8247-4736-856B-96DD042004F9}"/>
              </a:ext>
            </a:extLst>
          </p:cNvPr>
          <p:cNvSpPr>
            <a:spLocks noGrp="1"/>
          </p:cNvSpPr>
          <p:nvPr>
            <p:ph type="sldNum" sz="quarter" idx="12"/>
          </p:nvPr>
        </p:nvSpPr>
        <p:spPr/>
        <p:txBody>
          <a:bodyPr/>
          <a:lstStyle/>
          <a:p>
            <a:fld id="{D57F1E4F-1CFF-5643-939E-217C01CDF565}" type="slidenum">
              <a:rPr lang="en-US" smtClean="0"/>
              <a:pPr/>
              <a:t>39</a:t>
            </a:fld>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792" y="54928"/>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10042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242" y="36036"/>
            <a:ext cx="7358417" cy="970696"/>
          </a:xfrm>
          <a:solidFill>
            <a:schemeClr val="accent1">
              <a:lumMod val="20000"/>
              <a:lumOff val="80000"/>
            </a:schemeClr>
          </a:solidFill>
          <a:ln>
            <a:solidFill>
              <a:schemeClr val="tx1"/>
            </a:solidFill>
          </a:ln>
        </p:spPr>
        <p:txBody>
          <a:bodyPr>
            <a:normAutofit/>
          </a:bodyPr>
          <a:lstStyle/>
          <a:p>
            <a:pPr algn="ctr"/>
            <a:r>
              <a:rPr lang="en-US" sz="3200" b="1" dirty="0">
                <a:solidFill>
                  <a:schemeClr val="tx1"/>
                </a:solidFill>
                <a:latin typeface="Times New Roman" pitchFamily="18" charset="0"/>
                <a:cs typeface="Times New Roman" pitchFamily="18" charset="0"/>
              </a:rPr>
              <a:t>Syllabus</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764276" y="1100561"/>
            <a:ext cx="11144189" cy="5504955"/>
          </a:xfrm>
          <a:ln>
            <a:solidFill>
              <a:schemeClr val="tx1"/>
            </a:solidFill>
          </a:ln>
        </p:spPr>
        <p:txBody>
          <a:bodyPr>
            <a:normAutofit fontScale="92500"/>
          </a:bodyPr>
          <a:lstStyle/>
          <a:p>
            <a:pPr marL="0" indent="0" algn="just">
              <a:buNone/>
            </a:pPr>
            <a:r>
              <a:rPr lang="en-US" sz="2400" b="1" dirty="0">
                <a:solidFill>
                  <a:schemeClr val="accent2"/>
                </a:solidFill>
                <a:latin typeface="Times New Roman" panose="02020603050405020304" pitchFamily="18" charset="0"/>
                <a:cs typeface="Times New Roman" panose="02020603050405020304" pitchFamily="18" charset="0"/>
              </a:rPr>
              <a:t>Module 1 </a:t>
            </a:r>
            <a:r>
              <a:rPr lang="en-IN" sz="2400" b="1" dirty="0">
                <a:solidFill>
                  <a:schemeClr val="accent2"/>
                </a:solidFill>
                <a:latin typeface="Times New Roman" panose="02020603050405020304" pitchFamily="18" charset="0"/>
                <a:cs typeface="Times New Roman" panose="02020603050405020304" pitchFamily="18" charset="0"/>
              </a:rPr>
              <a:t>Computer Arithmetic: </a:t>
            </a:r>
            <a:endParaRPr lang="en-US" sz="2400" dirty="0">
              <a:solidFill>
                <a:schemeClr val="accent2"/>
              </a:solidFill>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Introduction to digital logic families, Introduction to Number System and Codes, Sign Magnitude representation, 1’s and 2’s complement, Binary Arithmetic: Addition, Subtraction of signed numbers, multiplication of positive numbers, Integer Arithmetic, Floating point representation and operations – IEEE standard, Boolean Algebra, Logic Gates, Minimization of logic functions using K map (SOP and POS)</a:t>
            </a:r>
          </a:p>
          <a:p>
            <a:pPr marL="0" indent="0" algn="just">
              <a:lnSpc>
                <a:spcPct val="100000"/>
              </a:lnSpc>
              <a:buNone/>
            </a:pPr>
            <a:r>
              <a:rPr lang="en-IN" sz="2400" b="1" dirty="0">
                <a:solidFill>
                  <a:schemeClr val="accent2"/>
                </a:solidFill>
                <a:latin typeface="Times New Roman" panose="02020603050405020304" pitchFamily="18" charset="0"/>
                <a:cs typeface="Times New Roman" panose="02020603050405020304" pitchFamily="18" charset="0"/>
              </a:rPr>
              <a:t>Module 2 Combinational Logic Design: </a:t>
            </a:r>
            <a:endParaRPr lang="en-US" sz="2400" b="1" dirty="0">
              <a:solidFill>
                <a:schemeClr val="accent2"/>
              </a:solidFill>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Design examples: Arithmetic circuits, Comparator, Code converters, Parity generators and checkers, Arithmetic and Logic Unit, design of adder and fast adder, look ahead carry generator, Implementation of  SOP and POS using MUX, DMUX, DECODER.</a:t>
            </a:r>
          </a:p>
          <a:p>
            <a:pPr marL="0" indent="0" algn="just">
              <a:lnSpc>
                <a:spcPct val="110000"/>
              </a:lnSpc>
              <a:buNone/>
            </a:pPr>
            <a:r>
              <a:rPr lang="en-US" sz="2400" b="1" dirty="0">
                <a:solidFill>
                  <a:schemeClr val="accent2"/>
                </a:solidFill>
                <a:latin typeface="Times New Roman" panose="02020603050405020304" pitchFamily="18" charset="0"/>
                <a:cs typeface="Times New Roman" panose="02020603050405020304" pitchFamily="18" charset="0"/>
              </a:rPr>
              <a:t>Module 3 </a:t>
            </a:r>
            <a:r>
              <a:rPr lang="en-IN" sz="2400" b="1" dirty="0">
                <a:solidFill>
                  <a:schemeClr val="accent2"/>
                </a:solidFill>
                <a:latin typeface="Times New Roman" panose="02020603050405020304" pitchFamily="18" charset="0"/>
                <a:cs typeface="Times New Roman" panose="02020603050405020304" pitchFamily="18" charset="0"/>
              </a:rPr>
              <a:t>Sequential Logic Design:</a:t>
            </a:r>
            <a:endParaRPr lang="en-US" sz="2400" b="1" dirty="0">
              <a:solidFill>
                <a:schemeClr val="accent2"/>
              </a:solidFill>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1-bit Memory Cell, Flip flops, Conversion of flip flops, Design of ripple counters and synchronous counters, Modulus of the counter, Sequence generator, Lock out condition. Shift registers, Applications of Shift registers (ring and twisted ring counters), Moore and Mealy Models- State diagram, State Tables and  Design Procedure, Sequence detector.</a:t>
            </a: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stretch>
            <a:fillRect/>
          </a:stretch>
        </p:blipFill>
        <p:spPr>
          <a:xfrm>
            <a:off x="2" y="2"/>
            <a:ext cx="764274" cy="790760"/>
          </a:xfrm>
          <a:prstGeom prst="rect">
            <a:avLst/>
          </a:prstGeom>
        </p:spPr>
      </p:pic>
      <p:sp>
        <p:nvSpPr>
          <p:cNvPr id="6" name="Slide Number Placeholder 5"/>
          <p:cNvSpPr>
            <a:spLocks noGrp="1"/>
          </p:cNvSpPr>
          <p:nvPr>
            <p:ph type="sldNum" sz="quarter" idx="12"/>
          </p:nvPr>
        </p:nvSpPr>
        <p:spPr/>
        <p:txBody>
          <a:bodyPr/>
          <a:lstStyle/>
          <a:p>
            <a:fld id="{E7DF4ECA-2C00-4129-AA22-2996D096FEEF}" type="slidenum">
              <a:rPr lang="en-US" smtClean="0"/>
              <a:pPr/>
              <a:t>4</a:t>
            </a:fld>
            <a:endParaRPr lang="en-US"/>
          </a:p>
        </p:txBody>
      </p:sp>
    </p:spTree>
    <p:extLst>
      <p:ext uri="{BB962C8B-B14F-4D97-AF65-F5344CB8AC3E}">
        <p14:creationId xmlns:p14="http://schemas.microsoft.com/office/powerpoint/2010/main" val="39527969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72595B-40BC-482D-87E3-99B10EABC534}"/>
              </a:ext>
            </a:extLst>
          </p:cNvPr>
          <p:cNvSpPr>
            <a:spLocks noGrp="1"/>
          </p:cNvSpPr>
          <p:nvPr>
            <p:ph type="title"/>
          </p:nvPr>
        </p:nvSpPr>
        <p:spPr>
          <a:xfrm>
            <a:off x="1640156" y="85719"/>
            <a:ext cx="8911687" cy="848346"/>
          </a:xfrm>
        </p:spPr>
        <p:txBody>
          <a:bodyPr/>
          <a:lstStyle/>
          <a:p>
            <a:pPr algn="ctr"/>
            <a:r>
              <a:rPr lang="en-IN" b="1" dirty="0"/>
              <a:t>Gary to Binary Code Conversion</a:t>
            </a:r>
            <a:endParaRPr lang="en-IN" dirty="0"/>
          </a:p>
        </p:txBody>
      </p:sp>
      <p:sp>
        <p:nvSpPr>
          <p:cNvPr id="3" name="Content Placeholder 2">
            <a:extLst>
              <a:ext uri="{FF2B5EF4-FFF2-40B4-BE49-F238E27FC236}">
                <a16:creationId xmlns:a16="http://schemas.microsoft.com/office/drawing/2014/main" xmlns="" id="{5308D31F-E0EB-4A7D-8D03-35E9C11F6EC2}"/>
              </a:ext>
            </a:extLst>
          </p:cNvPr>
          <p:cNvSpPr>
            <a:spLocks noGrp="1"/>
          </p:cNvSpPr>
          <p:nvPr>
            <p:ph idx="1"/>
          </p:nvPr>
        </p:nvSpPr>
        <p:spPr>
          <a:xfrm>
            <a:off x="1237320" y="1215052"/>
            <a:ext cx="9717357" cy="2082800"/>
          </a:xfrm>
        </p:spPr>
        <p:txBody>
          <a:bodyPr/>
          <a:lstStyle/>
          <a:p>
            <a:r>
              <a:rPr lang="en-US" sz="2400" b="0" dirty="0"/>
              <a:t>MSB of binary is set to the MSB of Gray code</a:t>
            </a:r>
          </a:p>
          <a:p>
            <a:r>
              <a:rPr lang="en-US" sz="2400" b="0" dirty="0"/>
              <a:t>Going from left to right, add the binary bit to the next Gray code bit.  Discard carries.</a:t>
            </a:r>
          </a:p>
          <a:p>
            <a:r>
              <a:rPr lang="en-US" sz="2400" b="0" dirty="0"/>
              <a:t>Example.  Convert 11011 to binary</a:t>
            </a:r>
          </a:p>
          <a:p>
            <a:endParaRPr lang="en-IN" b="0" dirty="0"/>
          </a:p>
        </p:txBody>
      </p:sp>
      <p:grpSp>
        <p:nvGrpSpPr>
          <p:cNvPr id="5" name="Group 4">
            <a:extLst>
              <a:ext uri="{FF2B5EF4-FFF2-40B4-BE49-F238E27FC236}">
                <a16:creationId xmlns:a16="http://schemas.microsoft.com/office/drawing/2014/main" xmlns="" id="{D1FBB41F-AB0E-491F-BEFC-3028CBFF8809}"/>
              </a:ext>
            </a:extLst>
          </p:cNvPr>
          <p:cNvGrpSpPr/>
          <p:nvPr/>
        </p:nvGrpSpPr>
        <p:grpSpPr>
          <a:xfrm>
            <a:off x="2209800" y="3530959"/>
            <a:ext cx="7086600" cy="2786063"/>
            <a:chOff x="857250" y="3829050"/>
            <a:chExt cx="7086600" cy="2786063"/>
          </a:xfrm>
          <a:solidFill>
            <a:srgbClr val="FFFF00"/>
          </a:solidFill>
        </p:grpSpPr>
        <p:sp>
          <p:nvSpPr>
            <p:cNvPr id="6" name="Text Box 8">
              <a:extLst>
                <a:ext uri="{FF2B5EF4-FFF2-40B4-BE49-F238E27FC236}">
                  <a16:creationId xmlns:a16="http://schemas.microsoft.com/office/drawing/2014/main" xmlns="" id="{E9F077EC-C38D-46A4-BAFF-20BC7AB27261}"/>
                </a:ext>
              </a:extLst>
            </p:cNvPr>
            <p:cNvSpPr txBox="1">
              <a:spLocks noChangeArrowheads="1"/>
            </p:cNvSpPr>
            <p:nvPr/>
          </p:nvSpPr>
          <p:spPr bwMode="auto">
            <a:xfrm>
              <a:off x="857250" y="3829050"/>
              <a:ext cx="7086600" cy="3667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defRPr/>
              </a:pPr>
              <a:r>
                <a:rPr lang="en-US" altLang="en-US" kern="0">
                  <a:solidFill>
                    <a:srgbClr val="000000"/>
                  </a:solidFill>
                  <a:latin typeface="Arial" panose="020B0604020202020204" pitchFamily="34" charset="0"/>
                </a:rPr>
                <a:t>MSB of Gray Code is 1, so set the MSB of the binary number to 1.</a:t>
              </a:r>
            </a:p>
          </p:txBody>
        </p:sp>
        <p:sp>
          <p:nvSpPr>
            <p:cNvPr id="7" name="Text Box 9">
              <a:extLst>
                <a:ext uri="{FF2B5EF4-FFF2-40B4-BE49-F238E27FC236}">
                  <a16:creationId xmlns:a16="http://schemas.microsoft.com/office/drawing/2014/main" xmlns="" id="{5809C8CA-7D08-4471-BC0B-E5CF670476E0}"/>
                </a:ext>
              </a:extLst>
            </p:cNvPr>
            <p:cNvSpPr txBox="1">
              <a:spLocks noChangeArrowheads="1"/>
            </p:cNvSpPr>
            <p:nvPr/>
          </p:nvSpPr>
          <p:spPr bwMode="auto">
            <a:xfrm>
              <a:off x="971550" y="4286250"/>
              <a:ext cx="5124450" cy="5191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defRPr/>
              </a:pPr>
              <a:r>
                <a:rPr lang="en-US" altLang="en-US" sz="2800" kern="0" dirty="0">
                  <a:solidFill>
                    <a:srgbClr val="000000"/>
                  </a:solidFill>
                  <a:latin typeface="Arial" panose="020B0604020202020204" pitchFamily="34" charset="0"/>
                </a:rPr>
                <a:t>1   1   0   1   1         Gray Code</a:t>
              </a:r>
            </a:p>
          </p:txBody>
        </p:sp>
        <p:sp>
          <p:nvSpPr>
            <p:cNvPr id="8" name="Line 10">
              <a:extLst>
                <a:ext uri="{FF2B5EF4-FFF2-40B4-BE49-F238E27FC236}">
                  <a16:creationId xmlns:a16="http://schemas.microsoft.com/office/drawing/2014/main" xmlns="" id="{0F6FFA8E-8C27-4EB3-B5B0-F82743121E91}"/>
                </a:ext>
              </a:extLst>
            </p:cNvPr>
            <p:cNvSpPr>
              <a:spLocks noChangeShapeType="1"/>
            </p:cNvSpPr>
            <p:nvPr/>
          </p:nvSpPr>
          <p:spPr bwMode="auto">
            <a:xfrm>
              <a:off x="1162050" y="4914900"/>
              <a:ext cx="0" cy="1162050"/>
            </a:xfrm>
            <a:prstGeom prst="line">
              <a:avLst/>
            </a:prstGeom>
            <a:grpFill/>
            <a:ln w="9525">
              <a:solidFill>
                <a:srgbClr val="00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defRPr/>
              </a:pPr>
              <a:endParaRPr lang="en-IN" kern="0">
                <a:solidFill>
                  <a:srgbClr val="000000"/>
                </a:solidFill>
                <a:latin typeface="Arial" panose="020B0604020202020204" pitchFamily="34" charset="0"/>
              </a:endParaRPr>
            </a:p>
          </p:txBody>
        </p:sp>
        <p:sp>
          <p:nvSpPr>
            <p:cNvPr id="9" name="Text Box 11">
              <a:extLst>
                <a:ext uri="{FF2B5EF4-FFF2-40B4-BE49-F238E27FC236}">
                  <a16:creationId xmlns:a16="http://schemas.microsoft.com/office/drawing/2014/main" xmlns="" id="{5184907D-3A2B-4F0C-8E50-14FBA4D28094}"/>
                </a:ext>
              </a:extLst>
            </p:cNvPr>
            <p:cNvSpPr txBox="1">
              <a:spLocks noChangeArrowheads="1"/>
            </p:cNvSpPr>
            <p:nvPr/>
          </p:nvSpPr>
          <p:spPr bwMode="auto">
            <a:xfrm>
              <a:off x="971550" y="6076950"/>
              <a:ext cx="5124450" cy="5191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defRPr/>
              </a:pPr>
              <a:r>
                <a:rPr lang="en-US" altLang="en-US" sz="2800" kern="0">
                  <a:solidFill>
                    <a:srgbClr val="000000"/>
                  </a:solidFill>
                  <a:latin typeface="Arial" panose="020B0604020202020204" pitchFamily="34" charset="0"/>
                </a:rPr>
                <a:t>1   			   Binary </a:t>
              </a:r>
            </a:p>
          </p:txBody>
        </p:sp>
        <p:grpSp>
          <p:nvGrpSpPr>
            <p:cNvPr id="10" name="Group 38">
              <a:extLst>
                <a:ext uri="{FF2B5EF4-FFF2-40B4-BE49-F238E27FC236}">
                  <a16:creationId xmlns:a16="http://schemas.microsoft.com/office/drawing/2014/main" xmlns="" id="{BDC6427A-1C77-4C18-B949-E1703C0665A1}"/>
                </a:ext>
              </a:extLst>
            </p:cNvPr>
            <p:cNvGrpSpPr>
              <a:grpSpLocks/>
            </p:cNvGrpSpPr>
            <p:nvPr/>
          </p:nvGrpSpPr>
          <p:grpSpPr bwMode="auto">
            <a:xfrm>
              <a:off x="1276350" y="4876800"/>
              <a:ext cx="647700" cy="1719263"/>
              <a:chOff x="804" y="3072"/>
              <a:chExt cx="408" cy="1083"/>
            </a:xfrm>
            <a:grpFill/>
          </p:grpSpPr>
          <p:grpSp>
            <p:nvGrpSpPr>
              <p:cNvPr id="32" name="Group 22">
                <a:extLst>
                  <a:ext uri="{FF2B5EF4-FFF2-40B4-BE49-F238E27FC236}">
                    <a16:creationId xmlns:a16="http://schemas.microsoft.com/office/drawing/2014/main" xmlns="" id="{E3D65340-FC37-49AB-BD61-B4D235038B95}"/>
                  </a:ext>
                </a:extLst>
              </p:cNvPr>
              <p:cNvGrpSpPr>
                <a:grpSpLocks/>
              </p:cNvGrpSpPr>
              <p:nvPr/>
            </p:nvGrpSpPr>
            <p:grpSpPr bwMode="auto">
              <a:xfrm>
                <a:off x="804" y="3072"/>
                <a:ext cx="276" cy="756"/>
                <a:chOff x="804" y="3072"/>
                <a:chExt cx="276" cy="756"/>
              </a:xfrm>
              <a:grpFill/>
            </p:grpSpPr>
            <p:sp>
              <p:nvSpPr>
                <p:cNvPr id="34" name="Line 12">
                  <a:extLst>
                    <a:ext uri="{FF2B5EF4-FFF2-40B4-BE49-F238E27FC236}">
                      <a16:creationId xmlns:a16="http://schemas.microsoft.com/office/drawing/2014/main" xmlns="" id="{E036F408-C663-4892-8754-6EBFD8BA8E57}"/>
                    </a:ext>
                  </a:extLst>
                </p:cNvPr>
                <p:cNvSpPr>
                  <a:spLocks noChangeShapeType="1"/>
                </p:cNvSpPr>
                <p:nvPr/>
              </p:nvSpPr>
              <p:spPr bwMode="auto">
                <a:xfrm flipV="1">
                  <a:off x="936" y="3072"/>
                  <a:ext cx="84" cy="336"/>
                </a:xfrm>
                <a:prstGeom prst="line">
                  <a:avLst/>
                </a:prstGeom>
                <a:grpFill/>
                <a:ln w="9525">
                  <a:solidFill>
                    <a:srgbClr val="FF33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defRPr/>
                  </a:pPr>
                  <a:endParaRPr lang="en-IN" kern="0">
                    <a:solidFill>
                      <a:srgbClr val="000000"/>
                    </a:solidFill>
                    <a:latin typeface="Arial" panose="020B0604020202020204" pitchFamily="34" charset="0"/>
                  </a:endParaRPr>
                </a:p>
              </p:txBody>
            </p:sp>
            <p:sp>
              <p:nvSpPr>
                <p:cNvPr id="35" name="Line 13">
                  <a:extLst>
                    <a:ext uri="{FF2B5EF4-FFF2-40B4-BE49-F238E27FC236}">
                      <a16:creationId xmlns:a16="http://schemas.microsoft.com/office/drawing/2014/main" xmlns="" id="{C92CD436-2070-467C-AF9A-F4880BA463AB}"/>
                    </a:ext>
                  </a:extLst>
                </p:cNvPr>
                <p:cNvSpPr>
                  <a:spLocks noChangeShapeType="1"/>
                </p:cNvSpPr>
                <p:nvPr/>
              </p:nvSpPr>
              <p:spPr bwMode="auto">
                <a:xfrm>
                  <a:off x="1080" y="3168"/>
                  <a:ext cx="0" cy="660"/>
                </a:xfrm>
                <a:prstGeom prst="line">
                  <a:avLst/>
                </a:prstGeom>
                <a:grpFill/>
                <a:ln w="9525">
                  <a:solidFill>
                    <a:srgbClr val="FF33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defRPr/>
                  </a:pPr>
                  <a:endParaRPr lang="en-IN" kern="0">
                    <a:solidFill>
                      <a:srgbClr val="000000"/>
                    </a:solidFill>
                    <a:latin typeface="Arial" panose="020B0604020202020204" pitchFamily="34" charset="0"/>
                  </a:endParaRPr>
                </a:p>
              </p:txBody>
            </p:sp>
            <p:sp>
              <p:nvSpPr>
                <p:cNvPr id="36" name="Text Box 14">
                  <a:extLst>
                    <a:ext uri="{FF2B5EF4-FFF2-40B4-BE49-F238E27FC236}">
                      <a16:creationId xmlns:a16="http://schemas.microsoft.com/office/drawing/2014/main" xmlns="" id="{FF6C575B-9D52-4E4E-92ED-5C800F156FFE}"/>
                    </a:ext>
                  </a:extLst>
                </p:cNvPr>
                <p:cNvSpPr txBox="1">
                  <a:spLocks noChangeArrowheads="1"/>
                </p:cNvSpPr>
                <p:nvPr/>
              </p:nvSpPr>
              <p:spPr bwMode="auto">
                <a:xfrm>
                  <a:off x="804" y="3348"/>
                  <a:ext cx="192" cy="288"/>
                </a:xfrm>
                <a:prstGeom prst="rect">
                  <a:avLst/>
                </a:prstGeom>
                <a:grpFill/>
                <a:ln>
                  <a:noFill/>
                </a:ln>
                <a:effectLst/>
                <a:extLs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defRPr/>
                  </a:pPr>
                  <a:r>
                    <a:rPr lang="en-US" altLang="en-US" sz="2400" kern="0">
                      <a:solidFill>
                        <a:srgbClr val="FF3300"/>
                      </a:solidFill>
                      <a:latin typeface="Arial" panose="020B0604020202020204" pitchFamily="34" charset="0"/>
                    </a:rPr>
                    <a:t>+</a:t>
                  </a:r>
                </a:p>
              </p:txBody>
            </p:sp>
            <p:sp>
              <p:nvSpPr>
                <p:cNvPr id="37" name="Line 15">
                  <a:extLst>
                    <a:ext uri="{FF2B5EF4-FFF2-40B4-BE49-F238E27FC236}">
                      <a16:creationId xmlns:a16="http://schemas.microsoft.com/office/drawing/2014/main" xmlns="" id="{3D047F1C-5AE9-422D-9DBA-4D03A12A4F30}"/>
                    </a:ext>
                  </a:extLst>
                </p:cNvPr>
                <p:cNvSpPr>
                  <a:spLocks noChangeShapeType="1"/>
                </p:cNvSpPr>
                <p:nvPr/>
              </p:nvSpPr>
              <p:spPr bwMode="auto">
                <a:xfrm flipH="1">
                  <a:off x="804" y="3576"/>
                  <a:ext cx="72" cy="228"/>
                </a:xfrm>
                <a:prstGeom prst="line">
                  <a:avLst/>
                </a:prstGeom>
                <a:grp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defRPr/>
                  </a:pPr>
                  <a:endParaRPr lang="en-IN" kern="0">
                    <a:solidFill>
                      <a:srgbClr val="000000"/>
                    </a:solidFill>
                    <a:latin typeface="Arial" panose="020B0604020202020204" pitchFamily="34" charset="0"/>
                  </a:endParaRPr>
                </a:p>
              </p:txBody>
            </p:sp>
          </p:grpSp>
          <p:sp>
            <p:nvSpPr>
              <p:cNvPr id="33" name="Text Box 34">
                <a:extLst>
                  <a:ext uri="{FF2B5EF4-FFF2-40B4-BE49-F238E27FC236}">
                    <a16:creationId xmlns:a16="http://schemas.microsoft.com/office/drawing/2014/main" xmlns="" id="{CA9BD9DA-8F92-4C79-8C1E-0DBFD5D1F73E}"/>
                  </a:ext>
                </a:extLst>
              </p:cNvPr>
              <p:cNvSpPr txBox="1">
                <a:spLocks noChangeArrowheads="1"/>
              </p:cNvSpPr>
              <p:nvPr/>
            </p:nvSpPr>
            <p:spPr bwMode="auto">
              <a:xfrm>
                <a:off x="972" y="3828"/>
                <a:ext cx="240" cy="32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defRPr/>
                </a:pPr>
                <a:r>
                  <a:rPr lang="en-US" altLang="en-US" sz="2800" kern="0">
                    <a:solidFill>
                      <a:srgbClr val="000000"/>
                    </a:solidFill>
                    <a:latin typeface="Arial" panose="020B0604020202020204" pitchFamily="34" charset="0"/>
                  </a:rPr>
                  <a:t>0</a:t>
                </a:r>
              </a:p>
            </p:txBody>
          </p:sp>
        </p:grpSp>
        <p:grpSp>
          <p:nvGrpSpPr>
            <p:cNvPr id="11" name="Group 39">
              <a:extLst>
                <a:ext uri="{FF2B5EF4-FFF2-40B4-BE49-F238E27FC236}">
                  <a16:creationId xmlns:a16="http://schemas.microsoft.com/office/drawing/2014/main" xmlns="" id="{F996E789-362F-4CC5-9AD5-E4D8FA208EDE}"/>
                </a:ext>
              </a:extLst>
            </p:cNvPr>
            <p:cNvGrpSpPr>
              <a:grpSpLocks/>
            </p:cNvGrpSpPr>
            <p:nvPr/>
          </p:nvGrpSpPr>
          <p:grpSpPr bwMode="auto">
            <a:xfrm>
              <a:off x="1790700" y="4933950"/>
              <a:ext cx="647700" cy="1662113"/>
              <a:chOff x="1128" y="3108"/>
              <a:chExt cx="408" cy="1047"/>
            </a:xfrm>
            <a:grpFill/>
          </p:grpSpPr>
          <p:grpSp>
            <p:nvGrpSpPr>
              <p:cNvPr id="26" name="Group 23">
                <a:extLst>
                  <a:ext uri="{FF2B5EF4-FFF2-40B4-BE49-F238E27FC236}">
                    <a16:creationId xmlns:a16="http://schemas.microsoft.com/office/drawing/2014/main" xmlns="" id="{91991027-450B-4AF3-B1AD-FDC70D1B6ED1}"/>
                  </a:ext>
                </a:extLst>
              </p:cNvPr>
              <p:cNvGrpSpPr>
                <a:grpSpLocks/>
              </p:cNvGrpSpPr>
              <p:nvPr/>
            </p:nvGrpSpPr>
            <p:grpSpPr bwMode="auto">
              <a:xfrm>
                <a:off x="1128" y="3108"/>
                <a:ext cx="276" cy="756"/>
                <a:chOff x="1128" y="3108"/>
                <a:chExt cx="276" cy="756"/>
              </a:xfrm>
              <a:grpFill/>
            </p:grpSpPr>
            <p:sp>
              <p:nvSpPr>
                <p:cNvPr id="28" name="Line 17">
                  <a:extLst>
                    <a:ext uri="{FF2B5EF4-FFF2-40B4-BE49-F238E27FC236}">
                      <a16:creationId xmlns:a16="http://schemas.microsoft.com/office/drawing/2014/main" xmlns="" id="{DCD5F7D7-3199-4B4D-AD87-2C4BA40136C4}"/>
                    </a:ext>
                  </a:extLst>
                </p:cNvPr>
                <p:cNvSpPr>
                  <a:spLocks noChangeShapeType="1"/>
                </p:cNvSpPr>
                <p:nvPr/>
              </p:nvSpPr>
              <p:spPr bwMode="auto">
                <a:xfrm flipV="1">
                  <a:off x="1260" y="3108"/>
                  <a:ext cx="84" cy="336"/>
                </a:xfrm>
                <a:prstGeom prst="line">
                  <a:avLst/>
                </a:prstGeom>
                <a:grpFill/>
                <a:ln w="9525">
                  <a:solidFill>
                    <a:srgbClr val="3366FF"/>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defRPr/>
                  </a:pPr>
                  <a:endParaRPr lang="en-IN" kern="0">
                    <a:solidFill>
                      <a:srgbClr val="000000"/>
                    </a:solidFill>
                    <a:latin typeface="Arial" panose="020B0604020202020204" pitchFamily="34" charset="0"/>
                  </a:endParaRPr>
                </a:p>
              </p:txBody>
            </p:sp>
            <p:sp>
              <p:nvSpPr>
                <p:cNvPr id="29" name="Line 18">
                  <a:extLst>
                    <a:ext uri="{FF2B5EF4-FFF2-40B4-BE49-F238E27FC236}">
                      <a16:creationId xmlns:a16="http://schemas.microsoft.com/office/drawing/2014/main" xmlns="" id="{0D40619F-F06F-42D5-8A02-4BA335389904}"/>
                    </a:ext>
                  </a:extLst>
                </p:cNvPr>
                <p:cNvSpPr>
                  <a:spLocks noChangeShapeType="1"/>
                </p:cNvSpPr>
                <p:nvPr/>
              </p:nvSpPr>
              <p:spPr bwMode="auto">
                <a:xfrm>
                  <a:off x="1404" y="3204"/>
                  <a:ext cx="0" cy="660"/>
                </a:xfrm>
                <a:prstGeom prst="line">
                  <a:avLst/>
                </a:prstGeom>
                <a:grpFill/>
                <a:ln w="9525">
                  <a:solidFill>
                    <a:srgbClr val="3366FF"/>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defRPr/>
                  </a:pPr>
                  <a:endParaRPr lang="en-IN" kern="0">
                    <a:solidFill>
                      <a:srgbClr val="000000"/>
                    </a:solidFill>
                    <a:latin typeface="Arial" panose="020B0604020202020204" pitchFamily="34" charset="0"/>
                  </a:endParaRPr>
                </a:p>
              </p:txBody>
            </p:sp>
            <p:sp>
              <p:nvSpPr>
                <p:cNvPr id="30" name="Text Box 19">
                  <a:extLst>
                    <a:ext uri="{FF2B5EF4-FFF2-40B4-BE49-F238E27FC236}">
                      <a16:creationId xmlns:a16="http://schemas.microsoft.com/office/drawing/2014/main" xmlns="" id="{6BC34B20-6161-4F13-A4D3-79DDAFB210B8}"/>
                    </a:ext>
                  </a:extLst>
                </p:cNvPr>
                <p:cNvSpPr txBox="1">
                  <a:spLocks noChangeArrowheads="1"/>
                </p:cNvSpPr>
                <p:nvPr/>
              </p:nvSpPr>
              <p:spPr bwMode="auto">
                <a:xfrm>
                  <a:off x="1128" y="3384"/>
                  <a:ext cx="192" cy="288"/>
                </a:xfrm>
                <a:prstGeom prst="rect">
                  <a:avLst/>
                </a:prstGeom>
                <a:grpFill/>
                <a:ln>
                  <a:noFill/>
                </a:ln>
                <a:effectLst/>
                <a:extLst>
                  <a:ext uri="{91240B29-F687-4F45-9708-019B960494DF}">
                    <a14:hiddenLine xmlns:a14="http://schemas.microsoft.com/office/drawing/2010/main" w="9525">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defRPr/>
                  </a:pPr>
                  <a:r>
                    <a:rPr lang="en-US" altLang="en-US" sz="2400" kern="0">
                      <a:solidFill>
                        <a:srgbClr val="0066FF"/>
                      </a:solidFill>
                      <a:latin typeface="Arial" panose="020B0604020202020204" pitchFamily="34" charset="0"/>
                    </a:rPr>
                    <a:t>+</a:t>
                  </a:r>
                </a:p>
              </p:txBody>
            </p:sp>
            <p:sp>
              <p:nvSpPr>
                <p:cNvPr id="31" name="Line 20">
                  <a:extLst>
                    <a:ext uri="{FF2B5EF4-FFF2-40B4-BE49-F238E27FC236}">
                      <a16:creationId xmlns:a16="http://schemas.microsoft.com/office/drawing/2014/main" xmlns="" id="{306D6446-9F85-4793-90F3-757EC0ABD867}"/>
                    </a:ext>
                  </a:extLst>
                </p:cNvPr>
                <p:cNvSpPr>
                  <a:spLocks noChangeShapeType="1"/>
                </p:cNvSpPr>
                <p:nvPr/>
              </p:nvSpPr>
              <p:spPr bwMode="auto">
                <a:xfrm flipH="1">
                  <a:off x="1128" y="3612"/>
                  <a:ext cx="72" cy="228"/>
                </a:xfrm>
                <a:prstGeom prst="line">
                  <a:avLst/>
                </a:prstGeom>
                <a:grp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defRPr/>
                  </a:pPr>
                  <a:endParaRPr lang="en-IN" kern="0">
                    <a:solidFill>
                      <a:srgbClr val="000000"/>
                    </a:solidFill>
                    <a:latin typeface="Arial" panose="020B0604020202020204" pitchFamily="34" charset="0"/>
                  </a:endParaRPr>
                </a:p>
              </p:txBody>
            </p:sp>
          </p:grpSp>
          <p:sp>
            <p:nvSpPr>
              <p:cNvPr id="27" name="Text Box 35">
                <a:extLst>
                  <a:ext uri="{FF2B5EF4-FFF2-40B4-BE49-F238E27FC236}">
                    <a16:creationId xmlns:a16="http://schemas.microsoft.com/office/drawing/2014/main" xmlns="" id="{DB7593E8-865E-4E6F-8775-5B4F06D7C6E6}"/>
                  </a:ext>
                </a:extLst>
              </p:cNvPr>
              <p:cNvSpPr txBox="1">
                <a:spLocks noChangeArrowheads="1"/>
              </p:cNvSpPr>
              <p:nvPr/>
            </p:nvSpPr>
            <p:spPr bwMode="auto">
              <a:xfrm>
                <a:off x="1296" y="3828"/>
                <a:ext cx="240" cy="32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defRPr/>
                </a:pPr>
                <a:r>
                  <a:rPr lang="en-US" altLang="en-US" sz="2800" kern="0">
                    <a:solidFill>
                      <a:srgbClr val="000000"/>
                    </a:solidFill>
                    <a:latin typeface="Arial" panose="020B0604020202020204" pitchFamily="34" charset="0"/>
                  </a:rPr>
                  <a:t>0</a:t>
                </a:r>
              </a:p>
            </p:txBody>
          </p:sp>
        </p:grpSp>
        <p:grpSp>
          <p:nvGrpSpPr>
            <p:cNvPr id="12" name="Group 40">
              <a:extLst>
                <a:ext uri="{FF2B5EF4-FFF2-40B4-BE49-F238E27FC236}">
                  <a16:creationId xmlns:a16="http://schemas.microsoft.com/office/drawing/2014/main" xmlns="" id="{1D74A7F1-25BD-46B8-B040-CC38B060FF7D}"/>
                </a:ext>
              </a:extLst>
            </p:cNvPr>
            <p:cNvGrpSpPr>
              <a:grpSpLocks/>
            </p:cNvGrpSpPr>
            <p:nvPr/>
          </p:nvGrpSpPr>
          <p:grpSpPr bwMode="auto">
            <a:xfrm>
              <a:off x="2324100" y="4914900"/>
              <a:ext cx="666750" cy="1700213"/>
              <a:chOff x="1464" y="3096"/>
              <a:chExt cx="420" cy="1071"/>
            </a:xfrm>
            <a:grpFill/>
          </p:grpSpPr>
          <p:grpSp>
            <p:nvGrpSpPr>
              <p:cNvPr id="20" name="Group 24">
                <a:extLst>
                  <a:ext uri="{FF2B5EF4-FFF2-40B4-BE49-F238E27FC236}">
                    <a16:creationId xmlns:a16="http://schemas.microsoft.com/office/drawing/2014/main" xmlns="" id="{53FA52A6-4741-496C-A656-50F6121457F2}"/>
                  </a:ext>
                </a:extLst>
              </p:cNvPr>
              <p:cNvGrpSpPr>
                <a:grpSpLocks/>
              </p:cNvGrpSpPr>
              <p:nvPr/>
            </p:nvGrpSpPr>
            <p:grpSpPr bwMode="auto">
              <a:xfrm>
                <a:off x="1464" y="3096"/>
                <a:ext cx="276" cy="756"/>
                <a:chOff x="804" y="3072"/>
                <a:chExt cx="276" cy="756"/>
              </a:xfrm>
              <a:grpFill/>
            </p:grpSpPr>
            <p:sp>
              <p:nvSpPr>
                <p:cNvPr id="22" name="Line 25">
                  <a:extLst>
                    <a:ext uri="{FF2B5EF4-FFF2-40B4-BE49-F238E27FC236}">
                      <a16:creationId xmlns:a16="http://schemas.microsoft.com/office/drawing/2014/main" xmlns="" id="{6CAF319A-AAC7-4CE7-A946-DEBB15C9FA51}"/>
                    </a:ext>
                  </a:extLst>
                </p:cNvPr>
                <p:cNvSpPr>
                  <a:spLocks noChangeShapeType="1"/>
                </p:cNvSpPr>
                <p:nvPr/>
              </p:nvSpPr>
              <p:spPr bwMode="auto">
                <a:xfrm flipV="1">
                  <a:off x="936" y="3072"/>
                  <a:ext cx="84" cy="336"/>
                </a:xfrm>
                <a:prstGeom prst="line">
                  <a:avLst/>
                </a:prstGeom>
                <a:grpFill/>
                <a:ln w="9525">
                  <a:solidFill>
                    <a:srgbClr val="FF33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defRPr/>
                  </a:pPr>
                  <a:endParaRPr lang="en-IN" kern="0">
                    <a:solidFill>
                      <a:srgbClr val="000000"/>
                    </a:solidFill>
                    <a:latin typeface="Arial" panose="020B0604020202020204" pitchFamily="34" charset="0"/>
                  </a:endParaRPr>
                </a:p>
              </p:txBody>
            </p:sp>
            <p:sp>
              <p:nvSpPr>
                <p:cNvPr id="23" name="Line 26">
                  <a:extLst>
                    <a:ext uri="{FF2B5EF4-FFF2-40B4-BE49-F238E27FC236}">
                      <a16:creationId xmlns:a16="http://schemas.microsoft.com/office/drawing/2014/main" xmlns="" id="{2D673492-B2BC-464B-9826-9B6F904A9C62}"/>
                    </a:ext>
                  </a:extLst>
                </p:cNvPr>
                <p:cNvSpPr>
                  <a:spLocks noChangeShapeType="1"/>
                </p:cNvSpPr>
                <p:nvPr/>
              </p:nvSpPr>
              <p:spPr bwMode="auto">
                <a:xfrm>
                  <a:off x="1080" y="3168"/>
                  <a:ext cx="0" cy="660"/>
                </a:xfrm>
                <a:prstGeom prst="line">
                  <a:avLst/>
                </a:prstGeom>
                <a:grpFill/>
                <a:ln w="9525">
                  <a:solidFill>
                    <a:srgbClr val="FF33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defRPr/>
                  </a:pPr>
                  <a:endParaRPr lang="en-IN" kern="0">
                    <a:solidFill>
                      <a:srgbClr val="000000"/>
                    </a:solidFill>
                    <a:latin typeface="Arial" panose="020B0604020202020204" pitchFamily="34" charset="0"/>
                  </a:endParaRPr>
                </a:p>
              </p:txBody>
            </p:sp>
            <p:sp>
              <p:nvSpPr>
                <p:cNvPr id="24" name="Text Box 27">
                  <a:extLst>
                    <a:ext uri="{FF2B5EF4-FFF2-40B4-BE49-F238E27FC236}">
                      <a16:creationId xmlns:a16="http://schemas.microsoft.com/office/drawing/2014/main" xmlns="" id="{571ED653-858A-439B-B747-8E3AFEED5C8A}"/>
                    </a:ext>
                  </a:extLst>
                </p:cNvPr>
                <p:cNvSpPr txBox="1">
                  <a:spLocks noChangeArrowheads="1"/>
                </p:cNvSpPr>
                <p:nvPr/>
              </p:nvSpPr>
              <p:spPr bwMode="auto">
                <a:xfrm>
                  <a:off x="804" y="3348"/>
                  <a:ext cx="192" cy="288"/>
                </a:xfrm>
                <a:prstGeom prst="rect">
                  <a:avLst/>
                </a:prstGeom>
                <a:grpFill/>
                <a:ln>
                  <a:noFill/>
                </a:ln>
                <a:effectLst/>
                <a:extLs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defRPr/>
                  </a:pPr>
                  <a:r>
                    <a:rPr lang="en-US" altLang="en-US" sz="2400" kern="0">
                      <a:solidFill>
                        <a:srgbClr val="FF3300"/>
                      </a:solidFill>
                      <a:latin typeface="Arial" panose="020B0604020202020204" pitchFamily="34" charset="0"/>
                    </a:rPr>
                    <a:t>+</a:t>
                  </a:r>
                </a:p>
              </p:txBody>
            </p:sp>
            <p:sp>
              <p:nvSpPr>
                <p:cNvPr id="25" name="Line 28">
                  <a:extLst>
                    <a:ext uri="{FF2B5EF4-FFF2-40B4-BE49-F238E27FC236}">
                      <a16:creationId xmlns:a16="http://schemas.microsoft.com/office/drawing/2014/main" xmlns="" id="{9827825D-A589-4931-8546-D6E1C5650BBE}"/>
                    </a:ext>
                  </a:extLst>
                </p:cNvPr>
                <p:cNvSpPr>
                  <a:spLocks noChangeShapeType="1"/>
                </p:cNvSpPr>
                <p:nvPr/>
              </p:nvSpPr>
              <p:spPr bwMode="auto">
                <a:xfrm flipH="1">
                  <a:off x="804" y="3576"/>
                  <a:ext cx="72" cy="228"/>
                </a:xfrm>
                <a:prstGeom prst="line">
                  <a:avLst/>
                </a:prstGeom>
                <a:grp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defRPr/>
                  </a:pPr>
                  <a:endParaRPr lang="en-IN" kern="0">
                    <a:solidFill>
                      <a:srgbClr val="000000"/>
                    </a:solidFill>
                    <a:latin typeface="Arial" panose="020B0604020202020204" pitchFamily="34" charset="0"/>
                  </a:endParaRPr>
                </a:p>
              </p:txBody>
            </p:sp>
          </p:grpSp>
          <p:sp>
            <p:nvSpPr>
              <p:cNvPr id="21" name="Text Box 36">
                <a:extLst>
                  <a:ext uri="{FF2B5EF4-FFF2-40B4-BE49-F238E27FC236}">
                    <a16:creationId xmlns:a16="http://schemas.microsoft.com/office/drawing/2014/main" xmlns="" id="{1DC5471C-2DAA-4562-A2B2-7230D8A09DEE}"/>
                  </a:ext>
                </a:extLst>
              </p:cNvPr>
              <p:cNvSpPr txBox="1">
                <a:spLocks noChangeArrowheads="1"/>
              </p:cNvSpPr>
              <p:nvPr/>
            </p:nvSpPr>
            <p:spPr bwMode="auto">
              <a:xfrm>
                <a:off x="1644" y="3840"/>
                <a:ext cx="240" cy="32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defRPr/>
                </a:pPr>
                <a:r>
                  <a:rPr lang="en-US" altLang="en-US" sz="2800" kern="0">
                    <a:solidFill>
                      <a:srgbClr val="000000"/>
                    </a:solidFill>
                    <a:latin typeface="Arial" panose="020B0604020202020204" pitchFamily="34" charset="0"/>
                  </a:rPr>
                  <a:t>1</a:t>
                </a:r>
              </a:p>
            </p:txBody>
          </p:sp>
        </p:grpSp>
        <p:grpSp>
          <p:nvGrpSpPr>
            <p:cNvPr id="13" name="Group 41">
              <a:extLst>
                <a:ext uri="{FF2B5EF4-FFF2-40B4-BE49-F238E27FC236}">
                  <a16:creationId xmlns:a16="http://schemas.microsoft.com/office/drawing/2014/main" xmlns="" id="{4655CB6F-29C0-4E2B-B48D-7D062A644FCA}"/>
                </a:ext>
              </a:extLst>
            </p:cNvPr>
            <p:cNvGrpSpPr>
              <a:grpSpLocks/>
            </p:cNvGrpSpPr>
            <p:nvPr/>
          </p:nvGrpSpPr>
          <p:grpSpPr bwMode="auto">
            <a:xfrm>
              <a:off x="2838450" y="4933950"/>
              <a:ext cx="609600" cy="1681163"/>
              <a:chOff x="1788" y="3108"/>
              <a:chExt cx="384" cy="1059"/>
            </a:xfrm>
            <a:grpFill/>
          </p:grpSpPr>
          <p:grpSp>
            <p:nvGrpSpPr>
              <p:cNvPr id="14" name="Group 29">
                <a:extLst>
                  <a:ext uri="{FF2B5EF4-FFF2-40B4-BE49-F238E27FC236}">
                    <a16:creationId xmlns:a16="http://schemas.microsoft.com/office/drawing/2014/main" xmlns="" id="{8B52E2CB-202A-4F43-88FE-04893DC5B88B}"/>
                  </a:ext>
                </a:extLst>
              </p:cNvPr>
              <p:cNvGrpSpPr>
                <a:grpSpLocks/>
              </p:cNvGrpSpPr>
              <p:nvPr/>
            </p:nvGrpSpPr>
            <p:grpSpPr bwMode="auto">
              <a:xfrm>
                <a:off x="1788" y="3108"/>
                <a:ext cx="276" cy="756"/>
                <a:chOff x="1128" y="3108"/>
                <a:chExt cx="276" cy="756"/>
              </a:xfrm>
              <a:grpFill/>
            </p:grpSpPr>
            <p:sp>
              <p:nvSpPr>
                <p:cNvPr id="16" name="Line 30">
                  <a:extLst>
                    <a:ext uri="{FF2B5EF4-FFF2-40B4-BE49-F238E27FC236}">
                      <a16:creationId xmlns:a16="http://schemas.microsoft.com/office/drawing/2014/main" xmlns="" id="{5CD4B815-80E8-4D6A-ADC0-EC13451D07A8}"/>
                    </a:ext>
                  </a:extLst>
                </p:cNvPr>
                <p:cNvSpPr>
                  <a:spLocks noChangeShapeType="1"/>
                </p:cNvSpPr>
                <p:nvPr/>
              </p:nvSpPr>
              <p:spPr bwMode="auto">
                <a:xfrm flipV="1">
                  <a:off x="1260" y="3108"/>
                  <a:ext cx="84" cy="336"/>
                </a:xfrm>
                <a:prstGeom prst="line">
                  <a:avLst/>
                </a:prstGeom>
                <a:grpFill/>
                <a:ln w="9525">
                  <a:solidFill>
                    <a:srgbClr val="3366FF"/>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defRPr/>
                  </a:pPr>
                  <a:endParaRPr lang="en-IN" kern="0">
                    <a:solidFill>
                      <a:srgbClr val="000000"/>
                    </a:solidFill>
                    <a:latin typeface="Arial" panose="020B0604020202020204" pitchFamily="34" charset="0"/>
                  </a:endParaRPr>
                </a:p>
              </p:txBody>
            </p:sp>
            <p:sp>
              <p:nvSpPr>
                <p:cNvPr id="17" name="Line 31">
                  <a:extLst>
                    <a:ext uri="{FF2B5EF4-FFF2-40B4-BE49-F238E27FC236}">
                      <a16:creationId xmlns:a16="http://schemas.microsoft.com/office/drawing/2014/main" xmlns="" id="{C9C64965-5ACE-4EB3-A62C-9B02927911F4}"/>
                    </a:ext>
                  </a:extLst>
                </p:cNvPr>
                <p:cNvSpPr>
                  <a:spLocks noChangeShapeType="1"/>
                </p:cNvSpPr>
                <p:nvPr/>
              </p:nvSpPr>
              <p:spPr bwMode="auto">
                <a:xfrm>
                  <a:off x="1404" y="3204"/>
                  <a:ext cx="0" cy="660"/>
                </a:xfrm>
                <a:prstGeom prst="line">
                  <a:avLst/>
                </a:prstGeom>
                <a:grpFill/>
                <a:ln w="9525">
                  <a:solidFill>
                    <a:srgbClr val="3366FF"/>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defRPr/>
                  </a:pPr>
                  <a:endParaRPr lang="en-IN" kern="0">
                    <a:solidFill>
                      <a:srgbClr val="000000"/>
                    </a:solidFill>
                    <a:latin typeface="Arial" panose="020B0604020202020204" pitchFamily="34" charset="0"/>
                  </a:endParaRPr>
                </a:p>
              </p:txBody>
            </p:sp>
            <p:sp>
              <p:nvSpPr>
                <p:cNvPr id="18" name="Text Box 32">
                  <a:extLst>
                    <a:ext uri="{FF2B5EF4-FFF2-40B4-BE49-F238E27FC236}">
                      <a16:creationId xmlns:a16="http://schemas.microsoft.com/office/drawing/2014/main" xmlns="" id="{234DA659-0E42-426F-BE60-2E4B52B0A77F}"/>
                    </a:ext>
                  </a:extLst>
                </p:cNvPr>
                <p:cNvSpPr txBox="1">
                  <a:spLocks noChangeArrowheads="1"/>
                </p:cNvSpPr>
                <p:nvPr/>
              </p:nvSpPr>
              <p:spPr bwMode="auto">
                <a:xfrm>
                  <a:off x="1128" y="3384"/>
                  <a:ext cx="192" cy="288"/>
                </a:xfrm>
                <a:prstGeom prst="rect">
                  <a:avLst/>
                </a:prstGeom>
                <a:grpFill/>
                <a:ln>
                  <a:noFill/>
                </a:ln>
                <a:effectLst/>
                <a:extLst>
                  <a:ext uri="{91240B29-F687-4F45-9708-019B960494DF}">
                    <a14:hiddenLine xmlns:a14="http://schemas.microsoft.com/office/drawing/2010/main" w="9525">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defRPr/>
                  </a:pPr>
                  <a:r>
                    <a:rPr lang="en-US" altLang="en-US" sz="2400" kern="0">
                      <a:solidFill>
                        <a:srgbClr val="0066FF"/>
                      </a:solidFill>
                      <a:latin typeface="Arial" panose="020B0604020202020204" pitchFamily="34" charset="0"/>
                    </a:rPr>
                    <a:t>+</a:t>
                  </a:r>
                </a:p>
              </p:txBody>
            </p:sp>
            <p:sp>
              <p:nvSpPr>
                <p:cNvPr id="19" name="Line 33">
                  <a:extLst>
                    <a:ext uri="{FF2B5EF4-FFF2-40B4-BE49-F238E27FC236}">
                      <a16:creationId xmlns:a16="http://schemas.microsoft.com/office/drawing/2014/main" xmlns="" id="{429CF3FA-4AA9-4684-8FF9-52D170DA0C60}"/>
                    </a:ext>
                  </a:extLst>
                </p:cNvPr>
                <p:cNvSpPr>
                  <a:spLocks noChangeShapeType="1"/>
                </p:cNvSpPr>
                <p:nvPr/>
              </p:nvSpPr>
              <p:spPr bwMode="auto">
                <a:xfrm flipH="1">
                  <a:off x="1128" y="3612"/>
                  <a:ext cx="72" cy="228"/>
                </a:xfrm>
                <a:prstGeom prst="line">
                  <a:avLst/>
                </a:prstGeom>
                <a:grp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defRPr/>
                  </a:pPr>
                  <a:endParaRPr lang="en-IN" kern="0">
                    <a:solidFill>
                      <a:srgbClr val="000000"/>
                    </a:solidFill>
                    <a:latin typeface="Arial" panose="020B0604020202020204" pitchFamily="34" charset="0"/>
                  </a:endParaRPr>
                </a:p>
              </p:txBody>
            </p:sp>
          </p:grpSp>
          <p:sp>
            <p:nvSpPr>
              <p:cNvPr id="15" name="Text Box 37">
                <a:extLst>
                  <a:ext uri="{FF2B5EF4-FFF2-40B4-BE49-F238E27FC236}">
                    <a16:creationId xmlns:a16="http://schemas.microsoft.com/office/drawing/2014/main" xmlns="" id="{3588AA67-9E6F-42AC-BEBD-20474FF243E6}"/>
                  </a:ext>
                </a:extLst>
              </p:cNvPr>
              <p:cNvSpPr txBox="1">
                <a:spLocks noChangeArrowheads="1"/>
              </p:cNvSpPr>
              <p:nvPr/>
            </p:nvSpPr>
            <p:spPr bwMode="auto">
              <a:xfrm>
                <a:off x="1932" y="3840"/>
                <a:ext cx="240" cy="32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defRPr/>
                </a:pPr>
                <a:r>
                  <a:rPr lang="en-US" altLang="en-US" sz="2800" kern="0">
                    <a:solidFill>
                      <a:srgbClr val="000000"/>
                    </a:solidFill>
                    <a:latin typeface="Arial" panose="020B0604020202020204" pitchFamily="34" charset="0"/>
                  </a:rPr>
                  <a:t>0</a:t>
                </a:r>
              </a:p>
            </p:txBody>
          </p:sp>
        </p:grpSp>
      </p:grpSp>
      <p:sp>
        <p:nvSpPr>
          <p:cNvPr id="39" name="Slide Number Placeholder 38">
            <a:extLst>
              <a:ext uri="{FF2B5EF4-FFF2-40B4-BE49-F238E27FC236}">
                <a16:creationId xmlns:a16="http://schemas.microsoft.com/office/drawing/2014/main" xmlns="" id="{6A3009CE-CFFA-4B6D-B3FF-A85043344D7E}"/>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792" y="54928"/>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381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2"/>
          <p:cNvSpPr/>
          <p:nvPr/>
        </p:nvSpPr>
        <p:spPr>
          <a:xfrm>
            <a:off x="232934" y="0"/>
            <a:ext cx="476750" cy="72465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a:buClr>
                <a:schemeClr val="dk1"/>
              </a:buClr>
              <a:buSzPts val="3300"/>
            </a:pPr>
            <a:endParaRPr sz="3300">
              <a:solidFill>
                <a:schemeClr val="dk1"/>
              </a:solidFill>
              <a:latin typeface="Calibri"/>
              <a:ea typeface="Calibri"/>
              <a:cs typeface="Calibri"/>
              <a:sym typeface="Calibri"/>
            </a:endParaRPr>
          </a:p>
        </p:txBody>
      </p:sp>
      <p:sp>
        <p:nvSpPr>
          <p:cNvPr id="217" name="Google Shape;217;p12"/>
          <p:cNvSpPr/>
          <p:nvPr/>
        </p:nvSpPr>
        <p:spPr>
          <a:xfrm>
            <a:off x="1883392" y="107856"/>
            <a:ext cx="8251210" cy="461624"/>
          </a:xfrm>
          <a:prstGeom prst="rect">
            <a:avLst/>
          </a:prstGeom>
          <a:noFill/>
          <a:ln>
            <a:noFill/>
          </a:ln>
        </p:spPr>
        <p:txBody>
          <a:bodyPr spcFirstLastPara="1" wrap="square" lIns="91425" tIns="45700" rIns="91425" bIns="45700" anchor="t" anchorCtr="0">
            <a:spAutoFit/>
          </a:bodyPr>
          <a:lstStyle/>
          <a:p>
            <a:r>
              <a:rPr lang="en-US" sz="2400" b="1" dirty="0">
                <a:solidFill>
                  <a:schemeClr val="dk1"/>
                </a:solidFill>
                <a:latin typeface="Times New Roman"/>
                <a:ea typeface="Times New Roman"/>
                <a:cs typeface="Times New Roman"/>
                <a:sym typeface="Times New Roman"/>
              </a:rPr>
              <a:t>4 Bit Binary To Gray Code Conversion:</a:t>
            </a:r>
            <a:endParaRPr dirty="0"/>
          </a:p>
        </p:txBody>
      </p:sp>
      <p:graphicFrame>
        <p:nvGraphicFramePr>
          <p:cNvPr id="218" name="Google Shape;218;p12"/>
          <p:cNvGraphicFramePr/>
          <p:nvPr>
            <p:extLst>
              <p:ext uri="{D42A27DB-BD31-4B8C-83A1-F6EECF244321}">
                <p14:modId xmlns:p14="http://schemas.microsoft.com/office/powerpoint/2010/main" val="652419742"/>
              </p:ext>
            </p:extLst>
          </p:nvPr>
        </p:nvGraphicFramePr>
        <p:xfrm>
          <a:off x="1351129" y="519896"/>
          <a:ext cx="9335066" cy="5812667"/>
        </p:xfrm>
        <a:graphic>
          <a:graphicData uri="http://schemas.openxmlformats.org/drawingml/2006/table">
            <a:tbl>
              <a:tblPr firstRow="1" firstCol="1" lastRow="1" lastCol="1" bandRow="1" bandCol="1">
                <a:noFill/>
              </a:tblPr>
              <a:tblGrid>
                <a:gridCol w="1199143">
                  <a:extLst>
                    <a:ext uri="{9D8B030D-6E8A-4147-A177-3AD203B41FA5}">
                      <a16:colId xmlns:a16="http://schemas.microsoft.com/office/drawing/2014/main" xmlns="" val="20000"/>
                    </a:ext>
                  </a:extLst>
                </a:gridCol>
                <a:gridCol w="994692">
                  <a:extLst>
                    <a:ext uri="{9D8B030D-6E8A-4147-A177-3AD203B41FA5}">
                      <a16:colId xmlns:a16="http://schemas.microsoft.com/office/drawing/2014/main" xmlns="" val="20001"/>
                    </a:ext>
                  </a:extLst>
                </a:gridCol>
                <a:gridCol w="994692">
                  <a:extLst>
                    <a:ext uri="{9D8B030D-6E8A-4147-A177-3AD203B41FA5}">
                      <a16:colId xmlns:a16="http://schemas.microsoft.com/office/drawing/2014/main" xmlns="" val="20002"/>
                    </a:ext>
                  </a:extLst>
                </a:gridCol>
                <a:gridCol w="994692">
                  <a:extLst>
                    <a:ext uri="{9D8B030D-6E8A-4147-A177-3AD203B41FA5}">
                      <a16:colId xmlns:a16="http://schemas.microsoft.com/office/drawing/2014/main" xmlns="" val="20003"/>
                    </a:ext>
                  </a:extLst>
                </a:gridCol>
                <a:gridCol w="994692">
                  <a:extLst>
                    <a:ext uri="{9D8B030D-6E8A-4147-A177-3AD203B41FA5}">
                      <a16:colId xmlns:a16="http://schemas.microsoft.com/office/drawing/2014/main" xmlns="" val="20004"/>
                    </a:ext>
                  </a:extLst>
                </a:gridCol>
                <a:gridCol w="994692">
                  <a:extLst>
                    <a:ext uri="{9D8B030D-6E8A-4147-A177-3AD203B41FA5}">
                      <a16:colId xmlns:a16="http://schemas.microsoft.com/office/drawing/2014/main" xmlns="" val="20005"/>
                    </a:ext>
                  </a:extLst>
                </a:gridCol>
                <a:gridCol w="1019256">
                  <a:extLst>
                    <a:ext uri="{9D8B030D-6E8A-4147-A177-3AD203B41FA5}">
                      <a16:colId xmlns:a16="http://schemas.microsoft.com/office/drawing/2014/main" xmlns="" val="20006"/>
                    </a:ext>
                  </a:extLst>
                </a:gridCol>
                <a:gridCol w="1019256">
                  <a:extLst>
                    <a:ext uri="{9D8B030D-6E8A-4147-A177-3AD203B41FA5}">
                      <a16:colId xmlns:a16="http://schemas.microsoft.com/office/drawing/2014/main" xmlns="" val="20007"/>
                    </a:ext>
                  </a:extLst>
                </a:gridCol>
                <a:gridCol w="969128">
                  <a:extLst>
                    <a:ext uri="{9D8B030D-6E8A-4147-A177-3AD203B41FA5}">
                      <a16:colId xmlns:a16="http://schemas.microsoft.com/office/drawing/2014/main" xmlns="" val="20008"/>
                    </a:ext>
                  </a:extLst>
                </a:gridCol>
                <a:gridCol w="154823">
                  <a:extLst>
                    <a:ext uri="{9D8B030D-6E8A-4147-A177-3AD203B41FA5}">
                      <a16:colId xmlns:a16="http://schemas.microsoft.com/office/drawing/2014/main" xmlns="" val="20009"/>
                    </a:ext>
                  </a:extLst>
                </a:gridCol>
              </a:tblGrid>
              <a:tr h="321260">
                <a:tc rowSpan="2">
                  <a:txBody>
                    <a:bodyPr/>
                    <a:lstStyle/>
                    <a:p>
                      <a:pPr marL="0" marR="0" lvl="0" indent="0" algn="ctr" rtl="0">
                        <a:lnSpc>
                          <a:spcPct val="150000"/>
                        </a:lnSpc>
                        <a:spcBef>
                          <a:spcPts val="0"/>
                        </a:spcBef>
                        <a:spcAft>
                          <a:spcPts val="0"/>
                        </a:spcAft>
                        <a:buNone/>
                      </a:pPr>
                      <a:r>
                        <a:rPr lang="en-US" sz="1400" b="1" u="none" strike="noStrike" cap="none" dirty="0">
                          <a:latin typeface="Times New Roman"/>
                          <a:ea typeface="Times New Roman"/>
                          <a:cs typeface="Times New Roman"/>
                          <a:sym typeface="Times New Roman"/>
                        </a:rPr>
                        <a:t>Decimal Value </a:t>
                      </a:r>
                      <a:endParaRPr sz="1400" b="1" u="none" strike="noStrike" cap="none" dirty="0">
                        <a:latin typeface="Times New Roman"/>
                        <a:ea typeface="Times New Roman"/>
                        <a:cs typeface="Times New Roman"/>
                        <a:sym typeface="Times New Roman"/>
                      </a:endParaRPr>
                    </a:p>
                  </a:txBody>
                  <a:tcPr marL="60425" marR="60425" marT="0" marB="0"/>
                </a:tc>
                <a:tc gridSpan="4">
                  <a:txBody>
                    <a:bodyPr/>
                    <a:lstStyle/>
                    <a:p>
                      <a:pPr marL="0" marR="0" lvl="0" indent="0" algn="ctr" rtl="0">
                        <a:lnSpc>
                          <a:spcPct val="150000"/>
                        </a:lnSpc>
                        <a:spcBef>
                          <a:spcPts val="0"/>
                        </a:spcBef>
                        <a:spcAft>
                          <a:spcPts val="0"/>
                        </a:spcAft>
                        <a:buNone/>
                      </a:pPr>
                      <a:r>
                        <a:rPr lang="en-US" sz="1400" b="1" u="none" strike="noStrike" cap="none" dirty="0">
                          <a:latin typeface="Times New Roman"/>
                          <a:ea typeface="Times New Roman"/>
                          <a:cs typeface="Times New Roman"/>
                          <a:sym typeface="Times New Roman"/>
                        </a:rPr>
                        <a:t>INPUT (BINARY CODE)</a:t>
                      </a:r>
                      <a:endParaRPr sz="1400" b="1" u="none" strike="noStrike" cap="none" dirty="0">
                        <a:latin typeface="Times New Roman"/>
                        <a:ea typeface="Times New Roman"/>
                        <a:cs typeface="Times New Roman"/>
                        <a:sym typeface="Times New Roman"/>
                      </a:endParaRPr>
                    </a:p>
                  </a:txBody>
                  <a:tcPr marL="60425" marR="60425" marT="0" marB="0"/>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lvl="0" indent="0" algn="ctr" rtl="0">
                        <a:lnSpc>
                          <a:spcPct val="150000"/>
                        </a:lnSpc>
                        <a:spcBef>
                          <a:spcPts val="0"/>
                        </a:spcBef>
                        <a:spcAft>
                          <a:spcPts val="0"/>
                        </a:spcAft>
                        <a:buNone/>
                      </a:pPr>
                      <a:r>
                        <a:rPr lang="en-US" sz="1400" b="1" u="none" strike="noStrike" cap="none" dirty="0">
                          <a:solidFill>
                            <a:srgbClr val="FF0000"/>
                          </a:solidFill>
                          <a:latin typeface="Times New Roman"/>
                          <a:ea typeface="Times New Roman"/>
                          <a:cs typeface="Times New Roman"/>
                          <a:sym typeface="Times New Roman"/>
                        </a:rPr>
                        <a:t>OUTPUT (GRAY CODE)</a:t>
                      </a:r>
                      <a:endParaRPr sz="1400" b="1" u="none" strike="noStrike" cap="none" dirty="0">
                        <a:solidFill>
                          <a:srgbClr val="FF0000"/>
                        </a:solidFill>
                        <a:latin typeface="Times New Roman"/>
                        <a:ea typeface="Times New Roman"/>
                        <a:cs typeface="Times New Roman"/>
                        <a:sym typeface="Times New Roman"/>
                      </a:endParaRPr>
                    </a:p>
                  </a:txBody>
                  <a:tcPr marL="60425" marR="60425"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351247">
                <a:tc vMerge="1">
                  <a:txBody>
                    <a:bodyPr/>
                    <a:lstStyle/>
                    <a:p>
                      <a:endParaRPr lang="en-US"/>
                    </a:p>
                  </a:txBody>
                  <a:tcPr/>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B</a:t>
                      </a:r>
                      <a:r>
                        <a:rPr lang="en-US" sz="1400" b="1" u="none" strike="noStrike" cap="none" baseline="-25000">
                          <a:latin typeface="Times New Roman"/>
                          <a:ea typeface="Times New Roman"/>
                          <a:cs typeface="Times New Roman"/>
                          <a:sym typeface="Times New Roman"/>
                        </a:rPr>
                        <a:t>3</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B</a:t>
                      </a:r>
                      <a:r>
                        <a:rPr lang="en-US" sz="1400" b="1" u="none" strike="noStrike" cap="none" baseline="-25000">
                          <a:latin typeface="Times New Roman"/>
                          <a:ea typeface="Times New Roman"/>
                          <a:cs typeface="Times New Roman"/>
                          <a:sym typeface="Times New Roman"/>
                        </a:rPr>
                        <a:t>2</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B</a:t>
                      </a:r>
                      <a:r>
                        <a:rPr lang="en-US" sz="1400" b="1" u="none" strike="noStrike" cap="none" baseline="-25000">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B</a:t>
                      </a:r>
                      <a:r>
                        <a:rPr lang="en-US" sz="1400" b="1" u="none" strike="noStrike" cap="none" baseline="-25000">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G</a:t>
                      </a:r>
                      <a:r>
                        <a:rPr lang="en-US" sz="1400" b="1" u="none" strike="noStrike" cap="none" baseline="-25000">
                          <a:solidFill>
                            <a:srgbClr val="FF0000"/>
                          </a:solidFill>
                          <a:latin typeface="Times New Roman"/>
                          <a:ea typeface="Times New Roman"/>
                          <a:cs typeface="Times New Roman"/>
                          <a:sym typeface="Times New Roman"/>
                        </a:rPr>
                        <a:t>3</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G</a:t>
                      </a:r>
                      <a:r>
                        <a:rPr lang="en-US" sz="1400" b="1" u="none" strike="noStrike" cap="none" baseline="-25000">
                          <a:solidFill>
                            <a:srgbClr val="FF0000"/>
                          </a:solidFill>
                          <a:latin typeface="Times New Roman"/>
                          <a:ea typeface="Times New Roman"/>
                          <a:cs typeface="Times New Roman"/>
                          <a:sym typeface="Times New Roman"/>
                        </a:rPr>
                        <a:t>2</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G</a:t>
                      </a:r>
                      <a:r>
                        <a:rPr lang="en-US" sz="1400" b="1" u="none" strike="noStrike" cap="none" baseline="-25000">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G</a:t>
                      </a:r>
                      <a:r>
                        <a:rPr lang="en-US" sz="1400" b="1" u="none" strike="noStrike" cap="none" baseline="-25000">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l" rtl="0">
                        <a:spcBef>
                          <a:spcPts val="0"/>
                        </a:spcBef>
                        <a:spcAft>
                          <a:spcPts val="0"/>
                        </a:spcAft>
                        <a:buNone/>
                      </a:pPr>
                      <a:r>
                        <a:rPr lang="en-US" sz="1400" b="1" u="none" strike="noStrike" cap="none">
                          <a:latin typeface="Times New Roman"/>
                          <a:ea typeface="Times New Roman"/>
                          <a:cs typeface="Times New Roman"/>
                          <a:sym typeface="Times New Roman"/>
                        </a:rPr>
                        <a:t> </a:t>
                      </a:r>
                      <a:endParaRPr sz="1400" b="1" u="none" strike="noStrike" cap="none">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xmlns="" val="10001"/>
                  </a:ext>
                </a:extLst>
              </a:tr>
              <a:tr h="321260">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highlight>
                            <a:srgbClr val="FFFF00"/>
                          </a:highlight>
                          <a:latin typeface="Times New Roman"/>
                          <a:ea typeface="Times New Roman"/>
                          <a:cs typeface="Times New Roman"/>
                          <a:sym typeface="Times New Roman"/>
                        </a:rPr>
                        <a:t>0</a:t>
                      </a:r>
                      <a:endParaRPr sz="1400" b="1" u="none" strike="noStrike" cap="none">
                        <a:solidFill>
                          <a:srgbClr val="FF0000"/>
                        </a:solidFill>
                        <a:highlight>
                          <a:srgbClr val="FFFF00"/>
                        </a:highlight>
                        <a:latin typeface="Times New Roman"/>
                        <a:ea typeface="Times New Roman"/>
                        <a:cs typeface="Times New Roman"/>
                        <a:sym typeface="Times New Roman"/>
                      </a:endParaRPr>
                    </a:p>
                  </a:txBody>
                  <a:tcPr marL="60425" marR="60425" marT="0" marB="0"/>
                </a:tc>
                <a:tc>
                  <a:txBody>
                    <a:bodyPr/>
                    <a:lstStyle/>
                    <a:p>
                      <a:pPr marL="0" marR="0" lvl="0" indent="0" algn="l" rtl="0">
                        <a:spcBef>
                          <a:spcPts val="0"/>
                        </a:spcBef>
                        <a:spcAft>
                          <a:spcPts val="0"/>
                        </a:spcAft>
                        <a:buNone/>
                      </a:pPr>
                      <a:r>
                        <a:rPr lang="en-US" sz="1400" b="1" u="none" strike="noStrike" cap="none">
                          <a:latin typeface="Times New Roman"/>
                          <a:ea typeface="Times New Roman"/>
                          <a:cs typeface="Times New Roman"/>
                          <a:sym typeface="Times New Roman"/>
                        </a:rPr>
                        <a:t> </a:t>
                      </a:r>
                      <a:endParaRPr sz="1400" b="1" u="none" strike="noStrike" cap="none">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xmlns="" val="10002"/>
                  </a:ext>
                </a:extLst>
              </a:tr>
              <a:tr h="321260">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dirty="0">
                          <a:solidFill>
                            <a:srgbClr val="FF0000"/>
                          </a:solidFill>
                          <a:latin typeface="Times New Roman"/>
                          <a:ea typeface="Times New Roman"/>
                          <a:cs typeface="Times New Roman"/>
                          <a:sym typeface="Times New Roman"/>
                        </a:rPr>
                        <a:t>0</a:t>
                      </a:r>
                      <a:endParaRPr sz="1400" b="1" u="none" strike="noStrike" cap="none" dirty="0">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highlight>
                            <a:srgbClr val="FFFF00"/>
                          </a:highlight>
                          <a:latin typeface="Times New Roman"/>
                          <a:ea typeface="Times New Roman"/>
                          <a:cs typeface="Times New Roman"/>
                          <a:sym typeface="Times New Roman"/>
                        </a:rPr>
                        <a:t>1</a:t>
                      </a:r>
                      <a:endParaRPr sz="1400" b="1" u="none" strike="noStrike" cap="none">
                        <a:solidFill>
                          <a:srgbClr val="FF0000"/>
                        </a:solidFill>
                        <a:highlight>
                          <a:srgbClr val="FFFF00"/>
                        </a:highlight>
                        <a:latin typeface="Times New Roman"/>
                        <a:ea typeface="Times New Roman"/>
                        <a:cs typeface="Times New Roman"/>
                        <a:sym typeface="Times New Roman"/>
                      </a:endParaRPr>
                    </a:p>
                  </a:txBody>
                  <a:tcPr marL="60425" marR="60425" marT="0" marB="0"/>
                </a:tc>
                <a:tc>
                  <a:txBody>
                    <a:bodyPr/>
                    <a:lstStyle/>
                    <a:p>
                      <a:pPr marL="0" marR="0" lvl="0" indent="0" algn="l" rtl="0">
                        <a:spcBef>
                          <a:spcPts val="0"/>
                        </a:spcBef>
                        <a:spcAft>
                          <a:spcPts val="0"/>
                        </a:spcAft>
                        <a:buNone/>
                      </a:pPr>
                      <a:r>
                        <a:rPr lang="en-US" sz="1400" b="1" u="none" strike="noStrike" cap="none">
                          <a:latin typeface="Times New Roman"/>
                          <a:ea typeface="Times New Roman"/>
                          <a:cs typeface="Times New Roman"/>
                          <a:sym typeface="Times New Roman"/>
                        </a:rPr>
                        <a:t> </a:t>
                      </a:r>
                      <a:endParaRPr sz="1400" b="1" u="none" strike="noStrike" cap="none">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xmlns="" val="10003"/>
                  </a:ext>
                </a:extLst>
              </a:tr>
              <a:tr h="321260">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2</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highlight>
                            <a:srgbClr val="FFFF00"/>
                          </a:highlight>
                          <a:latin typeface="Times New Roman"/>
                          <a:ea typeface="Times New Roman"/>
                          <a:cs typeface="Times New Roman"/>
                          <a:sym typeface="Times New Roman"/>
                        </a:rPr>
                        <a:t>1</a:t>
                      </a:r>
                      <a:endParaRPr sz="1400" b="1" u="none" strike="noStrike" cap="none">
                        <a:solidFill>
                          <a:srgbClr val="FF0000"/>
                        </a:solidFill>
                        <a:highlight>
                          <a:srgbClr val="FFFF00"/>
                        </a:highlight>
                        <a:latin typeface="Times New Roman"/>
                        <a:ea typeface="Times New Roman"/>
                        <a:cs typeface="Times New Roman"/>
                        <a:sym typeface="Times New Roman"/>
                      </a:endParaRPr>
                    </a:p>
                  </a:txBody>
                  <a:tcPr marL="60425" marR="60425" marT="0" marB="0"/>
                </a:tc>
                <a:tc>
                  <a:txBody>
                    <a:bodyPr/>
                    <a:lstStyle/>
                    <a:p>
                      <a:pPr marL="0" marR="0" lvl="0" indent="0" algn="l" rtl="0">
                        <a:spcBef>
                          <a:spcPts val="0"/>
                        </a:spcBef>
                        <a:spcAft>
                          <a:spcPts val="0"/>
                        </a:spcAft>
                        <a:buNone/>
                      </a:pPr>
                      <a:r>
                        <a:rPr lang="en-US" sz="1400" b="1" u="none" strike="noStrike" cap="none">
                          <a:latin typeface="Times New Roman"/>
                          <a:ea typeface="Times New Roman"/>
                          <a:cs typeface="Times New Roman"/>
                          <a:sym typeface="Times New Roman"/>
                        </a:rPr>
                        <a:t> </a:t>
                      </a:r>
                      <a:endParaRPr sz="1400" b="1" u="none" strike="noStrike" cap="none">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xmlns="" val="10004"/>
                  </a:ext>
                </a:extLst>
              </a:tr>
              <a:tr h="321260">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3</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highlight>
                            <a:srgbClr val="FFFF00"/>
                          </a:highlight>
                          <a:latin typeface="Times New Roman"/>
                          <a:ea typeface="Times New Roman"/>
                          <a:cs typeface="Times New Roman"/>
                          <a:sym typeface="Times New Roman"/>
                        </a:rPr>
                        <a:t>0</a:t>
                      </a:r>
                      <a:endParaRPr sz="1400" b="1" u="none" strike="noStrike" cap="none">
                        <a:solidFill>
                          <a:srgbClr val="FF0000"/>
                        </a:solidFill>
                        <a:highlight>
                          <a:srgbClr val="FFFF00"/>
                        </a:highlight>
                        <a:latin typeface="Times New Roman"/>
                        <a:ea typeface="Times New Roman"/>
                        <a:cs typeface="Times New Roman"/>
                        <a:sym typeface="Times New Roman"/>
                      </a:endParaRPr>
                    </a:p>
                  </a:txBody>
                  <a:tcPr marL="60425" marR="60425" marT="0" marB="0"/>
                </a:tc>
                <a:tc>
                  <a:txBody>
                    <a:bodyPr/>
                    <a:lstStyle/>
                    <a:p>
                      <a:pPr marL="0" marR="0" lvl="0" indent="0" algn="l" rtl="0">
                        <a:spcBef>
                          <a:spcPts val="0"/>
                        </a:spcBef>
                        <a:spcAft>
                          <a:spcPts val="0"/>
                        </a:spcAft>
                        <a:buNone/>
                      </a:pPr>
                      <a:r>
                        <a:rPr lang="en-US" sz="1400" b="1" u="none" strike="noStrike" cap="none">
                          <a:latin typeface="Times New Roman"/>
                          <a:ea typeface="Times New Roman"/>
                          <a:cs typeface="Times New Roman"/>
                          <a:sym typeface="Times New Roman"/>
                        </a:rPr>
                        <a:t> </a:t>
                      </a:r>
                      <a:endParaRPr sz="1400" b="1" u="none" strike="noStrike" cap="none">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xmlns="" val="10005"/>
                  </a:ext>
                </a:extLst>
              </a:tr>
              <a:tr h="321260">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4</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dirty="0">
                          <a:solidFill>
                            <a:srgbClr val="FF0000"/>
                          </a:solidFill>
                          <a:latin typeface="Times New Roman"/>
                          <a:ea typeface="Times New Roman"/>
                          <a:cs typeface="Times New Roman"/>
                          <a:sym typeface="Times New Roman"/>
                        </a:rPr>
                        <a:t>1</a:t>
                      </a:r>
                      <a:endParaRPr sz="1400" b="1" u="none" strike="noStrike" cap="none" dirty="0">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l" rtl="0">
                        <a:spcBef>
                          <a:spcPts val="0"/>
                        </a:spcBef>
                        <a:spcAft>
                          <a:spcPts val="0"/>
                        </a:spcAft>
                        <a:buNone/>
                      </a:pPr>
                      <a:r>
                        <a:rPr lang="en-US" sz="1400" b="1" u="none" strike="noStrike" cap="none">
                          <a:latin typeface="Times New Roman"/>
                          <a:ea typeface="Times New Roman"/>
                          <a:cs typeface="Times New Roman"/>
                          <a:sym typeface="Times New Roman"/>
                        </a:rPr>
                        <a:t> </a:t>
                      </a:r>
                      <a:endParaRPr sz="1400" b="1" u="none" strike="noStrike" cap="none">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xmlns="" val="10006"/>
                  </a:ext>
                </a:extLst>
              </a:tr>
              <a:tr h="321260">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5</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l" rtl="0">
                        <a:spcBef>
                          <a:spcPts val="0"/>
                        </a:spcBef>
                        <a:spcAft>
                          <a:spcPts val="0"/>
                        </a:spcAft>
                        <a:buNone/>
                      </a:pPr>
                      <a:r>
                        <a:rPr lang="en-US" sz="1400" b="1" u="none" strike="noStrike" cap="none">
                          <a:latin typeface="Times New Roman"/>
                          <a:ea typeface="Times New Roman"/>
                          <a:cs typeface="Times New Roman"/>
                          <a:sym typeface="Times New Roman"/>
                        </a:rPr>
                        <a:t> </a:t>
                      </a:r>
                      <a:endParaRPr sz="1400" b="1" u="none" strike="noStrike" cap="none">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xmlns="" val="10007"/>
                  </a:ext>
                </a:extLst>
              </a:tr>
              <a:tr h="321260">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6</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dirty="0">
                          <a:solidFill>
                            <a:srgbClr val="FF0000"/>
                          </a:solidFill>
                          <a:latin typeface="Times New Roman"/>
                          <a:ea typeface="Times New Roman"/>
                          <a:cs typeface="Times New Roman"/>
                          <a:sym typeface="Times New Roman"/>
                        </a:rPr>
                        <a:t>0</a:t>
                      </a:r>
                      <a:endParaRPr sz="1400" b="1" u="none" strike="noStrike" cap="none" dirty="0">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l" rtl="0">
                        <a:spcBef>
                          <a:spcPts val="0"/>
                        </a:spcBef>
                        <a:spcAft>
                          <a:spcPts val="0"/>
                        </a:spcAft>
                        <a:buNone/>
                      </a:pPr>
                      <a:r>
                        <a:rPr lang="en-US" sz="1400" b="1" u="none" strike="noStrike" cap="none">
                          <a:latin typeface="Times New Roman"/>
                          <a:ea typeface="Times New Roman"/>
                          <a:cs typeface="Times New Roman"/>
                          <a:sym typeface="Times New Roman"/>
                        </a:rPr>
                        <a:t> </a:t>
                      </a:r>
                      <a:endParaRPr sz="1400" b="1" u="none" strike="noStrike" cap="none">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xmlns="" val="10008"/>
                  </a:ext>
                </a:extLst>
              </a:tr>
              <a:tr h="321260">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7</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l" rtl="0">
                        <a:spcBef>
                          <a:spcPts val="0"/>
                        </a:spcBef>
                        <a:spcAft>
                          <a:spcPts val="0"/>
                        </a:spcAft>
                        <a:buNone/>
                      </a:pPr>
                      <a:r>
                        <a:rPr lang="en-US" sz="1400" b="1" u="none" strike="noStrike" cap="none">
                          <a:latin typeface="Times New Roman"/>
                          <a:ea typeface="Times New Roman"/>
                          <a:cs typeface="Times New Roman"/>
                          <a:sym typeface="Times New Roman"/>
                        </a:rPr>
                        <a:t> </a:t>
                      </a:r>
                      <a:endParaRPr sz="1400" b="1" u="none" strike="noStrike" cap="none">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xmlns="" val="10009"/>
                  </a:ext>
                </a:extLst>
              </a:tr>
              <a:tr h="321260">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8</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dirty="0">
                          <a:solidFill>
                            <a:srgbClr val="FF0000"/>
                          </a:solidFill>
                          <a:latin typeface="Times New Roman"/>
                          <a:ea typeface="Times New Roman"/>
                          <a:cs typeface="Times New Roman"/>
                          <a:sym typeface="Times New Roman"/>
                        </a:rPr>
                        <a:t>0</a:t>
                      </a:r>
                      <a:endParaRPr sz="1400" b="1" u="none" strike="noStrike" cap="none" dirty="0">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l" rtl="0">
                        <a:spcBef>
                          <a:spcPts val="0"/>
                        </a:spcBef>
                        <a:spcAft>
                          <a:spcPts val="0"/>
                        </a:spcAft>
                        <a:buNone/>
                      </a:pPr>
                      <a:r>
                        <a:rPr lang="en-US" sz="1400" b="1" u="none" strike="noStrike" cap="none">
                          <a:latin typeface="Times New Roman"/>
                          <a:ea typeface="Times New Roman"/>
                          <a:cs typeface="Times New Roman"/>
                          <a:sym typeface="Times New Roman"/>
                        </a:rPr>
                        <a:t> </a:t>
                      </a:r>
                      <a:endParaRPr sz="1400" b="1" u="none" strike="noStrike" cap="none">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xmlns="" val="10010"/>
                  </a:ext>
                </a:extLst>
              </a:tr>
              <a:tr h="321260">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9</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l" rtl="0">
                        <a:spcBef>
                          <a:spcPts val="0"/>
                        </a:spcBef>
                        <a:spcAft>
                          <a:spcPts val="0"/>
                        </a:spcAft>
                        <a:buNone/>
                      </a:pPr>
                      <a:r>
                        <a:rPr lang="en-US" sz="1400" b="1" u="none" strike="noStrike" cap="none">
                          <a:latin typeface="Times New Roman"/>
                          <a:ea typeface="Times New Roman"/>
                          <a:cs typeface="Times New Roman"/>
                          <a:sym typeface="Times New Roman"/>
                        </a:rPr>
                        <a:t> </a:t>
                      </a:r>
                      <a:endParaRPr sz="1400" b="1" u="none" strike="noStrike" cap="none">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xmlns="" val="10011"/>
                  </a:ext>
                </a:extLst>
              </a:tr>
              <a:tr h="321260">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dirty="0">
                          <a:solidFill>
                            <a:srgbClr val="FF0000"/>
                          </a:solidFill>
                          <a:latin typeface="Times New Roman"/>
                          <a:ea typeface="Times New Roman"/>
                          <a:cs typeface="Times New Roman"/>
                          <a:sym typeface="Times New Roman"/>
                        </a:rPr>
                        <a:t>1</a:t>
                      </a:r>
                      <a:endParaRPr sz="1400" b="1" u="none" strike="noStrike" cap="none" dirty="0">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l" rtl="0">
                        <a:spcBef>
                          <a:spcPts val="0"/>
                        </a:spcBef>
                        <a:spcAft>
                          <a:spcPts val="0"/>
                        </a:spcAft>
                        <a:buNone/>
                      </a:pPr>
                      <a:r>
                        <a:rPr lang="en-US" sz="1400" b="1" u="none" strike="noStrike" cap="none">
                          <a:latin typeface="Times New Roman"/>
                          <a:ea typeface="Times New Roman"/>
                          <a:cs typeface="Times New Roman"/>
                          <a:sym typeface="Times New Roman"/>
                        </a:rPr>
                        <a:t> </a:t>
                      </a:r>
                      <a:endParaRPr sz="1400" b="1" u="none" strike="noStrike" cap="none">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xmlns="" val="10012"/>
                  </a:ext>
                </a:extLst>
              </a:tr>
              <a:tr h="321260">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dirty="0">
                          <a:solidFill>
                            <a:srgbClr val="FF0000"/>
                          </a:solidFill>
                          <a:latin typeface="Times New Roman"/>
                          <a:ea typeface="Times New Roman"/>
                          <a:cs typeface="Times New Roman"/>
                          <a:sym typeface="Times New Roman"/>
                        </a:rPr>
                        <a:t>1</a:t>
                      </a:r>
                      <a:endParaRPr sz="1400" b="1" u="none" strike="noStrike" cap="none" dirty="0">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l" rtl="0">
                        <a:spcBef>
                          <a:spcPts val="0"/>
                        </a:spcBef>
                        <a:spcAft>
                          <a:spcPts val="0"/>
                        </a:spcAft>
                        <a:buNone/>
                      </a:pPr>
                      <a:r>
                        <a:rPr lang="en-US" sz="1400" b="1" u="none" strike="noStrike" cap="none">
                          <a:latin typeface="Times New Roman"/>
                          <a:ea typeface="Times New Roman"/>
                          <a:cs typeface="Times New Roman"/>
                          <a:sym typeface="Times New Roman"/>
                        </a:rPr>
                        <a:t> </a:t>
                      </a:r>
                      <a:endParaRPr sz="1400" b="1" u="none" strike="noStrike" cap="none">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xmlns="" val="10013"/>
                  </a:ext>
                </a:extLst>
              </a:tr>
              <a:tr h="321260">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12</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dirty="0">
                          <a:solidFill>
                            <a:srgbClr val="FF0000"/>
                          </a:solidFill>
                          <a:latin typeface="Times New Roman"/>
                          <a:ea typeface="Times New Roman"/>
                          <a:cs typeface="Times New Roman"/>
                          <a:sym typeface="Times New Roman"/>
                        </a:rPr>
                        <a:t>1</a:t>
                      </a:r>
                      <a:endParaRPr sz="1400" b="1" u="none" strike="noStrike" cap="none" dirty="0">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dirty="0">
                          <a:solidFill>
                            <a:srgbClr val="FF0000"/>
                          </a:solidFill>
                          <a:latin typeface="Times New Roman"/>
                          <a:ea typeface="Times New Roman"/>
                          <a:cs typeface="Times New Roman"/>
                          <a:sym typeface="Times New Roman"/>
                        </a:rPr>
                        <a:t>0</a:t>
                      </a:r>
                      <a:endParaRPr sz="1400" b="1" u="none" strike="noStrike" cap="none" dirty="0">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l" rtl="0">
                        <a:spcBef>
                          <a:spcPts val="0"/>
                        </a:spcBef>
                        <a:spcAft>
                          <a:spcPts val="0"/>
                        </a:spcAft>
                        <a:buNone/>
                      </a:pPr>
                      <a:r>
                        <a:rPr lang="en-US" sz="1400" b="1" u="none" strike="noStrike" cap="none">
                          <a:latin typeface="Times New Roman"/>
                          <a:ea typeface="Times New Roman"/>
                          <a:cs typeface="Times New Roman"/>
                          <a:sym typeface="Times New Roman"/>
                        </a:rPr>
                        <a:t> </a:t>
                      </a:r>
                      <a:endParaRPr sz="1400" b="1" u="none" strike="noStrike" cap="none">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xmlns="" val="10014"/>
                  </a:ext>
                </a:extLst>
              </a:tr>
              <a:tr h="321260">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13</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dirty="0">
                          <a:solidFill>
                            <a:srgbClr val="FF0000"/>
                          </a:solidFill>
                          <a:latin typeface="Times New Roman"/>
                          <a:ea typeface="Times New Roman"/>
                          <a:cs typeface="Times New Roman"/>
                          <a:sym typeface="Times New Roman"/>
                        </a:rPr>
                        <a:t>1</a:t>
                      </a:r>
                      <a:endParaRPr sz="1400" b="1" u="none" strike="noStrike" cap="none" dirty="0">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l" rtl="0">
                        <a:spcBef>
                          <a:spcPts val="0"/>
                        </a:spcBef>
                        <a:spcAft>
                          <a:spcPts val="0"/>
                        </a:spcAft>
                        <a:buNone/>
                      </a:pPr>
                      <a:r>
                        <a:rPr lang="en-US" sz="1400" b="1" u="none" strike="noStrike" cap="none">
                          <a:latin typeface="Times New Roman"/>
                          <a:ea typeface="Times New Roman"/>
                          <a:cs typeface="Times New Roman"/>
                          <a:sym typeface="Times New Roman"/>
                        </a:rPr>
                        <a:t> </a:t>
                      </a:r>
                      <a:endParaRPr sz="1400" b="1" u="none" strike="noStrike" cap="none">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xmlns="" val="10015"/>
                  </a:ext>
                </a:extLst>
              </a:tr>
              <a:tr h="321260">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14</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dirty="0">
                          <a:latin typeface="Times New Roman"/>
                          <a:ea typeface="Times New Roman"/>
                          <a:cs typeface="Times New Roman"/>
                          <a:sym typeface="Times New Roman"/>
                        </a:rPr>
                        <a:t>1</a:t>
                      </a:r>
                      <a:endParaRPr sz="1400" b="1" u="none" strike="noStrike" cap="none" dirty="0">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0</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dirty="0">
                          <a:solidFill>
                            <a:srgbClr val="FF0000"/>
                          </a:solidFill>
                          <a:latin typeface="Times New Roman"/>
                          <a:ea typeface="Times New Roman"/>
                          <a:cs typeface="Times New Roman"/>
                          <a:sym typeface="Times New Roman"/>
                        </a:rPr>
                        <a:t>1</a:t>
                      </a:r>
                      <a:endParaRPr sz="1400" b="1" u="none" strike="noStrike" cap="none" dirty="0">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l" rtl="0">
                        <a:spcBef>
                          <a:spcPts val="0"/>
                        </a:spcBef>
                        <a:spcAft>
                          <a:spcPts val="0"/>
                        </a:spcAft>
                        <a:buNone/>
                      </a:pPr>
                      <a:r>
                        <a:rPr lang="en-US" sz="1400" b="1" u="none" strike="noStrike" cap="none">
                          <a:latin typeface="Times New Roman"/>
                          <a:ea typeface="Times New Roman"/>
                          <a:cs typeface="Times New Roman"/>
                          <a:sym typeface="Times New Roman"/>
                        </a:rPr>
                        <a:t> </a:t>
                      </a:r>
                      <a:endParaRPr sz="1400" b="1" u="none" strike="noStrike" cap="none">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xmlns="" val="10016"/>
                  </a:ext>
                </a:extLst>
              </a:tr>
              <a:tr h="321260">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15</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dirty="0">
                          <a:latin typeface="Times New Roman"/>
                          <a:ea typeface="Times New Roman"/>
                          <a:cs typeface="Times New Roman"/>
                          <a:sym typeface="Times New Roman"/>
                        </a:rPr>
                        <a:t>1</a:t>
                      </a:r>
                      <a:endParaRPr sz="1400" b="1" u="none" strike="noStrike" cap="none" dirty="0">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1</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a:solidFill>
                            <a:srgbClr val="FF0000"/>
                          </a:solidFill>
                          <a:latin typeface="Times New Roman"/>
                          <a:ea typeface="Times New Roman"/>
                          <a:cs typeface="Times New Roman"/>
                          <a:sym typeface="Times New Roman"/>
                        </a:rPr>
                        <a:t>0</a:t>
                      </a:r>
                      <a:endParaRPr sz="1400" b="1" u="none" strike="noStrike" cap="none">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ctr" rtl="0">
                        <a:lnSpc>
                          <a:spcPct val="150000"/>
                        </a:lnSpc>
                        <a:spcBef>
                          <a:spcPts val="0"/>
                        </a:spcBef>
                        <a:spcAft>
                          <a:spcPts val="0"/>
                        </a:spcAft>
                        <a:buNone/>
                      </a:pPr>
                      <a:r>
                        <a:rPr lang="en-US" sz="1400" b="1" u="none" strike="noStrike" cap="none" dirty="0">
                          <a:solidFill>
                            <a:srgbClr val="FF0000"/>
                          </a:solidFill>
                          <a:latin typeface="Times New Roman"/>
                          <a:ea typeface="Times New Roman"/>
                          <a:cs typeface="Times New Roman"/>
                          <a:sym typeface="Times New Roman"/>
                        </a:rPr>
                        <a:t>0</a:t>
                      </a:r>
                      <a:endParaRPr sz="1400" b="1" u="none" strike="noStrike" cap="none" dirty="0">
                        <a:solidFill>
                          <a:srgbClr val="FF0000"/>
                        </a:solidFill>
                        <a:latin typeface="Times New Roman"/>
                        <a:ea typeface="Times New Roman"/>
                        <a:cs typeface="Times New Roman"/>
                        <a:sym typeface="Times New Roman"/>
                      </a:endParaRPr>
                    </a:p>
                  </a:txBody>
                  <a:tcPr marL="60425" marR="60425" marT="0" marB="0"/>
                </a:tc>
                <a:tc>
                  <a:txBody>
                    <a:bodyPr/>
                    <a:lstStyle/>
                    <a:p>
                      <a:pPr marL="0" marR="0" lvl="0" indent="0" algn="l" rtl="0">
                        <a:spcBef>
                          <a:spcPts val="0"/>
                        </a:spcBef>
                        <a:spcAft>
                          <a:spcPts val="0"/>
                        </a:spcAft>
                        <a:buNone/>
                      </a:pPr>
                      <a:r>
                        <a:rPr lang="en-US" sz="1400" b="1" u="none" strike="noStrike" cap="none" dirty="0">
                          <a:latin typeface="Times New Roman"/>
                          <a:ea typeface="Times New Roman"/>
                          <a:cs typeface="Times New Roman"/>
                          <a:sym typeface="Times New Roman"/>
                        </a:rPr>
                        <a:t> </a:t>
                      </a:r>
                      <a:endParaRPr sz="1400" b="1" u="none" strike="noStrike" cap="none" dirty="0">
                        <a:latin typeface="Times New Roman"/>
                        <a:ea typeface="Times New Roman"/>
                        <a:cs typeface="Times New Roman"/>
                        <a:sym typeface="Times New Roman"/>
                      </a:endParaRPr>
                    </a:p>
                  </a:txBody>
                  <a:tcPr marL="0" marR="0" marT="0" marB="0" anchor="ctr"/>
                </a:tc>
                <a:extLst>
                  <a:ext uri="{0D108BD9-81ED-4DB2-BD59-A6C34878D82A}">
                    <a16:rowId xmlns:a16="http://schemas.microsoft.com/office/drawing/2014/main" xmlns="" val="10017"/>
                  </a:ext>
                </a:extLst>
              </a:tr>
            </a:tbl>
          </a:graphicData>
        </a:graphic>
      </p:graphicFrame>
      <p:sp>
        <p:nvSpPr>
          <p:cNvPr id="2" name="Slide Number Placeholder 1"/>
          <p:cNvSpPr>
            <a:spLocks noGrp="1"/>
          </p:cNvSpPr>
          <p:nvPr>
            <p:ph type="sldNum" sz="quarter" idx="12"/>
          </p:nvPr>
        </p:nvSpPr>
        <p:spPr/>
        <p:txBody>
          <a:bodyPr/>
          <a:lstStyle/>
          <a:p>
            <a:fld id="{E7DF4ECA-2C00-4129-AA22-2996D096FEEF}" type="slidenum">
              <a:rPr lang="en-US" smtClean="0"/>
              <a:pPr/>
              <a:t>41</a:t>
            </a:fld>
            <a:endParaRPr lang="en-US"/>
          </a:p>
        </p:txBody>
      </p:sp>
    </p:spTree>
    <p:extLst>
      <p:ext uri="{BB962C8B-B14F-4D97-AF65-F5344CB8AC3E}">
        <p14:creationId xmlns:p14="http://schemas.microsoft.com/office/powerpoint/2010/main" val="361774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3182" y="2200536"/>
            <a:ext cx="9144000" cy="2387600"/>
          </a:xfrm>
          <a:solidFill>
            <a:schemeClr val="accent1">
              <a:lumMod val="20000"/>
              <a:lumOff val="80000"/>
            </a:schemeClr>
          </a:solidFill>
          <a:ln>
            <a:solidFill>
              <a:schemeClr val="tx1"/>
            </a:solidFill>
          </a:ln>
        </p:spPr>
        <p:txBody>
          <a:bodyPr>
            <a:normAutofit fontScale="90000"/>
          </a:bodyPr>
          <a:lstStyle/>
          <a:p>
            <a:r>
              <a:rPr lang="en-US" dirty="0"/>
              <a:t>Sign Magnitude</a:t>
            </a:r>
            <a:br>
              <a:rPr lang="en-US" dirty="0"/>
            </a:br>
            <a:r>
              <a:rPr lang="en-US" dirty="0"/>
              <a:t>1’s Complement </a:t>
            </a:r>
            <a:br>
              <a:rPr lang="en-US" dirty="0"/>
            </a:br>
            <a:r>
              <a:rPr lang="en-US" dirty="0"/>
              <a:t>2’s Complement</a:t>
            </a:r>
          </a:p>
        </p:txBody>
      </p:sp>
      <p:sp>
        <p:nvSpPr>
          <p:cNvPr id="5" name="Slide Number Placeholder 4"/>
          <p:cNvSpPr>
            <a:spLocks noGrp="1"/>
          </p:cNvSpPr>
          <p:nvPr>
            <p:ph type="sldNum" sz="quarter" idx="12"/>
          </p:nvPr>
        </p:nvSpPr>
        <p:spPr/>
        <p:txBody>
          <a:bodyPr/>
          <a:lstStyle/>
          <a:p>
            <a:fld id="{E7DF4ECA-2C00-4129-AA22-2996D096FEEF}" type="slidenum">
              <a:rPr lang="en-US" smtClean="0"/>
              <a:pPr/>
              <a:t>42</a:t>
            </a:fld>
            <a:endParaRPr lang="en-US"/>
          </a:p>
        </p:txBody>
      </p:sp>
    </p:spTree>
    <p:extLst>
      <p:ext uri="{BB962C8B-B14F-4D97-AF65-F5344CB8AC3E}">
        <p14:creationId xmlns:p14="http://schemas.microsoft.com/office/powerpoint/2010/main" val="15342517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1357456" y="196304"/>
            <a:ext cx="10661715" cy="679211"/>
          </a:xfrm>
          <a:solidFill>
            <a:schemeClr val="accent1">
              <a:lumMod val="20000"/>
              <a:lumOff val="80000"/>
            </a:schemeClr>
          </a:solidFill>
          <a:ln>
            <a:solidFill>
              <a:schemeClr val="tx1"/>
            </a:solidFill>
          </a:ln>
        </p:spPr>
        <p:txBody>
          <a:bodyPr vert="horz" lIns="91440" tIns="45720" rIns="91440" bIns="45720" rtlCol="0" anchor="ctr">
            <a:normAutofit/>
          </a:bodyPr>
          <a:lstStyle/>
          <a:p>
            <a:pPr algn="ctr"/>
            <a:r>
              <a:rPr lang="en-US" sz="3200" b="1" dirty="0">
                <a:latin typeface="Times New Roman" pitchFamily="18" charset="0"/>
                <a:cs typeface="Times New Roman" pitchFamily="18" charset="0"/>
              </a:rPr>
              <a:t>Terminology: One’s-Complement and Two’s-Complement</a:t>
            </a:r>
          </a:p>
        </p:txBody>
      </p:sp>
      <p:sp>
        <p:nvSpPr>
          <p:cNvPr id="17411" name="Rectangle 3"/>
          <p:cNvSpPr>
            <a:spLocks noGrp="1" noChangeArrowheads="1"/>
          </p:cNvSpPr>
          <p:nvPr>
            <p:ph type="body" idx="4294967295"/>
          </p:nvPr>
        </p:nvSpPr>
        <p:spPr>
          <a:xfrm>
            <a:off x="1465007" y="1081993"/>
            <a:ext cx="9867967" cy="3234964"/>
          </a:xfrm>
        </p:spPr>
        <p:txBody>
          <a:bodyPr/>
          <a:lstStyle/>
          <a:p>
            <a:pPr eaLnBrk="1" hangingPunct="1">
              <a:lnSpc>
                <a:spcPct val="90000"/>
              </a:lnSpc>
            </a:pPr>
            <a:r>
              <a:rPr lang="en-US" sz="2400" dirty="0">
                <a:latin typeface="Times New Roman" panose="02020603050405020304" pitchFamily="18" charset="0"/>
                <a:cs typeface="Times New Roman" panose="02020603050405020304" pitchFamily="18" charset="0"/>
              </a:rPr>
              <a:t>The </a:t>
            </a:r>
            <a:r>
              <a:rPr lang="en-US" sz="2400" b="1" i="1" dirty="0">
                <a:latin typeface="Times New Roman" panose="02020603050405020304" pitchFamily="18" charset="0"/>
                <a:cs typeface="Times New Roman" panose="02020603050405020304" pitchFamily="18" charset="0"/>
              </a:rPr>
              <a:t>one’s-complement</a:t>
            </a:r>
            <a:r>
              <a:rPr lang="en-US" sz="2400" dirty="0">
                <a:latin typeface="Times New Roman" panose="02020603050405020304" pitchFamily="18" charset="0"/>
                <a:cs typeface="Times New Roman" panose="02020603050405020304" pitchFamily="18" charset="0"/>
              </a:rPr>
              <a:t> of a binary number is the binary number that you get when you invert each bit.</a:t>
            </a:r>
          </a:p>
          <a:p>
            <a:pPr eaLnBrk="1" hangingPunct="1">
              <a:lnSpc>
                <a:spcPct val="90000"/>
              </a:lnSpc>
            </a:pPr>
            <a:r>
              <a:rPr lang="en-US" sz="2400" dirty="0">
                <a:latin typeface="Times New Roman" panose="02020603050405020304" pitchFamily="18" charset="0"/>
                <a:cs typeface="Times New Roman" panose="02020603050405020304" pitchFamily="18" charset="0"/>
              </a:rPr>
              <a:t>Example: What is the one’s-complement of 10101010?</a:t>
            </a:r>
          </a:p>
          <a:p>
            <a:pPr eaLnBrk="1" hangingPunct="1">
              <a:lnSpc>
                <a:spcPct val="90000"/>
              </a:lnSpc>
            </a:pPr>
            <a:r>
              <a:rPr lang="en-US" sz="2400" dirty="0">
                <a:latin typeface="Times New Roman" panose="02020603050405020304" pitchFamily="18" charset="0"/>
                <a:cs typeface="Times New Roman" panose="02020603050405020304" pitchFamily="18" charset="0"/>
              </a:rPr>
              <a:t>The </a:t>
            </a:r>
            <a:r>
              <a:rPr lang="en-US" sz="2400" b="1" i="1" dirty="0">
                <a:latin typeface="Times New Roman" panose="02020603050405020304" pitchFamily="18" charset="0"/>
                <a:cs typeface="Times New Roman" panose="02020603050405020304" pitchFamily="18" charset="0"/>
              </a:rPr>
              <a:t>two’s-complement</a:t>
            </a:r>
            <a:r>
              <a:rPr lang="en-US" sz="2400" dirty="0">
                <a:latin typeface="Times New Roman" panose="02020603050405020304" pitchFamily="18" charset="0"/>
                <a:cs typeface="Times New Roman" panose="02020603050405020304" pitchFamily="18" charset="0"/>
              </a:rPr>
              <a:t> of a binary number is the binary number that you get when you invert each bit and then add 1 to the result.</a:t>
            </a:r>
          </a:p>
          <a:p>
            <a:pPr eaLnBrk="1" hangingPunct="1">
              <a:lnSpc>
                <a:spcPct val="90000"/>
              </a:lnSpc>
            </a:pPr>
            <a:r>
              <a:rPr lang="en-US" sz="2400" dirty="0">
                <a:latin typeface="Times New Roman" panose="02020603050405020304" pitchFamily="18" charset="0"/>
                <a:cs typeface="Times New Roman" panose="02020603050405020304" pitchFamily="18" charset="0"/>
              </a:rPr>
              <a:t>Example: What is the two’s-complement of 10101010?</a:t>
            </a:r>
          </a:p>
          <a:p>
            <a:pPr eaLnBrk="1" hangingPunct="1">
              <a:lnSpc>
                <a:spcPct val="90000"/>
              </a:lnSpc>
            </a:pPr>
            <a:endParaRPr lang="en-US" dirty="0">
              <a:latin typeface="Times New Roman" panose="02020603050405020304" pitchFamily="18" charset="0"/>
              <a:cs typeface="Times New Roman" panose="02020603050405020304" pitchFamily="18" charset="0"/>
            </a:endParaRPr>
          </a:p>
          <a:p>
            <a:pPr eaLnBrk="1" hangingPunct="1">
              <a:lnSpc>
                <a:spcPct val="90000"/>
              </a:lnSpc>
            </a:pPr>
            <a:endParaRPr lang="en-US" dirty="0">
              <a:latin typeface="Times New Roman" panose="02020603050405020304" pitchFamily="18" charset="0"/>
              <a:cs typeface="Times New Roman" panose="02020603050405020304" pitchFamily="18" charset="0"/>
            </a:endParaRPr>
          </a:p>
        </p:txBody>
      </p:sp>
      <p:sp>
        <p:nvSpPr>
          <p:cNvPr id="17412" name="Text Box 4"/>
          <p:cNvSpPr txBox="1">
            <a:spLocks noChangeArrowheads="1"/>
          </p:cNvSpPr>
          <p:nvPr/>
        </p:nvSpPr>
        <p:spPr bwMode="auto">
          <a:xfrm>
            <a:off x="10134600" y="6400800"/>
            <a:ext cx="381000" cy="304800"/>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pic>
        <p:nvPicPr>
          <p:cNvPr id="5" name="Picture 11">
            <a:extLst>
              <a:ext uri="{FF2B5EF4-FFF2-40B4-BE49-F238E27FC236}">
                <a16:creationId xmlns:a16="http://schemas.microsoft.com/office/drawing/2014/main" xmlns="" id="{FF9C7809-EC84-4ED7-9700-405AFA4AB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456" y="3769347"/>
            <a:ext cx="9756745" cy="2972585"/>
          </a:xfrm>
          <a:prstGeom prst="rect">
            <a:avLst/>
          </a:prstGeom>
          <a:noFill/>
          <a:ln>
            <a:solidFill>
              <a:schemeClr val="tx1"/>
            </a:solid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E7DF4ECA-2C00-4129-AA22-2996D096FEEF}" type="slidenum">
              <a:rPr lang="en-US" smtClean="0"/>
              <a:pPr/>
              <a:t>43</a:t>
            </a:fld>
            <a:endParaRPr lang="en-US" dirty="0"/>
          </a:p>
        </p:txBody>
      </p:sp>
    </p:spTree>
    <p:extLst>
      <p:ext uri="{BB962C8B-B14F-4D97-AF65-F5344CB8AC3E}">
        <p14:creationId xmlns:p14="http://schemas.microsoft.com/office/powerpoint/2010/main" val="100060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3" end="3"/>
                                            </p:txEl>
                                          </p:spTgt>
                                        </p:tgtEl>
                                        <p:attrNameLst>
                                          <p:attrName>style.visibility</p:attrName>
                                        </p:attrNameLst>
                                      </p:cBhvr>
                                      <p:to>
                                        <p:strVal val="visible"/>
                                      </p:to>
                                    </p:set>
                                  </p:childTnLst>
                                </p:cTn>
                              </p:par>
                            </p:childTnLst>
                          </p:cTn>
                        </p:par>
                        <p:par>
                          <p:cTn id="9" fill="hold">
                            <p:stCondLst>
                              <p:cond delay="0"/>
                            </p:stCondLst>
                            <p:childTnLst>
                              <p:par>
                                <p:cTn id="10" presetID="9"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 name="Title 11"/>
          <p:cNvSpPr txBox="1">
            <a:spLocks/>
          </p:cNvSpPr>
          <p:nvPr/>
        </p:nvSpPr>
        <p:spPr bwMode="auto">
          <a:xfrm>
            <a:off x="4191000" y="5257800"/>
            <a:ext cx="3962400" cy="685800"/>
          </a:xfrm>
          <a:prstGeom prst="rect">
            <a:avLst/>
          </a:prstGeom>
          <a:noFill/>
          <a:ln w="9525">
            <a:noFill/>
            <a:miter lim="800000"/>
            <a:headEnd/>
            <a:tailEnd/>
          </a:ln>
        </p:spPr>
        <p:txBody>
          <a:bodyPr anchor="ctr"/>
          <a:lstStyle/>
          <a:p>
            <a:pPr algn="ctr">
              <a:lnSpc>
                <a:spcPct val="90000"/>
              </a:lnSpc>
            </a:pPr>
            <a:endParaRPr lang="en-IN" sz="1400" b="1">
              <a:latin typeface="Times New Roman" charset="0"/>
              <a:cs typeface="Times New Roman" charset="0"/>
            </a:endParaRPr>
          </a:p>
        </p:txBody>
      </p:sp>
      <p:sp>
        <p:nvSpPr>
          <p:cNvPr id="16" name="object 5"/>
          <p:cNvSpPr/>
          <p:nvPr/>
        </p:nvSpPr>
        <p:spPr>
          <a:xfrm>
            <a:off x="159223" y="38726"/>
            <a:ext cx="654278" cy="609600"/>
          </a:xfrm>
          <a:prstGeom prst="rect">
            <a:avLst/>
          </a:prstGeom>
          <a:blipFill>
            <a:blip r:embed="rId3" cstate="print"/>
            <a:stretch>
              <a:fillRect/>
            </a:stretch>
          </a:blipFill>
        </p:spPr>
        <p:txBody>
          <a:bodyPr wrap="square" lIns="0" tIns="0" rIns="0" bIns="0" rtlCol="0"/>
          <a:lstStyle/>
          <a:p>
            <a:endParaRPr dirty="0"/>
          </a:p>
        </p:txBody>
      </p:sp>
      <p:sp>
        <p:nvSpPr>
          <p:cNvPr id="22" name="Rectangle 21"/>
          <p:cNvSpPr/>
          <p:nvPr/>
        </p:nvSpPr>
        <p:spPr>
          <a:xfrm>
            <a:off x="2286000" y="1219201"/>
            <a:ext cx="8153400" cy="646331"/>
          </a:xfrm>
          <a:prstGeom prst="rect">
            <a:avLst/>
          </a:prstGeom>
        </p:spPr>
        <p:txBody>
          <a:bodyPr wrap="square">
            <a:spAutoFit/>
          </a:bodyPr>
          <a:lstStyle/>
          <a:p>
            <a:pPr>
              <a:lnSpc>
                <a:spcPct val="150000"/>
              </a:lnSpc>
              <a:buFont typeface="Arial" pitchFamily="34" charset="0"/>
              <a:buChar char="•"/>
            </a:pPr>
            <a:endParaRPr lang="en-US" sz="2400" b="1" dirty="0">
              <a:latin typeface="Times New Roman" pitchFamily="18" charset="0"/>
              <a:cs typeface="Times New Roman" pitchFamily="18" charset="0"/>
            </a:endParaRPr>
          </a:p>
        </p:txBody>
      </p:sp>
      <p:sp>
        <p:nvSpPr>
          <p:cNvPr id="23" name="Rectangle 22"/>
          <p:cNvSpPr/>
          <p:nvPr/>
        </p:nvSpPr>
        <p:spPr>
          <a:xfrm>
            <a:off x="2425702" y="38726"/>
            <a:ext cx="8013698" cy="769441"/>
          </a:xfrm>
          <a:prstGeom prst="rect">
            <a:avLst/>
          </a:prstGeom>
        </p:spPr>
        <p:txBody>
          <a:bodyPr wrap="square">
            <a:spAutoFit/>
          </a:bodyPr>
          <a:lstStyle/>
          <a:p>
            <a:pPr algn="ctr"/>
            <a:r>
              <a:rPr lang="en-US" sz="44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Twos Complement Representation</a:t>
            </a:r>
            <a:endParaRPr lang="en-US" sz="4400" dirty="0">
              <a:solidFill>
                <a:srgbClr val="C00000"/>
              </a:solidFill>
              <a:latin typeface="Times New Roman" pitchFamily="18" charset="0"/>
              <a:cs typeface="Times New Roman" pitchFamily="18" charset="0"/>
            </a:endParaRPr>
          </a:p>
        </p:txBody>
      </p:sp>
      <p:sp>
        <p:nvSpPr>
          <p:cNvPr id="15" name="Slide Number Placeholder 14"/>
          <p:cNvSpPr>
            <a:spLocks noGrp="1"/>
          </p:cNvSpPr>
          <p:nvPr>
            <p:ph type="sldNum" sz="quarter" idx="12"/>
          </p:nvPr>
        </p:nvSpPr>
        <p:spPr/>
        <p:txBody>
          <a:bodyPr/>
          <a:lstStyle/>
          <a:p>
            <a:fld id="{F656F177-577E-4618-B06F-A5838933096B}" type="slidenum">
              <a:rPr lang="en-US" smtClean="0"/>
              <a:pPr/>
              <a:t>44</a:t>
            </a:fld>
            <a:endParaRPr lang="en-US" dirty="0"/>
          </a:p>
        </p:txBody>
      </p:sp>
      <p:pic>
        <p:nvPicPr>
          <p:cNvPr id="20" name="Picture 19"/>
          <p:cNvPicPr>
            <a:picLocks noChangeAspect="1"/>
          </p:cNvPicPr>
          <p:nvPr/>
        </p:nvPicPr>
        <p:blipFill>
          <a:blip r:embed="rId4"/>
          <a:stretch>
            <a:fillRect/>
          </a:stretch>
        </p:blipFill>
        <p:spPr>
          <a:xfrm>
            <a:off x="1583140" y="869822"/>
            <a:ext cx="8856260" cy="5820404"/>
          </a:xfrm>
          <a:prstGeom prst="rect">
            <a:avLst/>
          </a:prstGeom>
        </p:spPr>
      </p:pic>
    </p:spTree>
    <p:extLst>
      <p:ext uri="{BB962C8B-B14F-4D97-AF65-F5344CB8AC3E}">
        <p14:creationId xmlns:p14="http://schemas.microsoft.com/office/powerpoint/2010/main" val="32210322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8457"/>
          </a:xfrm>
        </p:spPr>
        <p:txBody>
          <a:bodyPr/>
          <a:lstStyle/>
          <a:p>
            <a:pPr algn="ctr"/>
            <a:r>
              <a:rPr lang="en-US" dirty="0"/>
              <a:t>Binary Arithmetic </a:t>
            </a:r>
          </a:p>
        </p:txBody>
      </p:sp>
      <p:sp>
        <p:nvSpPr>
          <p:cNvPr id="5" name="Slide Number Placeholder 4"/>
          <p:cNvSpPr>
            <a:spLocks noGrp="1"/>
          </p:cNvSpPr>
          <p:nvPr>
            <p:ph type="sldNum" sz="quarter" idx="12"/>
          </p:nvPr>
        </p:nvSpPr>
        <p:spPr/>
        <p:txBody>
          <a:bodyPr/>
          <a:lstStyle/>
          <a:p>
            <a:fld id="{E7DF4ECA-2C00-4129-AA22-2996D096FEEF}" type="slidenum">
              <a:rPr lang="en-US" smtClean="0"/>
              <a:pPr/>
              <a:t>45</a:t>
            </a:fld>
            <a:endParaRPr lang="en-US"/>
          </a:p>
        </p:txBody>
      </p:sp>
      <p:pic>
        <p:nvPicPr>
          <p:cNvPr id="6" name="Content Placeholder 5"/>
          <p:cNvPicPr>
            <a:picLocks noGrp="1" noChangeAspect="1"/>
          </p:cNvPicPr>
          <p:nvPr>
            <p:ph idx="1"/>
          </p:nvPr>
        </p:nvPicPr>
        <p:blipFill>
          <a:blip r:embed="rId2"/>
          <a:stretch>
            <a:fillRect/>
          </a:stretch>
        </p:blipFill>
        <p:spPr>
          <a:xfrm>
            <a:off x="3875757" y="1187355"/>
            <a:ext cx="4616842" cy="2729552"/>
          </a:xfrm>
          <a:prstGeom prst="rect">
            <a:avLst/>
          </a:prstGeom>
        </p:spPr>
      </p:pic>
      <p:sp>
        <p:nvSpPr>
          <p:cNvPr id="7" name="TextBox 6"/>
          <p:cNvSpPr txBox="1"/>
          <p:nvPr/>
        </p:nvSpPr>
        <p:spPr>
          <a:xfrm>
            <a:off x="1528549" y="4271749"/>
            <a:ext cx="9389660" cy="1200329"/>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If addition is unsinged –keep on adding from LSB to MSB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case of Signed Numbers – Sign bit and Concept of Sign bit extension need to be used. </a:t>
            </a:r>
          </a:p>
        </p:txBody>
      </p:sp>
    </p:spTree>
    <p:extLst>
      <p:ext uri="{BB962C8B-B14F-4D97-AF65-F5344CB8AC3E}">
        <p14:creationId xmlns:p14="http://schemas.microsoft.com/office/powerpoint/2010/main" val="26920130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5"/>
          <p:cNvSpPr/>
          <p:nvPr/>
        </p:nvSpPr>
        <p:spPr>
          <a:xfrm>
            <a:off x="172872" y="23885"/>
            <a:ext cx="654278" cy="609600"/>
          </a:xfrm>
          <a:prstGeom prst="rect">
            <a:avLst/>
          </a:prstGeom>
          <a:blipFill>
            <a:blip r:embed="rId3" cstate="print"/>
            <a:stretch>
              <a:fillRect/>
            </a:stretch>
          </a:blipFill>
        </p:spPr>
        <p:txBody>
          <a:bodyPr wrap="square" lIns="0" tIns="0" rIns="0" bIns="0" rtlCol="0"/>
          <a:lstStyle/>
          <a:p>
            <a:endParaRPr dirty="0"/>
          </a:p>
        </p:txBody>
      </p:sp>
      <p:sp>
        <p:nvSpPr>
          <p:cNvPr id="22" name="Rectangle 21"/>
          <p:cNvSpPr/>
          <p:nvPr/>
        </p:nvSpPr>
        <p:spPr>
          <a:xfrm>
            <a:off x="2286000" y="1219201"/>
            <a:ext cx="8153400" cy="646331"/>
          </a:xfrm>
          <a:prstGeom prst="rect">
            <a:avLst/>
          </a:prstGeom>
        </p:spPr>
        <p:txBody>
          <a:bodyPr wrap="square">
            <a:spAutoFit/>
          </a:bodyPr>
          <a:lstStyle/>
          <a:p>
            <a:pPr>
              <a:lnSpc>
                <a:spcPct val="150000"/>
              </a:lnSpc>
              <a:buFont typeface="Arial" pitchFamily="34" charset="0"/>
              <a:buChar char="•"/>
            </a:pPr>
            <a:endParaRPr lang="en-US" sz="2400" b="1" dirty="0">
              <a:latin typeface="Times New Roman" pitchFamily="18" charset="0"/>
              <a:cs typeface="Times New Roman" pitchFamily="18" charset="0"/>
            </a:endParaRPr>
          </a:p>
        </p:txBody>
      </p:sp>
      <p:sp>
        <p:nvSpPr>
          <p:cNvPr id="23" name="Rectangle 22"/>
          <p:cNvSpPr/>
          <p:nvPr/>
        </p:nvSpPr>
        <p:spPr>
          <a:xfrm>
            <a:off x="2743200" y="228601"/>
            <a:ext cx="7010400" cy="954107"/>
          </a:xfrm>
          <a:prstGeom prst="rect">
            <a:avLst/>
          </a:prstGeom>
        </p:spPr>
        <p:txBody>
          <a:bodyPr wrap="square">
            <a:spAutoFit/>
          </a:bodyPr>
          <a:lstStyle/>
          <a:p>
            <a:pPr algn="ctr"/>
            <a:r>
              <a:rPr lang="en-US" sz="2800" b="1" dirty="0">
                <a:latin typeface="Times New Roman" panose="02020603050405020304" pitchFamily="18" charset="0"/>
                <a:cs typeface="Times New Roman" panose="02020603050405020304" pitchFamily="18" charset="0"/>
              </a:rPr>
              <a:t>Integer Arithmetic:  Addition</a:t>
            </a:r>
            <a:br>
              <a:rPr lang="en-US" sz="2800" b="1" dirty="0">
                <a:latin typeface="Times New Roman" panose="02020603050405020304" pitchFamily="18" charset="0"/>
                <a:cs typeface="Times New Roman" panose="02020603050405020304" pitchFamily="18" charset="0"/>
              </a:rPr>
            </a:br>
            <a:endParaRPr lang="en-US" sz="2800" b="1" dirty="0">
              <a:latin typeface="Times New Roman" panose="02020603050405020304" pitchFamily="18" charset="0"/>
              <a:cs typeface="Times New Roman" panose="02020603050405020304" pitchFamily="18" charset="0"/>
            </a:endParaRPr>
          </a:p>
        </p:txBody>
      </p:sp>
      <p:sp>
        <p:nvSpPr>
          <p:cNvPr id="13" name="Rectangle 12"/>
          <p:cNvSpPr/>
          <p:nvPr/>
        </p:nvSpPr>
        <p:spPr>
          <a:xfrm>
            <a:off x="1847926" y="1157645"/>
            <a:ext cx="3352800" cy="76944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2000" b="1" dirty="0"/>
              <a:t>+7 = </a:t>
            </a:r>
            <a:r>
              <a:rPr lang="en-US" sz="2400" b="1" dirty="0"/>
              <a:t>0111</a:t>
            </a:r>
          </a:p>
          <a:p>
            <a:r>
              <a:rPr lang="en-US" sz="2000" b="1" dirty="0"/>
              <a:t> 2’s complement of +7=  1001</a:t>
            </a:r>
          </a:p>
        </p:txBody>
      </p:sp>
      <p:sp>
        <p:nvSpPr>
          <p:cNvPr id="15" name="Slide Number Placeholder 14"/>
          <p:cNvSpPr>
            <a:spLocks noGrp="1"/>
          </p:cNvSpPr>
          <p:nvPr>
            <p:ph type="sldNum" sz="quarter" idx="12"/>
          </p:nvPr>
        </p:nvSpPr>
        <p:spPr/>
        <p:txBody>
          <a:bodyPr/>
          <a:lstStyle/>
          <a:p>
            <a:fld id="{F656F177-577E-4618-B06F-A5838933096B}" type="slidenum">
              <a:rPr lang="en-US" smtClean="0"/>
              <a:pPr/>
              <a:t>46</a:t>
            </a:fld>
            <a:endParaRPr lang="en-US"/>
          </a:p>
        </p:txBody>
      </p:sp>
      <p:sp>
        <p:nvSpPr>
          <p:cNvPr id="20" name="Rectangle 19"/>
          <p:cNvSpPr/>
          <p:nvPr/>
        </p:nvSpPr>
        <p:spPr>
          <a:xfrm>
            <a:off x="2885028" y="5008760"/>
            <a:ext cx="2386231" cy="369332"/>
          </a:xfrm>
          <a:prstGeom prst="rect">
            <a:avLst/>
          </a:prstGeom>
          <a:solidFill>
            <a:schemeClr val="accent2">
              <a:lumMod val="60000"/>
              <a:lumOff val="40000"/>
            </a:schemeClr>
          </a:solidFill>
        </p:spPr>
        <p:txBody>
          <a:bodyPr wrap="none">
            <a:spAutoFit/>
          </a:bodyPr>
          <a:lstStyle/>
          <a:p>
            <a:pPr algn="ctr"/>
            <a:r>
              <a:rPr lang="en-US" b="1" dirty="0">
                <a:effectLst>
                  <a:outerShdw blurRad="38100" dist="38100" dir="2700000" algn="tl">
                    <a:srgbClr val="000000">
                      <a:alpha val="43137"/>
                    </a:srgbClr>
                  </a:outerShdw>
                </a:effectLst>
                <a:latin typeface="Times New Roman" pitchFamily="18" charset="0"/>
                <a:cs typeface="Times New Roman" pitchFamily="18" charset="0"/>
              </a:rPr>
              <a:t>OVERFLOW RULE: </a:t>
            </a:r>
            <a:endParaRPr lang="en-US" b="1" dirty="0">
              <a:latin typeface="Times New Roman" pitchFamily="18" charset="0"/>
              <a:cs typeface="Times New Roman" pitchFamily="18" charset="0"/>
            </a:endParaRPr>
          </a:p>
        </p:txBody>
      </p:sp>
      <p:sp>
        <p:nvSpPr>
          <p:cNvPr id="21" name="Rectangle 20"/>
          <p:cNvSpPr/>
          <p:nvPr/>
        </p:nvSpPr>
        <p:spPr>
          <a:xfrm>
            <a:off x="1119116" y="5398349"/>
            <a:ext cx="10085696" cy="954107"/>
          </a:xfrm>
          <a:prstGeom prst="rect">
            <a:avLst/>
          </a:prstGeom>
          <a:solidFill>
            <a:schemeClr val="accent2">
              <a:lumMod val="60000"/>
              <a:lumOff val="40000"/>
            </a:schemeClr>
          </a:solidFill>
          <a:ln>
            <a:solidFill>
              <a:schemeClr val="accent1">
                <a:lumMod val="20000"/>
                <a:lumOff val="80000"/>
              </a:schemeClr>
            </a:solidFill>
          </a:ln>
        </p:spPr>
        <p:txBody>
          <a:bodyPr wrap="square">
            <a:spAutoFit/>
          </a:bodyPr>
          <a:lstStyle/>
          <a:p>
            <a:pPr algn="just"/>
            <a:r>
              <a:rPr lang="en-US" b="1" dirty="0">
                <a:latin typeface="Times New Roman" pitchFamily="18" charset="0"/>
                <a:cs typeface="Times New Roman" pitchFamily="18" charset="0"/>
              </a:rPr>
              <a:t>If two numbers are added, and they are both positive or both negative, then overflow occurs if and only if </a:t>
            </a:r>
            <a:r>
              <a:rPr lang="en-US" sz="2000" b="1" dirty="0">
                <a:latin typeface="Times New Roman" pitchFamily="18" charset="0"/>
                <a:cs typeface="Times New Roman" pitchFamily="18" charset="0"/>
              </a:rPr>
              <a:t>the result has the opposite sign.</a:t>
            </a:r>
            <a:endParaRPr lang="en-US" b="1" dirty="0">
              <a:latin typeface="Times New Roman" pitchFamily="18" charset="0"/>
              <a:cs typeface="Times New Roman" pitchFamily="18" charset="0"/>
            </a:endParaRPr>
          </a:p>
          <a:p>
            <a:pPr marL="0" lvl="1" algn="just"/>
            <a:r>
              <a:rPr lang="en-US" altLang="en-US" b="1" dirty="0"/>
              <a:t>If A and B are of opposite sign, then overflow cannot occur.</a:t>
            </a:r>
            <a:endParaRPr lang="en-US" b="1" dirty="0">
              <a:latin typeface="Times New Roman" pitchFamily="18" charset="0"/>
              <a:cs typeface="Times New Roman" pitchFamily="18" charset="0"/>
            </a:endParaRPr>
          </a:p>
        </p:txBody>
      </p:sp>
      <p:sp>
        <p:nvSpPr>
          <p:cNvPr id="25" name="Rectangle 24"/>
          <p:cNvSpPr/>
          <p:nvPr/>
        </p:nvSpPr>
        <p:spPr>
          <a:xfrm>
            <a:off x="1937982" y="2245581"/>
            <a:ext cx="3262744" cy="70788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lvl="0">
              <a:defRPr/>
            </a:pPr>
            <a:r>
              <a:rPr lang="en-US" sz="2000" b="1" dirty="0"/>
              <a:t>+4 = 0100</a:t>
            </a:r>
          </a:p>
          <a:p>
            <a:pPr lvl="0">
              <a:defRPr/>
            </a:pPr>
            <a:r>
              <a:rPr lang="en-US" sz="2000" b="1" dirty="0"/>
              <a:t> 2’s complement of +4=  1100</a:t>
            </a:r>
            <a:endParaRPr lang="en-US" sz="3200" b="1" dirty="0"/>
          </a:p>
        </p:txBody>
      </p:sp>
      <p:sp>
        <p:nvSpPr>
          <p:cNvPr id="26" name="Rectangle 25"/>
          <p:cNvSpPr/>
          <p:nvPr/>
        </p:nvSpPr>
        <p:spPr>
          <a:xfrm>
            <a:off x="1937982" y="3230886"/>
            <a:ext cx="3624619" cy="70788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lvl="0">
              <a:defRPr/>
            </a:pPr>
            <a:r>
              <a:rPr lang="en-US" sz="2000" b="1" dirty="0"/>
              <a:t>+1 = 0001</a:t>
            </a:r>
          </a:p>
          <a:p>
            <a:pPr lvl="0">
              <a:defRPr/>
            </a:pPr>
            <a:r>
              <a:rPr lang="en-US" sz="2000" b="1" dirty="0"/>
              <a:t> 2’s complement of +1=  1111</a:t>
            </a:r>
            <a:endParaRPr lang="en-US" sz="3200" b="1" dirty="0"/>
          </a:p>
        </p:txBody>
      </p:sp>
      <p:sp>
        <p:nvSpPr>
          <p:cNvPr id="27" name="Rectangle 26"/>
          <p:cNvSpPr/>
          <p:nvPr/>
        </p:nvSpPr>
        <p:spPr>
          <a:xfrm>
            <a:off x="1945061" y="4216191"/>
            <a:ext cx="3617539" cy="70788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lvl="0">
              <a:defRPr/>
            </a:pPr>
            <a:r>
              <a:rPr lang="en-US" sz="2000" b="1" dirty="0"/>
              <a:t>+6 = 0110</a:t>
            </a:r>
          </a:p>
          <a:p>
            <a:pPr lvl="0">
              <a:defRPr/>
            </a:pPr>
            <a:r>
              <a:rPr lang="en-US" sz="2000" b="1" dirty="0"/>
              <a:t> 2’s complement of +6= 1010</a:t>
            </a:r>
            <a:endParaRPr lang="en-US" sz="3200" b="1" dirty="0"/>
          </a:p>
        </p:txBody>
      </p:sp>
      <p:pic>
        <p:nvPicPr>
          <p:cNvPr id="2" name="Picture 1"/>
          <p:cNvPicPr>
            <a:picLocks noChangeAspect="1"/>
          </p:cNvPicPr>
          <p:nvPr/>
        </p:nvPicPr>
        <p:blipFill>
          <a:blip r:embed="rId4"/>
          <a:stretch>
            <a:fillRect/>
          </a:stretch>
        </p:blipFill>
        <p:spPr>
          <a:xfrm>
            <a:off x="5669302" y="915989"/>
            <a:ext cx="4770099" cy="4213011"/>
          </a:xfrm>
          <a:prstGeom prst="rect">
            <a:avLst/>
          </a:prstGeom>
          <a:ln>
            <a:solidFill>
              <a:schemeClr val="tx1"/>
            </a:solidFill>
          </a:ln>
        </p:spPr>
      </p:pic>
    </p:spTree>
    <p:extLst>
      <p:ext uri="{BB962C8B-B14F-4D97-AF65-F5344CB8AC3E}">
        <p14:creationId xmlns:p14="http://schemas.microsoft.com/office/powerpoint/2010/main" val="17097398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A813F7A-6AB4-4E37-936A-86D6563CBCAE}"/>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
        <p:nvSpPr>
          <p:cNvPr id="5" name="Rectangle 4">
            <a:extLst>
              <a:ext uri="{FF2B5EF4-FFF2-40B4-BE49-F238E27FC236}">
                <a16:creationId xmlns:a16="http://schemas.microsoft.com/office/drawing/2014/main" xmlns="" id="{92E4D4FF-BE5B-4EEE-ABEE-A23381353C9A}"/>
              </a:ext>
            </a:extLst>
          </p:cNvPr>
          <p:cNvSpPr/>
          <p:nvPr/>
        </p:nvSpPr>
        <p:spPr>
          <a:xfrm>
            <a:off x="4222647" y="136435"/>
            <a:ext cx="3568606" cy="535531"/>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a:bodyPr>
          <a:lstStyle/>
          <a:p>
            <a:pPr algn="ctr">
              <a:lnSpc>
                <a:spcPct val="90000"/>
              </a:lnSpc>
              <a:spcBef>
                <a:spcPct val="0"/>
              </a:spcBef>
            </a:pPr>
            <a:r>
              <a:rPr lang="en-IN" sz="3200" b="1" dirty="0">
                <a:latin typeface="Times New Roman" pitchFamily="18" charset="0"/>
                <a:ea typeface="+mj-ea"/>
                <a:cs typeface="Times New Roman" pitchFamily="18" charset="0"/>
              </a:rPr>
              <a:t>Binary Subtraction</a:t>
            </a:r>
          </a:p>
        </p:txBody>
      </p:sp>
      <p:pic>
        <p:nvPicPr>
          <p:cNvPr id="8" name="Picture 7">
            <a:extLst>
              <a:ext uri="{FF2B5EF4-FFF2-40B4-BE49-F238E27FC236}">
                <a16:creationId xmlns:a16="http://schemas.microsoft.com/office/drawing/2014/main" xmlns="" id="{F24BEE51-43E5-467E-A392-B4151C707F72}"/>
              </a:ext>
            </a:extLst>
          </p:cNvPr>
          <p:cNvPicPr>
            <a:picLocks noChangeAspect="1"/>
          </p:cNvPicPr>
          <p:nvPr/>
        </p:nvPicPr>
        <p:blipFill>
          <a:blip r:embed="rId2"/>
          <a:stretch>
            <a:fillRect/>
          </a:stretch>
        </p:blipFill>
        <p:spPr>
          <a:xfrm>
            <a:off x="1347845" y="884136"/>
            <a:ext cx="4808108" cy="2088629"/>
          </a:xfrm>
          <a:prstGeom prst="rect">
            <a:avLst/>
          </a:prstGeom>
        </p:spPr>
      </p:pic>
      <p:graphicFrame>
        <p:nvGraphicFramePr>
          <p:cNvPr id="9" name="Table 8">
            <a:extLst>
              <a:ext uri="{FF2B5EF4-FFF2-40B4-BE49-F238E27FC236}">
                <a16:creationId xmlns:a16="http://schemas.microsoft.com/office/drawing/2014/main" xmlns="" id="{9057A8FA-564D-4B9D-AB97-B4640CA1665E}"/>
              </a:ext>
            </a:extLst>
          </p:cNvPr>
          <p:cNvGraphicFramePr>
            <a:graphicFrameLocks noGrp="1"/>
          </p:cNvGraphicFramePr>
          <p:nvPr/>
        </p:nvGraphicFramePr>
        <p:xfrm>
          <a:off x="3751868" y="3067028"/>
          <a:ext cx="8078771" cy="3423154"/>
        </p:xfrm>
        <a:graphic>
          <a:graphicData uri="http://schemas.openxmlformats.org/drawingml/2006/table">
            <a:tbl>
              <a:tblPr/>
              <a:tblGrid>
                <a:gridCol w="4215361">
                  <a:extLst>
                    <a:ext uri="{9D8B030D-6E8A-4147-A177-3AD203B41FA5}">
                      <a16:colId xmlns:a16="http://schemas.microsoft.com/office/drawing/2014/main" xmlns="" val="2182099976"/>
                    </a:ext>
                  </a:extLst>
                </a:gridCol>
                <a:gridCol w="798641">
                  <a:extLst>
                    <a:ext uri="{9D8B030D-6E8A-4147-A177-3AD203B41FA5}">
                      <a16:colId xmlns:a16="http://schemas.microsoft.com/office/drawing/2014/main" xmlns="" val="708447442"/>
                    </a:ext>
                  </a:extLst>
                </a:gridCol>
                <a:gridCol w="798641">
                  <a:extLst>
                    <a:ext uri="{9D8B030D-6E8A-4147-A177-3AD203B41FA5}">
                      <a16:colId xmlns:a16="http://schemas.microsoft.com/office/drawing/2014/main" xmlns="" val="1165531260"/>
                    </a:ext>
                  </a:extLst>
                </a:gridCol>
                <a:gridCol w="1044376">
                  <a:extLst>
                    <a:ext uri="{9D8B030D-6E8A-4147-A177-3AD203B41FA5}">
                      <a16:colId xmlns:a16="http://schemas.microsoft.com/office/drawing/2014/main" xmlns="" val="1493163102"/>
                    </a:ext>
                  </a:extLst>
                </a:gridCol>
                <a:gridCol w="1221752">
                  <a:extLst>
                    <a:ext uri="{9D8B030D-6E8A-4147-A177-3AD203B41FA5}">
                      <a16:colId xmlns:a16="http://schemas.microsoft.com/office/drawing/2014/main" xmlns="" val="759731301"/>
                    </a:ext>
                  </a:extLst>
                </a:gridCol>
              </a:tblGrid>
              <a:tr h="464655">
                <a:tc>
                  <a:txBody>
                    <a:bodyPr/>
                    <a:lstStyle/>
                    <a:p>
                      <a:pPr algn="ctr"/>
                      <a:r>
                        <a:rPr lang="en-IN">
                          <a:solidFill>
                            <a:srgbClr val="FFFFFF"/>
                          </a:solidFill>
                          <a:effectLst/>
                        </a:rPr>
                        <a:t>Symbol</a:t>
                      </a: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414143"/>
                    </a:solidFill>
                  </a:tcPr>
                </a:tc>
                <a:tc gridSpan="4">
                  <a:txBody>
                    <a:bodyPr/>
                    <a:lstStyle/>
                    <a:p>
                      <a:pPr algn="ctr"/>
                      <a:r>
                        <a:rPr lang="en-IN">
                          <a:solidFill>
                            <a:srgbClr val="FFFFFF"/>
                          </a:solidFill>
                          <a:effectLst/>
                        </a:rPr>
                        <a:t>Truth Table</a:t>
                      </a: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414143"/>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2080651985"/>
                  </a:ext>
                </a:extLst>
              </a:tr>
              <a:tr h="1099879">
                <a:tc rowSpan="5">
                  <a:txBody>
                    <a:bodyPr/>
                    <a:lstStyle/>
                    <a:p>
                      <a:pPr algn="ctr"/>
                      <a:endParaRPr lang="en-IN" dirty="0">
                        <a:solidFill>
                          <a:srgbClr val="414143"/>
                        </a:solidFill>
                        <a:effectLst/>
                      </a:endParaRP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FFFFFF"/>
                    </a:solidFill>
                  </a:tcPr>
                </a:tc>
                <a:tc>
                  <a:txBody>
                    <a:bodyPr/>
                    <a:lstStyle/>
                    <a:p>
                      <a:pPr algn="ctr"/>
                      <a:r>
                        <a:rPr lang="en-IN" b="1">
                          <a:solidFill>
                            <a:srgbClr val="414143"/>
                          </a:solidFill>
                          <a:effectLst/>
                        </a:rPr>
                        <a:t>Y</a:t>
                      </a: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FFFFFF"/>
                    </a:solidFill>
                  </a:tcPr>
                </a:tc>
                <a:tc>
                  <a:txBody>
                    <a:bodyPr/>
                    <a:lstStyle/>
                    <a:p>
                      <a:pPr algn="ctr"/>
                      <a:r>
                        <a:rPr lang="en-IN" b="1">
                          <a:solidFill>
                            <a:srgbClr val="414143"/>
                          </a:solidFill>
                          <a:effectLst/>
                        </a:rPr>
                        <a:t>X</a:t>
                      </a: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FFFFFF"/>
                    </a:solidFill>
                  </a:tcPr>
                </a:tc>
                <a:tc>
                  <a:txBody>
                    <a:bodyPr/>
                    <a:lstStyle/>
                    <a:p>
                      <a:pPr algn="ctr"/>
                      <a:r>
                        <a:rPr lang="en-IN" b="1">
                          <a:solidFill>
                            <a:srgbClr val="414143"/>
                          </a:solidFill>
                          <a:effectLst/>
                        </a:rPr>
                        <a:t>DIFFERENCE</a:t>
                      </a: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FFFFFF"/>
                    </a:solidFill>
                  </a:tcPr>
                </a:tc>
                <a:tc>
                  <a:txBody>
                    <a:bodyPr/>
                    <a:lstStyle/>
                    <a:p>
                      <a:pPr algn="ctr"/>
                      <a:r>
                        <a:rPr lang="en-IN" b="1">
                          <a:solidFill>
                            <a:srgbClr val="414143"/>
                          </a:solidFill>
                          <a:effectLst/>
                        </a:rPr>
                        <a:t>BORROW</a:t>
                      </a: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FFFFFF"/>
                    </a:solidFill>
                  </a:tcPr>
                </a:tc>
                <a:extLst>
                  <a:ext uri="{0D108BD9-81ED-4DB2-BD59-A6C34878D82A}">
                    <a16:rowId xmlns:a16="http://schemas.microsoft.com/office/drawing/2014/main" xmlns="" val="2646102245"/>
                  </a:ext>
                </a:extLst>
              </a:tr>
              <a:tr h="464655">
                <a:tc vMerge="1">
                  <a:txBody>
                    <a:bodyPr/>
                    <a:lstStyle/>
                    <a:p>
                      <a:endParaRPr lang="en-IN"/>
                    </a:p>
                  </a:txBody>
                  <a:tcPr/>
                </a:tc>
                <a:tc>
                  <a:txBody>
                    <a:bodyPr/>
                    <a:lstStyle/>
                    <a:p>
                      <a:pPr algn="ctr"/>
                      <a:r>
                        <a:rPr lang="en-IN" b="1">
                          <a:solidFill>
                            <a:srgbClr val="414143"/>
                          </a:solidFill>
                          <a:effectLst/>
                        </a:rPr>
                        <a:t>0</a:t>
                      </a: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FFFFFF"/>
                    </a:solidFill>
                  </a:tcPr>
                </a:tc>
                <a:tc>
                  <a:txBody>
                    <a:bodyPr/>
                    <a:lstStyle/>
                    <a:p>
                      <a:pPr algn="ctr"/>
                      <a:r>
                        <a:rPr lang="en-IN" b="1">
                          <a:solidFill>
                            <a:srgbClr val="414143"/>
                          </a:solidFill>
                          <a:effectLst/>
                        </a:rPr>
                        <a:t>0</a:t>
                      </a: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FFFFFF"/>
                    </a:solidFill>
                  </a:tcPr>
                </a:tc>
                <a:tc>
                  <a:txBody>
                    <a:bodyPr/>
                    <a:lstStyle/>
                    <a:p>
                      <a:pPr algn="ctr"/>
                      <a:r>
                        <a:rPr lang="en-IN" b="1">
                          <a:solidFill>
                            <a:srgbClr val="414143"/>
                          </a:solidFill>
                          <a:effectLst/>
                        </a:rPr>
                        <a:t>0</a:t>
                      </a: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FFFFFF"/>
                    </a:solidFill>
                  </a:tcPr>
                </a:tc>
                <a:tc>
                  <a:txBody>
                    <a:bodyPr/>
                    <a:lstStyle/>
                    <a:p>
                      <a:pPr algn="ctr"/>
                      <a:r>
                        <a:rPr lang="en-IN" b="1">
                          <a:solidFill>
                            <a:srgbClr val="414143"/>
                          </a:solidFill>
                          <a:effectLst/>
                        </a:rPr>
                        <a:t>0</a:t>
                      </a: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FFFFFF"/>
                    </a:solidFill>
                  </a:tcPr>
                </a:tc>
                <a:extLst>
                  <a:ext uri="{0D108BD9-81ED-4DB2-BD59-A6C34878D82A}">
                    <a16:rowId xmlns:a16="http://schemas.microsoft.com/office/drawing/2014/main" xmlns="" val="3395754988"/>
                  </a:ext>
                </a:extLst>
              </a:tr>
              <a:tr h="464655">
                <a:tc vMerge="1">
                  <a:txBody>
                    <a:bodyPr/>
                    <a:lstStyle/>
                    <a:p>
                      <a:endParaRPr lang="en-IN"/>
                    </a:p>
                  </a:txBody>
                  <a:tcPr/>
                </a:tc>
                <a:tc>
                  <a:txBody>
                    <a:bodyPr/>
                    <a:lstStyle/>
                    <a:p>
                      <a:pPr algn="ctr"/>
                      <a:r>
                        <a:rPr lang="en-IN" b="1">
                          <a:solidFill>
                            <a:srgbClr val="414143"/>
                          </a:solidFill>
                          <a:effectLst/>
                        </a:rPr>
                        <a:t>0</a:t>
                      </a: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FFFFFF"/>
                    </a:solidFill>
                  </a:tcPr>
                </a:tc>
                <a:tc>
                  <a:txBody>
                    <a:bodyPr/>
                    <a:lstStyle/>
                    <a:p>
                      <a:pPr algn="ctr"/>
                      <a:r>
                        <a:rPr lang="en-IN" b="1">
                          <a:solidFill>
                            <a:srgbClr val="414143"/>
                          </a:solidFill>
                          <a:effectLst/>
                        </a:rPr>
                        <a:t>1</a:t>
                      </a: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FFFFFF"/>
                    </a:solidFill>
                  </a:tcPr>
                </a:tc>
                <a:tc>
                  <a:txBody>
                    <a:bodyPr/>
                    <a:lstStyle/>
                    <a:p>
                      <a:pPr algn="ctr"/>
                      <a:r>
                        <a:rPr lang="en-IN" b="1">
                          <a:solidFill>
                            <a:srgbClr val="414143"/>
                          </a:solidFill>
                          <a:effectLst/>
                        </a:rPr>
                        <a:t>1</a:t>
                      </a: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FFFFFF"/>
                    </a:solidFill>
                  </a:tcPr>
                </a:tc>
                <a:tc>
                  <a:txBody>
                    <a:bodyPr/>
                    <a:lstStyle/>
                    <a:p>
                      <a:pPr algn="ctr"/>
                      <a:r>
                        <a:rPr lang="en-IN" b="1">
                          <a:solidFill>
                            <a:srgbClr val="414143"/>
                          </a:solidFill>
                          <a:effectLst/>
                        </a:rPr>
                        <a:t>0</a:t>
                      </a: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FFFFFF"/>
                    </a:solidFill>
                  </a:tcPr>
                </a:tc>
                <a:extLst>
                  <a:ext uri="{0D108BD9-81ED-4DB2-BD59-A6C34878D82A}">
                    <a16:rowId xmlns:a16="http://schemas.microsoft.com/office/drawing/2014/main" xmlns="" val="3259720671"/>
                  </a:ext>
                </a:extLst>
              </a:tr>
              <a:tr h="464655">
                <a:tc vMerge="1">
                  <a:txBody>
                    <a:bodyPr/>
                    <a:lstStyle/>
                    <a:p>
                      <a:endParaRPr lang="en-IN"/>
                    </a:p>
                  </a:txBody>
                  <a:tcPr/>
                </a:tc>
                <a:tc>
                  <a:txBody>
                    <a:bodyPr/>
                    <a:lstStyle/>
                    <a:p>
                      <a:pPr algn="ctr"/>
                      <a:r>
                        <a:rPr lang="en-IN" b="1">
                          <a:solidFill>
                            <a:srgbClr val="414143"/>
                          </a:solidFill>
                          <a:effectLst/>
                        </a:rPr>
                        <a:t>1</a:t>
                      </a: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FFFFFF"/>
                    </a:solidFill>
                  </a:tcPr>
                </a:tc>
                <a:tc>
                  <a:txBody>
                    <a:bodyPr/>
                    <a:lstStyle/>
                    <a:p>
                      <a:pPr algn="ctr"/>
                      <a:r>
                        <a:rPr lang="en-IN" b="1">
                          <a:solidFill>
                            <a:srgbClr val="414143"/>
                          </a:solidFill>
                          <a:effectLst/>
                        </a:rPr>
                        <a:t>0</a:t>
                      </a: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FFFFFF"/>
                    </a:solidFill>
                  </a:tcPr>
                </a:tc>
                <a:tc>
                  <a:txBody>
                    <a:bodyPr/>
                    <a:lstStyle/>
                    <a:p>
                      <a:pPr algn="ctr"/>
                      <a:r>
                        <a:rPr lang="en-IN" b="1">
                          <a:solidFill>
                            <a:srgbClr val="414143"/>
                          </a:solidFill>
                          <a:effectLst/>
                        </a:rPr>
                        <a:t>1</a:t>
                      </a: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FFFFFF"/>
                    </a:solidFill>
                  </a:tcPr>
                </a:tc>
                <a:tc>
                  <a:txBody>
                    <a:bodyPr/>
                    <a:lstStyle/>
                    <a:p>
                      <a:pPr algn="ctr"/>
                      <a:r>
                        <a:rPr lang="en-IN" b="1">
                          <a:solidFill>
                            <a:srgbClr val="414143"/>
                          </a:solidFill>
                          <a:effectLst/>
                        </a:rPr>
                        <a:t>1</a:t>
                      </a: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FFFFFF"/>
                    </a:solidFill>
                  </a:tcPr>
                </a:tc>
                <a:extLst>
                  <a:ext uri="{0D108BD9-81ED-4DB2-BD59-A6C34878D82A}">
                    <a16:rowId xmlns:a16="http://schemas.microsoft.com/office/drawing/2014/main" xmlns="" val="3132303375"/>
                  </a:ext>
                </a:extLst>
              </a:tr>
              <a:tr h="464655">
                <a:tc vMerge="1">
                  <a:txBody>
                    <a:bodyPr/>
                    <a:lstStyle/>
                    <a:p>
                      <a:endParaRPr lang="en-IN"/>
                    </a:p>
                  </a:txBody>
                  <a:tcPr/>
                </a:tc>
                <a:tc>
                  <a:txBody>
                    <a:bodyPr/>
                    <a:lstStyle/>
                    <a:p>
                      <a:pPr algn="ctr"/>
                      <a:r>
                        <a:rPr lang="en-IN" b="1">
                          <a:solidFill>
                            <a:srgbClr val="414143"/>
                          </a:solidFill>
                          <a:effectLst/>
                        </a:rPr>
                        <a:t>1</a:t>
                      </a: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FFFFFF"/>
                    </a:solidFill>
                  </a:tcPr>
                </a:tc>
                <a:tc>
                  <a:txBody>
                    <a:bodyPr/>
                    <a:lstStyle/>
                    <a:p>
                      <a:pPr algn="ctr"/>
                      <a:r>
                        <a:rPr lang="en-IN" b="1">
                          <a:solidFill>
                            <a:srgbClr val="414143"/>
                          </a:solidFill>
                          <a:effectLst/>
                        </a:rPr>
                        <a:t>1</a:t>
                      </a: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FFFFFF"/>
                    </a:solidFill>
                  </a:tcPr>
                </a:tc>
                <a:tc>
                  <a:txBody>
                    <a:bodyPr/>
                    <a:lstStyle/>
                    <a:p>
                      <a:pPr algn="ctr"/>
                      <a:r>
                        <a:rPr lang="en-IN" b="1">
                          <a:solidFill>
                            <a:srgbClr val="414143"/>
                          </a:solidFill>
                          <a:effectLst/>
                        </a:rPr>
                        <a:t>0</a:t>
                      </a: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FFFFFF"/>
                    </a:solidFill>
                  </a:tcPr>
                </a:tc>
                <a:tc>
                  <a:txBody>
                    <a:bodyPr/>
                    <a:lstStyle/>
                    <a:p>
                      <a:pPr algn="ctr"/>
                      <a:r>
                        <a:rPr lang="en-IN" b="1" dirty="0">
                          <a:solidFill>
                            <a:srgbClr val="414143"/>
                          </a:solidFill>
                          <a:effectLst/>
                        </a:rPr>
                        <a:t>0</a:t>
                      </a:r>
                    </a:p>
                  </a:txBody>
                  <a:tcPr marL="31750" marR="31750" marT="63500" marB="63500" anchor="ctr">
                    <a:lnL w="6350" cap="flat" cmpd="sng" algn="ctr">
                      <a:solidFill>
                        <a:srgbClr val="414143"/>
                      </a:solidFill>
                      <a:prstDash val="solid"/>
                      <a:round/>
                      <a:headEnd type="none" w="med" len="med"/>
                      <a:tailEnd type="none" w="med" len="med"/>
                    </a:lnL>
                    <a:lnR w="6350" cap="flat" cmpd="sng" algn="ctr">
                      <a:solidFill>
                        <a:srgbClr val="414143"/>
                      </a:solidFill>
                      <a:prstDash val="solid"/>
                      <a:round/>
                      <a:headEnd type="none" w="med" len="med"/>
                      <a:tailEnd type="none" w="med" len="med"/>
                    </a:lnR>
                    <a:lnT w="6350" cap="flat" cmpd="sng" algn="ctr">
                      <a:solidFill>
                        <a:srgbClr val="414143"/>
                      </a:solidFill>
                      <a:prstDash val="solid"/>
                      <a:round/>
                      <a:headEnd type="none" w="med" len="med"/>
                      <a:tailEnd type="none" w="med" len="med"/>
                    </a:lnT>
                    <a:lnB w="6350" cap="flat" cmpd="sng" algn="ctr">
                      <a:solidFill>
                        <a:srgbClr val="414143"/>
                      </a:solidFill>
                      <a:prstDash val="solid"/>
                      <a:round/>
                      <a:headEnd type="none" w="med" len="med"/>
                      <a:tailEnd type="none" w="med" len="med"/>
                    </a:lnB>
                    <a:solidFill>
                      <a:srgbClr val="FFFFFF"/>
                    </a:solidFill>
                  </a:tcPr>
                </a:tc>
                <a:extLst>
                  <a:ext uri="{0D108BD9-81ED-4DB2-BD59-A6C34878D82A}">
                    <a16:rowId xmlns:a16="http://schemas.microsoft.com/office/drawing/2014/main" xmlns="" val="257975227"/>
                  </a:ext>
                </a:extLst>
              </a:tr>
            </a:tbl>
          </a:graphicData>
        </a:graphic>
      </p:graphicFrame>
      <p:pic>
        <p:nvPicPr>
          <p:cNvPr id="12289" name="Picture 1" descr="half subtractor circuit">
            <a:extLst>
              <a:ext uri="{FF2B5EF4-FFF2-40B4-BE49-F238E27FC236}">
                <a16:creationId xmlns:a16="http://schemas.microsoft.com/office/drawing/2014/main" xmlns="" id="{4A94439D-8039-4542-B810-65A8F8E74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037" y="4146776"/>
            <a:ext cx="3829692" cy="1729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8472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2092750" y="218768"/>
            <a:ext cx="7772400" cy="705465"/>
          </a:xfrm>
          <a:solidFill>
            <a:schemeClr val="accent1">
              <a:lumMod val="20000"/>
              <a:lumOff val="80000"/>
            </a:schemeClr>
          </a:solidFill>
          <a:ln>
            <a:solidFill>
              <a:schemeClr val="tx1"/>
            </a:solidFill>
          </a:ln>
        </p:spPr>
        <p:txBody>
          <a:bodyPr vert="horz" lIns="91440" tIns="45720" rIns="91440" bIns="45720" rtlCol="0" anchor="ctr">
            <a:normAutofit/>
          </a:bodyPr>
          <a:lstStyle/>
          <a:p>
            <a:pPr algn="ctr"/>
            <a:r>
              <a:rPr lang="en-US" sz="3200" b="1" dirty="0">
                <a:latin typeface="Times New Roman" pitchFamily="18" charset="0"/>
                <a:cs typeface="Times New Roman" pitchFamily="18" charset="0"/>
              </a:rPr>
              <a:t>Binary Subtraction</a:t>
            </a:r>
          </a:p>
        </p:txBody>
      </p:sp>
      <p:sp>
        <p:nvSpPr>
          <p:cNvPr id="17412" name="Text Box 4"/>
          <p:cNvSpPr txBox="1">
            <a:spLocks noChangeArrowheads="1"/>
          </p:cNvSpPr>
          <p:nvPr/>
        </p:nvSpPr>
        <p:spPr bwMode="auto">
          <a:xfrm>
            <a:off x="10134600" y="6400800"/>
            <a:ext cx="381000" cy="304800"/>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sp>
        <p:nvSpPr>
          <p:cNvPr id="5" name="Rectangle 3"/>
          <p:cNvSpPr txBox="1">
            <a:spLocks noChangeArrowheads="1"/>
          </p:cNvSpPr>
          <p:nvPr/>
        </p:nvSpPr>
        <p:spPr bwMode="auto">
          <a:xfrm>
            <a:off x="2092751" y="1317725"/>
            <a:ext cx="8041850" cy="12207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marR="0" lvl="1" indent="-457200" algn="l" defTabSz="914400" rtl="0" eaLnBrk="1" fontAlgn="base" latinLnBrk="0" hangingPunct="1">
              <a:lnSpc>
                <a:spcPct val="90000"/>
              </a:lnSpc>
              <a:spcBef>
                <a:spcPct val="20000"/>
              </a:spcBef>
              <a:spcAft>
                <a:spcPct val="0"/>
              </a:spcAft>
              <a:buClr>
                <a:srgbClr val="006666"/>
              </a:buClr>
              <a:buSzPct val="70000"/>
              <a:buFont typeface="+mj-lt"/>
              <a:buAutoNum type="arabicPeriod"/>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Negate a number (by taking its 2’s-complement).</a:t>
            </a:r>
          </a:p>
          <a:p>
            <a:pPr marL="914400" marR="0" lvl="1" indent="-457200" algn="l" defTabSz="914400" rtl="0" eaLnBrk="1" fontAlgn="base" latinLnBrk="0" hangingPunct="1">
              <a:lnSpc>
                <a:spcPct val="90000"/>
              </a:lnSpc>
              <a:spcBef>
                <a:spcPct val="20000"/>
              </a:spcBef>
              <a:spcAft>
                <a:spcPct val="0"/>
              </a:spcAft>
              <a:buClr>
                <a:srgbClr val="006666"/>
              </a:buClr>
              <a:buSzPct val="70000"/>
              <a:buFont typeface="+mj-lt"/>
              <a:buAutoNum type="arabicPeriod"/>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Add binary numbers.</a:t>
            </a:r>
          </a:p>
        </p:txBody>
      </p:sp>
      <p:sp>
        <p:nvSpPr>
          <p:cNvPr id="3" name="Slide Number Placeholder 2"/>
          <p:cNvSpPr>
            <a:spLocks noGrp="1"/>
          </p:cNvSpPr>
          <p:nvPr>
            <p:ph type="sldNum" sz="quarter" idx="12"/>
          </p:nvPr>
        </p:nvSpPr>
        <p:spPr/>
        <p:txBody>
          <a:bodyPr/>
          <a:lstStyle/>
          <a:p>
            <a:fld id="{E7DF4ECA-2C00-4129-AA22-2996D096FEEF}" type="slidenum">
              <a:rPr lang="en-US" smtClean="0"/>
              <a:pPr/>
              <a:t>48</a:t>
            </a:fld>
            <a:endParaRPr lang="en-US" dirty="0"/>
          </a:p>
        </p:txBody>
      </p:sp>
    </p:spTree>
    <p:extLst>
      <p:ext uri="{BB962C8B-B14F-4D97-AF65-F5344CB8AC3E}">
        <p14:creationId xmlns:p14="http://schemas.microsoft.com/office/powerpoint/2010/main" val="8334819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 name="Title 11"/>
          <p:cNvSpPr txBox="1">
            <a:spLocks/>
          </p:cNvSpPr>
          <p:nvPr/>
        </p:nvSpPr>
        <p:spPr bwMode="auto">
          <a:xfrm>
            <a:off x="4191000" y="5257800"/>
            <a:ext cx="3962400" cy="685800"/>
          </a:xfrm>
          <a:prstGeom prst="rect">
            <a:avLst/>
          </a:prstGeom>
          <a:noFill/>
          <a:ln w="9525">
            <a:noFill/>
            <a:miter lim="800000"/>
            <a:headEnd/>
            <a:tailEnd/>
          </a:ln>
        </p:spPr>
        <p:txBody>
          <a:bodyPr anchor="ctr"/>
          <a:lstStyle/>
          <a:p>
            <a:pPr algn="ctr">
              <a:lnSpc>
                <a:spcPct val="90000"/>
              </a:lnSpc>
            </a:pPr>
            <a:endParaRPr lang="en-IN" sz="1400" b="1">
              <a:latin typeface="Times New Roman" charset="0"/>
              <a:cs typeface="Times New Roman" charset="0"/>
            </a:endParaRPr>
          </a:p>
        </p:txBody>
      </p:sp>
      <p:sp>
        <p:nvSpPr>
          <p:cNvPr id="16" name="object 5"/>
          <p:cNvSpPr/>
          <p:nvPr/>
        </p:nvSpPr>
        <p:spPr>
          <a:xfrm>
            <a:off x="157802" y="0"/>
            <a:ext cx="654278" cy="609600"/>
          </a:xfrm>
          <a:prstGeom prst="rect">
            <a:avLst/>
          </a:prstGeom>
          <a:blipFill>
            <a:blip r:embed="rId3" cstate="print"/>
            <a:stretch>
              <a:fillRect/>
            </a:stretch>
          </a:blipFill>
        </p:spPr>
        <p:txBody>
          <a:bodyPr wrap="square" lIns="0" tIns="0" rIns="0" bIns="0" rtlCol="0"/>
          <a:lstStyle/>
          <a:p>
            <a:endParaRPr dirty="0"/>
          </a:p>
        </p:txBody>
      </p:sp>
      <p:sp>
        <p:nvSpPr>
          <p:cNvPr id="22" name="Rectangle 21"/>
          <p:cNvSpPr/>
          <p:nvPr/>
        </p:nvSpPr>
        <p:spPr>
          <a:xfrm>
            <a:off x="2286000" y="1219201"/>
            <a:ext cx="8153400" cy="646331"/>
          </a:xfrm>
          <a:prstGeom prst="rect">
            <a:avLst/>
          </a:prstGeom>
        </p:spPr>
        <p:txBody>
          <a:bodyPr wrap="square">
            <a:spAutoFit/>
          </a:bodyPr>
          <a:lstStyle/>
          <a:p>
            <a:pPr>
              <a:lnSpc>
                <a:spcPct val="150000"/>
              </a:lnSpc>
              <a:buFont typeface="Arial" pitchFamily="34" charset="0"/>
              <a:buChar char="•"/>
            </a:pPr>
            <a:endParaRPr lang="en-US" sz="2400" b="1" dirty="0">
              <a:latin typeface="Times New Roman" pitchFamily="18" charset="0"/>
              <a:cs typeface="Times New Roman" pitchFamily="18" charset="0"/>
            </a:endParaRPr>
          </a:p>
        </p:txBody>
      </p:sp>
      <p:sp>
        <p:nvSpPr>
          <p:cNvPr id="23" name="Rectangle 22"/>
          <p:cNvSpPr/>
          <p:nvPr/>
        </p:nvSpPr>
        <p:spPr>
          <a:xfrm>
            <a:off x="2389909" y="-12940"/>
            <a:ext cx="7010400"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Subtraction</a:t>
            </a:r>
          </a:p>
        </p:txBody>
      </p:sp>
      <p:pic>
        <p:nvPicPr>
          <p:cNvPr id="20" name="Picture 2"/>
          <p:cNvPicPr>
            <a:picLocks noChangeAspect="1" noChangeArrowheads="1"/>
          </p:cNvPicPr>
          <p:nvPr/>
        </p:nvPicPr>
        <p:blipFill>
          <a:blip r:embed="rId4" cstate="print"/>
          <a:srcRect/>
          <a:stretch>
            <a:fillRect/>
          </a:stretch>
        </p:blipFill>
        <p:spPr bwMode="auto">
          <a:xfrm>
            <a:off x="2647666" y="522913"/>
            <a:ext cx="6141491" cy="4785830"/>
          </a:xfrm>
          <a:prstGeom prst="rect">
            <a:avLst/>
          </a:prstGeom>
          <a:noFill/>
          <a:ln w="9525">
            <a:noFill/>
            <a:miter lim="800000"/>
            <a:headEnd/>
            <a:tailEnd/>
          </a:ln>
          <a:effectLst/>
        </p:spPr>
      </p:pic>
      <p:sp>
        <p:nvSpPr>
          <p:cNvPr id="21" name="Slide Number Placeholder 20"/>
          <p:cNvSpPr>
            <a:spLocks noGrp="1"/>
          </p:cNvSpPr>
          <p:nvPr>
            <p:ph type="sldNum" sz="quarter" idx="12"/>
          </p:nvPr>
        </p:nvSpPr>
        <p:spPr/>
        <p:txBody>
          <a:bodyPr/>
          <a:lstStyle/>
          <a:p>
            <a:fld id="{F656F177-577E-4618-B06F-A5838933096B}" type="slidenum">
              <a:rPr lang="en-US" smtClean="0"/>
              <a:pPr/>
              <a:t>49</a:t>
            </a:fld>
            <a:endParaRPr lang="en-US"/>
          </a:p>
        </p:txBody>
      </p:sp>
      <p:sp>
        <p:nvSpPr>
          <p:cNvPr id="24" name="Rectangle 23"/>
          <p:cNvSpPr/>
          <p:nvPr/>
        </p:nvSpPr>
        <p:spPr>
          <a:xfrm>
            <a:off x="3609109" y="5330023"/>
            <a:ext cx="4572000" cy="369332"/>
          </a:xfrm>
          <a:prstGeom prst="rect">
            <a:avLst/>
          </a:prstGeom>
        </p:spPr>
        <p:txBody>
          <a:bodyPr wrap="square">
            <a:spAutoFit/>
          </a:bodyPr>
          <a:lstStyle/>
          <a:p>
            <a:pPr algn="ctr"/>
            <a:r>
              <a:rPr lang="en-US" b="1" dirty="0">
                <a:solidFill>
                  <a:srgbClr val="C00000"/>
                </a:solidFill>
                <a:effectLst>
                  <a:outerShdw blurRad="38100" dist="38100" dir="2700000" algn="tl">
                    <a:srgbClr val="000000">
                      <a:alpha val="43137"/>
                    </a:srgbClr>
                  </a:outerShdw>
                </a:effectLst>
              </a:rPr>
              <a:t>SUBTRACTION RULE:  </a:t>
            </a:r>
            <a:r>
              <a:rPr lang="en-US" dirty="0"/>
              <a:t>a - b = a + (-b)</a:t>
            </a:r>
            <a:endParaRPr lang="en-US" b="1" dirty="0">
              <a:solidFill>
                <a:srgbClr val="C00000"/>
              </a:solidFill>
              <a:latin typeface="Times New Roman" pitchFamily="18" charset="0"/>
              <a:cs typeface="Times New Roman" pitchFamily="18" charset="0"/>
            </a:endParaRPr>
          </a:p>
        </p:txBody>
      </p:sp>
      <p:sp>
        <p:nvSpPr>
          <p:cNvPr id="25" name="Rectangle 24"/>
          <p:cNvSpPr/>
          <p:nvPr/>
        </p:nvSpPr>
        <p:spPr>
          <a:xfrm>
            <a:off x="2362200" y="5657962"/>
            <a:ext cx="8077200" cy="677108"/>
          </a:xfrm>
          <a:prstGeom prst="rect">
            <a:avLst/>
          </a:prstGeom>
          <a:solidFill>
            <a:schemeClr val="accent2">
              <a:lumMod val="60000"/>
              <a:lumOff val="40000"/>
            </a:schemeClr>
          </a:solidFill>
          <a:ln>
            <a:solidFill>
              <a:schemeClr val="tx1"/>
            </a:solidFill>
          </a:ln>
        </p:spPr>
        <p:txBody>
          <a:bodyPr wrap="square">
            <a:spAutoFit/>
          </a:bodyPr>
          <a:lstStyle/>
          <a:p>
            <a:pPr algn="just"/>
            <a:r>
              <a:rPr lang="en-US" b="1" dirty="0">
                <a:solidFill>
                  <a:srgbClr val="002060"/>
                </a:solidFill>
                <a:latin typeface="Times New Roman" pitchFamily="18" charset="0"/>
                <a:cs typeface="Times New Roman" pitchFamily="18" charset="0"/>
              </a:rPr>
              <a:t>To subtract one number (</a:t>
            </a:r>
            <a:r>
              <a:rPr lang="en-US" sz="2000" b="1" dirty="0">
                <a:solidFill>
                  <a:srgbClr val="C00000"/>
                </a:solidFill>
                <a:latin typeface="Times New Roman" pitchFamily="18" charset="0"/>
                <a:cs typeface="Times New Roman" pitchFamily="18" charset="0"/>
              </a:rPr>
              <a:t>S</a:t>
            </a:r>
            <a:r>
              <a:rPr lang="en-US" b="1" dirty="0">
                <a:solidFill>
                  <a:srgbClr val="002060"/>
                </a:solidFill>
                <a:latin typeface="Times New Roman" pitchFamily="18" charset="0"/>
                <a:cs typeface="Times New Roman" pitchFamily="18" charset="0"/>
              </a:rPr>
              <a:t>ubtrahend) from another (</a:t>
            </a:r>
            <a:r>
              <a:rPr lang="en-US" sz="2000" b="1" dirty="0">
                <a:solidFill>
                  <a:srgbClr val="C00000"/>
                </a:solidFill>
                <a:latin typeface="Times New Roman" pitchFamily="18" charset="0"/>
                <a:cs typeface="Times New Roman" pitchFamily="18" charset="0"/>
              </a:rPr>
              <a:t>M</a:t>
            </a:r>
            <a:r>
              <a:rPr lang="en-US" b="1" dirty="0">
                <a:solidFill>
                  <a:srgbClr val="002060"/>
                </a:solidFill>
                <a:latin typeface="Times New Roman" pitchFamily="18" charset="0"/>
                <a:cs typeface="Times New Roman" pitchFamily="18" charset="0"/>
              </a:rPr>
              <a:t>inuend), take the twos complement (negation) of the subtrahend and add it to the minuend.</a:t>
            </a:r>
          </a:p>
        </p:txBody>
      </p:sp>
    </p:spTree>
    <p:extLst>
      <p:ext uri="{BB962C8B-B14F-4D97-AF65-F5344CB8AC3E}">
        <p14:creationId xmlns:p14="http://schemas.microsoft.com/office/powerpoint/2010/main" val="39482181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4276" y="1730040"/>
            <a:ext cx="10877264" cy="3880872"/>
          </a:xfrm>
          <a:ln>
            <a:solidFill>
              <a:schemeClr val="tx1"/>
            </a:solidFill>
          </a:ln>
        </p:spPr>
        <p:txBody>
          <a:bodyPr>
            <a:normAutofit lnSpcReduction="10000"/>
          </a:bodyPr>
          <a:lstStyle/>
          <a:p>
            <a:pPr marL="0" indent="0" algn="just">
              <a:lnSpc>
                <a:spcPct val="110000"/>
              </a:lnSpc>
              <a:buNone/>
            </a:pPr>
            <a:r>
              <a:rPr lang="en-US" sz="2200" b="1" dirty="0">
                <a:solidFill>
                  <a:schemeClr val="accent2"/>
                </a:solidFill>
                <a:latin typeface="Times New Roman" panose="02020603050405020304" pitchFamily="18" charset="0"/>
                <a:cs typeface="Times New Roman" panose="02020603050405020304" pitchFamily="18" charset="0"/>
              </a:rPr>
              <a:t>Module 4 </a:t>
            </a:r>
            <a:r>
              <a:rPr lang="en-IN" sz="2200" b="1" dirty="0">
                <a:solidFill>
                  <a:schemeClr val="accent2"/>
                </a:solidFill>
                <a:latin typeface="Times New Roman" panose="02020603050405020304" pitchFamily="18" charset="0"/>
                <a:cs typeface="Times New Roman" panose="02020603050405020304" pitchFamily="18" charset="0"/>
              </a:rPr>
              <a:t>Fundamental of Computer Architectures:</a:t>
            </a:r>
            <a:endParaRPr lang="en-US" sz="2200" b="1" dirty="0">
              <a:solidFill>
                <a:schemeClr val="accent2"/>
              </a:solidFill>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Structure and Function, basic operational concepts of bus structures Memory locations and addresses functions. Types of computer units (CPU, Memory, I/O, System Bus), Von Neumann &amp; Harvard architecture, Key characteristics of RISC &amp; CISC. </a:t>
            </a:r>
            <a:endParaRPr lang="en-US" sz="22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ALU: Multiplication – Block diagram, Hardware implementation of unsigned binary and signed number, Booth’s Algorithm, Division Algorithms (Unsigned Binary).</a:t>
            </a:r>
            <a:endParaRPr lang="en-US" sz="22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Processor organization, Register organization- user visible registers, control and status registers-Case Study 8086. Instruction Cycle- The machine cycle and Data flow. Types of operands, Types of operations, Types of instructions, Addressing modes and   Instruction Formats- instruction length, allocation of bits, variable length instructions instruction formats - Case Study- 8086. Processor and Instruction Pipelining, Pipeline Performance, Pipeline Hazards - Structural, Data, Control.</a:t>
            </a:r>
            <a:endParaRPr lang="en-US" sz="22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stretch>
            <a:fillRect/>
          </a:stretch>
        </p:blipFill>
        <p:spPr>
          <a:xfrm>
            <a:off x="2" y="2"/>
            <a:ext cx="764274" cy="790760"/>
          </a:xfrm>
          <a:prstGeom prst="rect">
            <a:avLst/>
          </a:prstGeom>
        </p:spPr>
      </p:pic>
      <p:sp>
        <p:nvSpPr>
          <p:cNvPr id="6" name="Slide Number Placeholder 5"/>
          <p:cNvSpPr>
            <a:spLocks noGrp="1"/>
          </p:cNvSpPr>
          <p:nvPr>
            <p:ph type="sldNum" sz="quarter" idx="12"/>
          </p:nvPr>
        </p:nvSpPr>
        <p:spPr/>
        <p:txBody>
          <a:bodyPr/>
          <a:lstStyle/>
          <a:p>
            <a:fld id="{E7DF4ECA-2C00-4129-AA22-2996D096FEEF}" type="slidenum">
              <a:rPr lang="en-US" smtClean="0"/>
              <a:pPr/>
              <a:t>5</a:t>
            </a:fld>
            <a:endParaRPr lang="en-US"/>
          </a:p>
        </p:txBody>
      </p:sp>
      <p:sp>
        <p:nvSpPr>
          <p:cNvPr id="8" name="Title 1"/>
          <p:cNvSpPr txBox="1">
            <a:spLocks/>
          </p:cNvSpPr>
          <p:nvPr/>
        </p:nvSpPr>
        <p:spPr>
          <a:xfrm>
            <a:off x="2044890" y="13906"/>
            <a:ext cx="7358417" cy="970696"/>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latin typeface="Times New Roman" pitchFamily="18" charset="0"/>
                <a:cs typeface="Times New Roman" pitchFamily="18" charset="0"/>
              </a:rPr>
              <a:t>Syllabus</a:t>
            </a:r>
            <a:endParaRPr lang="en-US" sz="3200" b="1" dirty="0">
              <a:latin typeface="Times New Roman" pitchFamily="18" charset="0"/>
              <a:cs typeface="Times New Roman" pitchFamily="18" charset="0"/>
            </a:endParaRPr>
          </a:p>
        </p:txBody>
      </p:sp>
    </p:spTree>
    <p:extLst>
      <p:ext uri="{BB962C8B-B14F-4D97-AF65-F5344CB8AC3E}">
        <p14:creationId xmlns:p14="http://schemas.microsoft.com/office/powerpoint/2010/main" val="7510313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solidFill>
            <a:schemeClr val="accent1">
              <a:lumMod val="20000"/>
              <a:lumOff val="80000"/>
            </a:schemeClr>
          </a:solidFill>
          <a:ln>
            <a:solidFill>
              <a:schemeClr val="tx1"/>
            </a:solidFill>
          </a:ln>
        </p:spPr>
        <p:txBody>
          <a:bodyPr vert="horz" lIns="91440" tIns="45720" rIns="91440" bIns="45720" rtlCol="0" anchor="ctr">
            <a:normAutofit/>
          </a:bodyPr>
          <a:lstStyle/>
          <a:p>
            <a:pPr algn="ctr"/>
            <a:r>
              <a:rPr lang="en-US" altLang="en-US" dirty="0"/>
              <a:t>Multiplication (binary)</a:t>
            </a:r>
          </a:p>
        </p:txBody>
      </p:sp>
      <p:graphicFrame>
        <p:nvGraphicFramePr>
          <p:cNvPr id="12291" name="Object 2"/>
          <p:cNvGraphicFramePr>
            <a:graphicFrameLocks noChangeAspect="1"/>
          </p:cNvGraphicFramePr>
          <p:nvPr>
            <p:extLst>
              <p:ext uri="{D42A27DB-BD31-4B8C-83A1-F6EECF244321}">
                <p14:modId xmlns:p14="http://schemas.microsoft.com/office/powerpoint/2010/main" val="4210836314"/>
              </p:ext>
            </p:extLst>
          </p:nvPr>
        </p:nvGraphicFramePr>
        <p:xfrm>
          <a:off x="4953000" y="1789114"/>
          <a:ext cx="2057400" cy="4040187"/>
        </p:xfrm>
        <a:graphic>
          <a:graphicData uri="http://schemas.openxmlformats.org/presentationml/2006/ole">
            <mc:AlternateContent xmlns:mc="http://schemas.openxmlformats.org/markup-compatibility/2006">
              <mc:Choice xmlns:v="urn:schemas-microsoft-com:vml" Requires="v">
                <p:oleObj spid="_x0000_s2057" name="Equation" r:id="rId3" imgW="685800" imgH="1346200" progId="Equation.3">
                  <p:embed/>
                </p:oleObj>
              </mc:Choice>
              <mc:Fallback>
                <p:oleObj name="Equation" r:id="rId3" imgW="685800" imgH="1346200" progId="Equation.3">
                  <p:embed/>
                  <p:pic>
                    <p:nvPicPr>
                      <p:cNvPr id="1229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789114"/>
                        <a:ext cx="2057400" cy="4040187"/>
                      </a:xfrm>
                      <a:prstGeom prst="rect">
                        <a:avLst/>
                      </a:prstGeom>
                      <a:noFill/>
                      <a:ln>
                        <a:solidFill>
                          <a:schemeClr val="accent5">
                            <a:lumMod val="60000"/>
                            <a:lumOff val="40000"/>
                          </a:schemeClr>
                        </a:solidFill>
                      </a:ln>
                      <a:effectLst/>
                    </p:spPr>
                  </p:pic>
                </p:oleObj>
              </mc:Fallback>
            </mc:AlternateContent>
          </a:graphicData>
        </a:graphic>
      </p:graphicFrame>
      <p:sp>
        <p:nvSpPr>
          <p:cNvPr id="5" name="Rounded Rectangle 4"/>
          <p:cNvSpPr/>
          <p:nvPr/>
        </p:nvSpPr>
        <p:spPr>
          <a:xfrm>
            <a:off x="6019800" y="1828800"/>
            <a:ext cx="990600" cy="457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 name="Rounded Rectangle 5"/>
          <p:cNvSpPr/>
          <p:nvPr/>
        </p:nvSpPr>
        <p:spPr>
          <a:xfrm>
            <a:off x="6019800" y="3200400"/>
            <a:ext cx="990600" cy="457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 name="Rounded Rectangle 6"/>
          <p:cNvSpPr/>
          <p:nvPr/>
        </p:nvSpPr>
        <p:spPr>
          <a:xfrm>
            <a:off x="5715000" y="3886200"/>
            <a:ext cx="990600" cy="457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8" name="Rounded Rectangle 7"/>
          <p:cNvSpPr/>
          <p:nvPr/>
        </p:nvSpPr>
        <p:spPr>
          <a:xfrm>
            <a:off x="5257800" y="4572000"/>
            <a:ext cx="990600" cy="457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296" name="TextBox 8"/>
          <p:cNvSpPr txBox="1">
            <a:spLocks noChangeArrowheads="1"/>
          </p:cNvSpPr>
          <p:nvPr/>
        </p:nvSpPr>
        <p:spPr bwMode="auto">
          <a:xfrm>
            <a:off x="1828800" y="2057400"/>
            <a:ext cx="2971800" cy="19383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It’s interesting to note that binary multiplication is a sequence of shifts and adds of the first term (depending on the bits in the second term.</a:t>
            </a:r>
          </a:p>
        </p:txBody>
      </p:sp>
      <p:sp>
        <p:nvSpPr>
          <p:cNvPr id="12297" name="TextBox 9"/>
          <p:cNvSpPr txBox="1">
            <a:spLocks noChangeArrowheads="1"/>
          </p:cNvSpPr>
          <p:nvPr/>
        </p:nvSpPr>
        <p:spPr bwMode="auto">
          <a:xfrm>
            <a:off x="7543800" y="3857626"/>
            <a:ext cx="2971800" cy="1323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000" b="0" i="1" u="none" strike="noStrike" kern="1200" cap="none" spc="0" normalizeH="0" baseline="0" noProof="0" dirty="0">
                <a:ln>
                  <a:noFill/>
                </a:ln>
                <a:solidFill>
                  <a:prstClr val="black"/>
                </a:solidFill>
                <a:effectLst/>
                <a:uLnTx/>
                <a:uFillTx/>
                <a:latin typeface="Arial" panose="020B0604020202020204" pitchFamily="34" charset="0"/>
                <a:ea typeface="+mn-ea"/>
                <a:cs typeface="+mn-cs"/>
              </a:rPr>
              <a:t>1101</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00 is missing here because the corresponding bit in the second terms is 0.</a:t>
            </a:r>
          </a:p>
        </p:txBody>
      </p:sp>
      <p:cxnSp>
        <p:nvCxnSpPr>
          <p:cNvPr id="12" name="Straight Arrow Connector 11"/>
          <p:cNvCxnSpPr/>
          <p:nvPr/>
        </p:nvCxnSpPr>
        <p:spPr>
          <a:xfrm rot="10800000">
            <a:off x="6324600" y="4495800"/>
            <a:ext cx="12192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297" idx="1"/>
          </p:cNvCxnSpPr>
          <p:nvPr/>
        </p:nvCxnSpPr>
        <p:spPr>
          <a:xfrm rot="10800000">
            <a:off x="6477000" y="2971801"/>
            <a:ext cx="1066800" cy="1547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E7DF4ECA-2C00-4129-AA22-2996D096FEEF}" type="slidenum">
              <a:rPr lang="en-US" smtClean="0"/>
              <a:pPr/>
              <a:t>50</a:t>
            </a:fld>
            <a:endParaRPr lang="en-US"/>
          </a:p>
        </p:txBody>
      </p:sp>
    </p:spTree>
    <p:extLst>
      <p:ext uri="{BB962C8B-B14F-4D97-AF65-F5344CB8AC3E}">
        <p14:creationId xmlns:p14="http://schemas.microsoft.com/office/powerpoint/2010/main" val="29301062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Division </a:t>
            </a:r>
          </a:p>
        </p:txBody>
      </p:sp>
      <p:sp>
        <p:nvSpPr>
          <p:cNvPr id="3" name="Content Placeholder 2"/>
          <p:cNvSpPr>
            <a:spLocks noGrp="1"/>
          </p:cNvSpPr>
          <p:nvPr>
            <p:ph idx="1"/>
          </p:nvPr>
        </p:nvSpPr>
        <p:spPr/>
        <p:txBody>
          <a:bodyPr/>
          <a:lstStyle/>
          <a:p>
            <a:endParaRPr lang="en-US" dirty="0"/>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E7DF4ECA-2C00-4129-AA22-2996D096FEEF}" type="slidenum">
              <a:rPr lang="en-US" smtClean="0"/>
              <a:pPr/>
              <a:t>51</a:t>
            </a:fld>
            <a:endParaRPr lang="en-US"/>
          </a:p>
        </p:txBody>
      </p:sp>
      <p:pic>
        <p:nvPicPr>
          <p:cNvPr id="8" name="Picture 7"/>
          <p:cNvPicPr>
            <a:picLocks noChangeAspect="1"/>
          </p:cNvPicPr>
          <p:nvPr/>
        </p:nvPicPr>
        <p:blipFill>
          <a:blip r:embed="rId2"/>
          <a:stretch>
            <a:fillRect/>
          </a:stretch>
        </p:blipFill>
        <p:spPr>
          <a:xfrm>
            <a:off x="2819400" y="2038814"/>
            <a:ext cx="7012937" cy="4004907"/>
          </a:xfrm>
          <a:prstGeom prst="rect">
            <a:avLst/>
          </a:prstGeom>
        </p:spPr>
      </p:pic>
    </p:spTree>
    <p:extLst>
      <p:ext uri="{BB962C8B-B14F-4D97-AF65-F5344CB8AC3E}">
        <p14:creationId xmlns:p14="http://schemas.microsoft.com/office/powerpoint/2010/main" val="5754361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xfrm>
            <a:off x="1339703" y="255181"/>
            <a:ext cx="10568762" cy="1238250"/>
          </a:xfrm>
        </p:spPr>
        <p:txBody>
          <a:bodyPr>
            <a:normAutofit/>
          </a:bodyPr>
          <a:lstStyle/>
          <a:p>
            <a:pPr algn="ctr" eaLnBrk="1" hangingPunct="1"/>
            <a:r>
              <a:rPr lang="en-US" sz="3200" b="1" dirty="0">
                <a:solidFill>
                  <a:schemeClr val="tx1"/>
                </a:solidFill>
                <a:latin typeface="Times New Roman" pitchFamily="18" charset="0"/>
                <a:cs typeface="Times New Roman" pitchFamily="18" charset="0"/>
              </a:rPr>
              <a:t>Boolean Logic Gates (Building Blocks for Digital Circuits )</a:t>
            </a:r>
            <a:r>
              <a:rPr lang="en-US" sz="3200" u="sng" dirty="0">
                <a:solidFill>
                  <a:schemeClr val="tx1"/>
                </a:solidFill>
                <a:latin typeface="Times New Roman" pitchFamily="18" charset="0"/>
                <a:cs typeface="Times New Roman" pitchFamily="18" charset="0"/>
              </a:rPr>
              <a:t/>
            </a:r>
            <a:br>
              <a:rPr lang="en-US" sz="3200" u="sng" dirty="0">
                <a:solidFill>
                  <a:schemeClr val="tx1"/>
                </a:solidFill>
                <a:latin typeface="Times New Roman" pitchFamily="18" charset="0"/>
                <a:cs typeface="Times New Roman" pitchFamily="18" charset="0"/>
              </a:rPr>
            </a:br>
            <a:r>
              <a:rPr lang="en-US" sz="2400" dirty="0">
                <a:solidFill>
                  <a:schemeClr val="tx1"/>
                </a:solidFill>
                <a:latin typeface="Times New Roman" pitchFamily="18" charset="0"/>
                <a:cs typeface="Times New Roman" pitchFamily="18" charset="0"/>
              </a:rPr>
              <a:t>(Because Switches are Hard to Work With)</a:t>
            </a:r>
          </a:p>
        </p:txBody>
      </p:sp>
      <p:sp>
        <p:nvSpPr>
          <p:cNvPr id="7173" name="Rectangle 3"/>
          <p:cNvSpPr>
            <a:spLocks noGrp="1" noChangeArrowheads="1"/>
          </p:cNvSpPr>
          <p:nvPr>
            <p:ph type="body" idx="1"/>
          </p:nvPr>
        </p:nvSpPr>
        <p:spPr>
          <a:xfrm>
            <a:off x="675033" y="5262232"/>
            <a:ext cx="11223523" cy="873842"/>
          </a:xfrm>
        </p:spPr>
        <p:txBody>
          <a:bodyPr>
            <a:normAutofit fontScale="92500"/>
          </a:bodyPr>
          <a:lstStyle/>
          <a:p>
            <a:pPr eaLnBrk="1" hangingPunct="1"/>
            <a:endParaRPr lang="en-US" sz="1800" dirty="0"/>
          </a:p>
          <a:p>
            <a:pPr marL="0" indent="0" eaLnBrk="1" hangingPunct="1">
              <a:buNone/>
            </a:pPr>
            <a:r>
              <a:rPr lang="en-US" sz="2400" dirty="0">
                <a:solidFill>
                  <a:schemeClr val="tx1"/>
                </a:solidFill>
                <a:latin typeface="Times New Roman" pitchFamily="18" charset="0"/>
                <a:cs typeface="Times New Roman" pitchFamily="18" charset="0"/>
              </a:rPr>
              <a:t>“Logic gates” are better digital circuit building blocks than switches (transistors), </a:t>
            </a:r>
            <a:r>
              <a:rPr lang="en-US" sz="2100" dirty="0">
                <a:solidFill>
                  <a:schemeClr val="tx1"/>
                </a:solidFill>
              </a:rPr>
              <a:t>Why?...</a:t>
            </a:r>
          </a:p>
        </p:txBody>
      </p:sp>
      <p:grpSp>
        <p:nvGrpSpPr>
          <p:cNvPr id="2" name="Group 6"/>
          <p:cNvGrpSpPr/>
          <p:nvPr/>
        </p:nvGrpSpPr>
        <p:grpSpPr>
          <a:xfrm>
            <a:off x="1594884" y="1669021"/>
            <a:ext cx="9383823" cy="3448180"/>
            <a:chOff x="1352550" y="1485900"/>
            <a:chExt cx="7315200" cy="3698875"/>
          </a:xfrm>
        </p:grpSpPr>
        <p:pic>
          <p:nvPicPr>
            <p:cNvPr id="7171" name="Picture 106"/>
            <p:cNvPicPr>
              <a:picLocks noChangeAspect="1" noChangeArrowheads="1"/>
            </p:cNvPicPr>
            <p:nvPr/>
          </p:nvPicPr>
          <p:blipFill>
            <a:blip r:embed="rId3" cstate="print">
              <a:lum bright="-11000" contrast="17000"/>
            </a:blip>
            <a:srcRect/>
            <a:stretch>
              <a:fillRect/>
            </a:stretch>
          </p:blipFill>
          <p:spPr bwMode="auto">
            <a:xfrm>
              <a:off x="1352550" y="1485900"/>
              <a:ext cx="7315200" cy="3698875"/>
            </a:xfrm>
            <a:prstGeom prst="rect">
              <a:avLst/>
            </a:prstGeom>
            <a:noFill/>
            <a:ln w="9525">
              <a:noFill/>
              <a:miter lim="800000"/>
              <a:headEnd/>
              <a:tailEnd/>
            </a:ln>
          </p:spPr>
        </p:pic>
        <p:sp>
          <p:nvSpPr>
            <p:cNvPr id="7174" name="Oval 69"/>
            <p:cNvSpPr>
              <a:spLocks noChangeArrowheads="1"/>
            </p:cNvSpPr>
            <p:nvPr/>
          </p:nvSpPr>
          <p:spPr bwMode="auto">
            <a:xfrm>
              <a:off x="6248400" y="2057400"/>
              <a:ext cx="1524000" cy="838200"/>
            </a:xfrm>
            <a:prstGeom prst="ellipse">
              <a:avLst/>
            </a:prstGeom>
            <a:noFill/>
            <a:ln w="19050">
              <a:solidFill>
                <a:schemeClr val="accent2"/>
              </a:solidFill>
              <a:round/>
              <a:headEnd/>
              <a:tailEnd/>
            </a:ln>
          </p:spPr>
          <p:txBody>
            <a:bodyPr wrap="none" anchor="ctr"/>
            <a:lstStyle/>
            <a:p>
              <a:pPr algn="ctr"/>
              <a:endParaRPr lang="en-US"/>
            </a:p>
          </p:txBody>
        </p:sp>
        <p:sp>
          <p:nvSpPr>
            <p:cNvPr id="7175" name="Oval 70"/>
            <p:cNvSpPr>
              <a:spLocks noChangeArrowheads="1"/>
            </p:cNvSpPr>
            <p:nvPr/>
          </p:nvSpPr>
          <p:spPr bwMode="auto">
            <a:xfrm>
              <a:off x="5791200" y="4038600"/>
              <a:ext cx="2362200" cy="990600"/>
            </a:xfrm>
            <a:prstGeom prst="ellipse">
              <a:avLst/>
            </a:prstGeom>
            <a:noFill/>
            <a:ln w="19050">
              <a:solidFill>
                <a:schemeClr val="accent2"/>
              </a:solidFill>
              <a:round/>
              <a:headEnd/>
              <a:tailEnd/>
            </a:ln>
          </p:spPr>
          <p:txBody>
            <a:bodyPr wrap="none" anchor="ctr"/>
            <a:lstStyle/>
            <a:p>
              <a:pPr algn="ctr"/>
              <a:endParaRPr lang="en-US"/>
            </a:p>
          </p:txBody>
        </p:sp>
      </p:grpSp>
      <p:sp>
        <p:nvSpPr>
          <p:cNvPr id="9" name="Slide Number Placeholder 8"/>
          <p:cNvSpPr>
            <a:spLocks noGrp="1"/>
          </p:cNvSpPr>
          <p:nvPr>
            <p:ph type="sldNum" sz="quarter" idx="12"/>
          </p:nvPr>
        </p:nvSpPr>
        <p:spPr>
          <a:xfrm>
            <a:off x="8592902" y="6041364"/>
            <a:ext cx="683517" cy="365125"/>
          </a:xfrm>
        </p:spPr>
        <p:txBody>
          <a:bodyPr/>
          <a:lstStyle/>
          <a:p>
            <a:fld id="{3E5EE9B7-78FB-41C8-B7A3-7B1A40434D87}" type="slidenum">
              <a:rPr lang="en-US" smtClean="0"/>
              <a:pPr/>
              <a:t>52</a:t>
            </a:fld>
            <a:endParaRPr lang="en-US"/>
          </a:p>
        </p:txBody>
      </p:sp>
      <p:pic>
        <p:nvPicPr>
          <p:cNvPr id="11" name="Picture 10"/>
          <p:cNvPicPr>
            <a:picLocks noChangeAspect="1"/>
          </p:cNvPicPr>
          <p:nvPr/>
        </p:nvPicPr>
        <p:blipFill>
          <a:blip r:embed="rId4"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28774228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 Gates </a:t>
            </a:r>
          </a:p>
        </p:txBody>
      </p:sp>
      <p:sp>
        <p:nvSpPr>
          <p:cNvPr id="3" name="Content Placeholder 2"/>
          <p:cNvSpPr>
            <a:spLocks noGrp="1"/>
          </p:cNvSpPr>
          <p:nvPr>
            <p:ph idx="1"/>
          </p:nvPr>
        </p:nvSpPr>
        <p:spPr/>
        <p:txBody>
          <a:bodyPr/>
          <a:lstStyle/>
          <a:p>
            <a:r>
              <a:rPr lang="en-US" dirty="0"/>
              <a:t>AND Gate </a:t>
            </a:r>
          </a:p>
        </p:txBody>
      </p:sp>
      <p:sp>
        <p:nvSpPr>
          <p:cNvPr id="5" name="Slide Number Placeholder 4"/>
          <p:cNvSpPr>
            <a:spLocks noGrp="1"/>
          </p:cNvSpPr>
          <p:nvPr>
            <p:ph type="sldNum" sz="quarter" idx="12"/>
          </p:nvPr>
        </p:nvSpPr>
        <p:spPr/>
        <p:txBody>
          <a:bodyPr/>
          <a:lstStyle/>
          <a:p>
            <a:fld id="{E7DF4ECA-2C00-4129-AA22-2996D096FEEF}" type="slidenum">
              <a:rPr lang="en-US" smtClean="0"/>
              <a:pPr/>
              <a:t>53</a:t>
            </a:fld>
            <a:endParaRPr lang="en-US"/>
          </a:p>
        </p:txBody>
      </p:sp>
      <p:pic>
        <p:nvPicPr>
          <p:cNvPr id="10242" name="Picture 2" descr="IC 7408 Logic Gate Chip - Datasheet and Pinout - NetSo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519" y="2656803"/>
            <a:ext cx="4782581" cy="2688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6327664" y="2554287"/>
            <a:ext cx="4565871" cy="2005013"/>
          </a:xfrm>
          <a:prstGeom prst="rect">
            <a:avLst/>
          </a:prstGeom>
        </p:spPr>
      </p:pic>
    </p:spTree>
    <p:extLst>
      <p:ext uri="{BB962C8B-B14F-4D97-AF65-F5344CB8AC3E}">
        <p14:creationId xmlns:p14="http://schemas.microsoft.com/office/powerpoint/2010/main" val="1647303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Gate</a:t>
            </a:r>
          </a:p>
        </p:txBody>
      </p:sp>
      <p:sp>
        <p:nvSpPr>
          <p:cNvPr id="3" name="Content Placeholder 2"/>
          <p:cNvSpPr>
            <a:spLocks noGrp="1"/>
          </p:cNvSpPr>
          <p:nvPr>
            <p:ph idx="1"/>
          </p:nvPr>
        </p:nvSpPr>
        <p:spPr/>
        <p:txBody>
          <a:bodyPr/>
          <a:lstStyle/>
          <a:p>
            <a:r>
              <a:rPr lang="en-US" dirty="0"/>
              <a:t> OR Gate</a:t>
            </a:r>
          </a:p>
          <a:p>
            <a:endParaRPr lang="en-US" dirty="0"/>
          </a:p>
        </p:txBody>
      </p:sp>
      <p:sp>
        <p:nvSpPr>
          <p:cNvPr id="5" name="Slide Number Placeholder 4"/>
          <p:cNvSpPr>
            <a:spLocks noGrp="1"/>
          </p:cNvSpPr>
          <p:nvPr>
            <p:ph type="sldNum" sz="quarter" idx="12"/>
          </p:nvPr>
        </p:nvSpPr>
        <p:spPr/>
        <p:txBody>
          <a:bodyPr/>
          <a:lstStyle/>
          <a:p>
            <a:fld id="{E7DF4ECA-2C00-4129-AA22-2996D096FEEF}" type="slidenum">
              <a:rPr lang="en-US" smtClean="0"/>
              <a:pPr/>
              <a:t>54</a:t>
            </a:fld>
            <a:endParaRPr lang="en-US"/>
          </a:p>
        </p:txBody>
      </p:sp>
      <p:pic>
        <p:nvPicPr>
          <p:cNvPr id="8" name="Picture 7"/>
          <p:cNvPicPr>
            <a:picLocks noChangeAspect="1"/>
          </p:cNvPicPr>
          <p:nvPr/>
        </p:nvPicPr>
        <p:blipFill>
          <a:blip r:embed="rId2"/>
          <a:stretch>
            <a:fillRect/>
          </a:stretch>
        </p:blipFill>
        <p:spPr>
          <a:xfrm>
            <a:off x="1471612" y="2659062"/>
            <a:ext cx="4802188" cy="3195638"/>
          </a:xfrm>
          <a:prstGeom prst="rect">
            <a:avLst/>
          </a:prstGeom>
        </p:spPr>
      </p:pic>
      <p:pic>
        <p:nvPicPr>
          <p:cNvPr id="10" name="Picture 9"/>
          <p:cNvPicPr>
            <a:picLocks noChangeAspect="1"/>
          </p:cNvPicPr>
          <p:nvPr/>
        </p:nvPicPr>
        <p:blipFill>
          <a:blip r:embed="rId3"/>
          <a:stretch>
            <a:fillRect/>
          </a:stretch>
        </p:blipFill>
        <p:spPr>
          <a:xfrm>
            <a:off x="6704012" y="3232943"/>
            <a:ext cx="4219575" cy="2047875"/>
          </a:xfrm>
          <a:prstGeom prst="rect">
            <a:avLst/>
          </a:prstGeom>
        </p:spPr>
      </p:pic>
    </p:spTree>
    <p:extLst>
      <p:ext uri="{BB962C8B-B14F-4D97-AF65-F5344CB8AC3E}">
        <p14:creationId xmlns:p14="http://schemas.microsoft.com/office/powerpoint/2010/main" val="14901426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gate </a:t>
            </a:r>
          </a:p>
        </p:txBody>
      </p:sp>
      <p:sp>
        <p:nvSpPr>
          <p:cNvPr id="3" name="Content Placeholder 2"/>
          <p:cNvSpPr>
            <a:spLocks noGrp="1"/>
          </p:cNvSpPr>
          <p:nvPr>
            <p:ph idx="1"/>
          </p:nvPr>
        </p:nvSpPr>
        <p:spPr/>
        <p:txBody>
          <a:bodyPr/>
          <a:lstStyle/>
          <a:p>
            <a:r>
              <a:rPr lang="en-US" dirty="0"/>
              <a:t>NOT Gate</a:t>
            </a:r>
          </a:p>
        </p:txBody>
      </p:sp>
      <p:sp>
        <p:nvSpPr>
          <p:cNvPr id="5" name="Slide Number Placeholder 4"/>
          <p:cNvSpPr>
            <a:spLocks noGrp="1"/>
          </p:cNvSpPr>
          <p:nvPr>
            <p:ph type="sldNum" sz="quarter" idx="12"/>
          </p:nvPr>
        </p:nvSpPr>
        <p:spPr/>
        <p:txBody>
          <a:bodyPr/>
          <a:lstStyle/>
          <a:p>
            <a:fld id="{E7DF4ECA-2C00-4129-AA22-2996D096FEEF}" type="slidenum">
              <a:rPr lang="en-US" smtClean="0"/>
              <a:pPr/>
              <a:t>55</a:t>
            </a:fld>
            <a:endParaRPr lang="en-US"/>
          </a:p>
        </p:txBody>
      </p:sp>
      <p:pic>
        <p:nvPicPr>
          <p:cNvPr id="6" name="Picture 5"/>
          <p:cNvPicPr>
            <a:picLocks noChangeAspect="1"/>
          </p:cNvPicPr>
          <p:nvPr/>
        </p:nvPicPr>
        <p:blipFill>
          <a:blip r:embed="rId2"/>
          <a:stretch>
            <a:fillRect/>
          </a:stretch>
        </p:blipFill>
        <p:spPr>
          <a:xfrm>
            <a:off x="7362825" y="2747962"/>
            <a:ext cx="2619375" cy="1743075"/>
          </a:xfrm>
          <a:prstGeom prst="rect">
            <a:avLst/>
          </a:prstGeom>
        </p:spPr>
      </p:pic>
      <p:pic>
        <p:nvPicPr>
          <p:cNvPr id="7" name="Picture 6"/>
          <p:cNvPicPr>
            <a:picLocks noChangeAspect="1"/>
          </p:cNvPicPr>
          <p:nvPr/>
        </p:nvPicPr>
        <p:blipFill>
          <a:blip r:embed="rId3"/>
          <a:stretch>
            <a:fillRect/>
          </a:stretch>
        </p:blipFill>
        <p:spPr>
          <a:xfrm>
            <a:off x="1404937" y="2366962"/>
            <a:ext cx="4843463" cy="3223104"/>
          </a:xfrm>
          <a:prstGeom prst="rect">
            <a:avLst/>
          </a:prstGeom>
        </p:spPr>
      </p:pic>
    </p:spTree>
    <p:extLst>
      <p:ext uri="{BB962C8B-B14F-4D97-AF65-F5344CB8AC3E}">
        <p14:creationId xmlns:p14="http://schemas.microsoft.com/office/powerpoint/2010/main" val="34761385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EX-OR</a:t>
            </a:r>
          </a:p>
        </p:txBody>
      </p:sp>
      <p:sp>
        <p:nvSpPr>
          <p:cNvPr id="3" name="Content Placeholder 2"/>
          <p:cNvSpPr>
            <a:spLocks noGrp="1"/>
          </p:cNvSpPr>
          <p:nvPr>
            <p:ph idx="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E7DF4ECA-2C00-4129-AA22-2996D096FEEF}" type="slidenum">
              <a:rPr lang="en-US" smtClean="0"/>
              <a:pPr/>
              <a:t>56</a:t>
            </a:fld>
            <a:endParaRPr lang="en-US"/>
          </a:p>
        </p:txBody>
      </p:sp>
      <p:pic>
        <p:nvPicPr>
          <p:cNvPr id="8" name="Picture 7"/>
          <p:cNvPicPr>
            <a:picLocks noChangeAspect="1"/>
          </p:cNvPicPr>
          <p:nvPr/>
        </p:nvPicPr>
        <p:blipFill>
          <a:blip r:embed="rId2"/>
          <a:stretch>
            <a:fillRect/>
          </a:stretch>
        </p:blipFill>
        <p:spPr>
          <a:xfrm>
            <a:off x="1585912" y="2341562"/>
            <a:ext cx="4935781" cy="3284538"/>
          </a:xfrm>
          <a:prstGeom prst="rect">
            <a:avLst/>
          </a:prstGeom>
        </p:spPr>
      </p:pic>
      <p:pic>
        <p:nvPicPr>
          <p:cNvPr id="9" name="Picture 8"/>
          <p:cNvPicPr>
            <a:picLocks noChangeAspect="1"/>
          </p:cNvPicPr>
          <p:nvPr/>
        </p:nvPicPr>
        <p:blipFill>
          <a:blip r:embed="rId3"/>
          <a:stretch>
            <a:fillRect/>
          </a:stretch>
        </p:blipFill>
        <p:spPr>
          <a:xfrm>
            <a:off x="6770687" y="2553494"/>
            <a:ext cx="4201543" cy="2374106"/>
          </a:xfrm>
          <a:prstGeom prst="rect">
            <a:avLst/>
          </a:prstGeom>
        </p:spPr>
      </p:pic>
    </p:spTree>
    <p:extLst>
      <p:ext uri="{BB962C8B-B14F-4D97-AF65-F5344CB8AC3E}">
        <p14:creationId xmlns:p14="http://schemas.microsoft.com/office/powerpoint/2010/main" val="2276704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NAND Gate</a:t>
            </a:r>
          </a:p>
        </p:txBody>
      </p:sp>
      <p:sp>
        <p:nvSpPr>
          <p:cNvPr id="3" name="Content Placeholder 2"/>
          <p:cNvSpPr>
            <a:spLocks noGrp="1"/>
          </p:cNvSpPr>
          <p:nvPr>
            <p:ph idx="1"/>
          </p:nvPr>
        </p:nvSpPr>
        <p:spPr/>
        <p:txBody>
          <a:bodyPr/>
          <a:lstStyle/>
          <a:p>
            <a:r>
              <a:rPr lang="en-US" dirty="0"/>
              <a:t>NAND Gate IC 7400 </a:t>
            </a:r>
          </a:p>
        </p:txBody>
      </p:sp>
      <p:sp>
        <p:nvSpPr>
          <p:cNvPr id="5" name="Slide Number Placeholder 4"/>
          <p:cNvSpPr>
            <a:spLocks noGrp="1"/>
          </p:cNvSpPr>
          <p:nvPr>
            <p:ph type="sldNum" sz="quarter" idx="12"/>
          </p:nvPr>
        </p:nvSpPr>
        <p:spPr/>
        <p:txBody>
          <a:bodyPr/>
          <a:lstStyle/>
          <a:p>
            <a:fld id="{E7DF4ECA-2C00-4129-AA22-2996D096FEEF}" type="slidenum">
              <a:rPr lang="en-US" smtClean="0"/>
              <a:pPr/>
              <a:t>57</a:t>
            </a:fld>
            <a:endParaRPr lang="en-US"/>
          </a:p>
        </p:txBody>
      </p:sp>
      <p:pic>
        <p:nvPicPr>
          <p:cNvPr id="7" name="Picture 6"/>
          <p:cNvPicPr>
            <a:picLocks noChangeAspect="1"/>
          </p:cNvPicPr>
          <p:nvPr/>
        </p:nvPicPr>
        <p:blipFill>
          <a:blip r:embed="rId2"/>
          <a:stretch>
            <a:fillRect/>
          </a:stretch>
        </p:blipFill>
        <p:spPr>
          <a:xfrm>
            <a:off x="6428887" y="2719387"/>
            <a:ext cx="4363426" cy="1916113"/>
          </a:xfrm>
          <a:prstGeom prst="rect">
            <a:avLst/>
          </a:prstGeom>
        </p:spPr>
      </p:pic>
      <p:pic>
        <p:nvPicPr>
          <p:cNvPr id="8" name="Picture 7"/>
          <p:cNvPicPr>
            <a:picLocks noChangeAspect="1"/>
          </p:cNvPicPr>
          <p:nvPr/>
        </p:nvPicPr>
        <p:blipFill>
          <a:blip r:embed="rId3"/>
          <a:stretch>
            <a:fillRect/>
          </a:stretch>
        </p:blipFill>
        <p:spPr>
          <a:xfrm>
            <a:off x="1435100" y="2602008"/>
            <a:ext cx="4216399" cy="2538593"/>
          </a:xfrm>
          <a:prstGeom prst="rect">
            <a:avLst/>
          </a:prstGeom>
        </p:spPr>
      </p:pic>
    </p:spTree>
    <p:extLst>
      <p:ext uri="{BB962C8B-B14F-4D97-AF65-F5344CB8AC3E}">
        <p14:creationId xmlns:p14="http://schemas.microsoft.com/office/powerpoint/2010/main" val="2551305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 Gate</a:t>
            </a:r>
          </a:p>
        </p:txBody>
      </p:sp>
      <p:sp>
        <p:nvSpPr>
          <p:cNvPr id="3" name="Content Placeholder 2"/>
          <p:cNvSpPr>
            <a:spLocks noGrp="1"/>
          </p:cNvSpPr>
          <p:nvPr>
            <p:ph idx="1"/>
          </p:nvPr>
        </p:nvSpPr>
        <p:spPr>
          <a:xfrm>
            <a:off x="838200" y="1847850"/>
            <a:ext cx="10515600" cy="4351338"/>
          </a:xfrm>
        </p:spPr>
        <p:txBody>
          <a:bodyPr/>
          <a:lstStyle/>
          <a:p>
            <a:r>
              <a:rPr lang="en-US" dirty="0"/>
              <a:t>NOR Gate IC 7402 </a:t>
            </a:r>
          </a:p>
        </p:txBody>
      </p:sp>
      <p:sp>
        <p:nvSpPr>
          <p:cNvPr id="5" name="Slide Number Placeholder 4"/>
          <p:cNvSpPr>
            <a:spLocks noGrp="1"/>
          </p:cNvSpPr>
          <p:nvPr>
            <p:ph type="sldNum" sz="quarter" idx="12"/>
          </p:nvPr>
        </p:nvSpPr>
        <p:spPr/>
        <p:txBody>
          <a:bodyPr/>
          <a:lstStyle/>
          <a:p>
            <a:fld id="{E7DF4ECA-2C00-4129-AA22-2996D096FEEF}" type="slidenum">
              <a:rPr lang="en-US" smtClean="0"/>
              <a:pPr/>
              <a:t>58</a:t>
            </a:fld>
            <a:endParaRPr lang="en-US"/>
          </a:p>
        </p:txBody>
      </p:sp>
      <p:pic>
        <p:nvPicPr>
          <p:cNvPr id="7" name="Picture 6"/>
          <p:cNvPicPr>
            <a:picLocks noChangeAspect="1"/>
          </p:cNvPicPr>
          <p:nvPr/>
        </p:nvPicPr>
        <p:blipFill>
          <a:blip r:embed="rId2"/>
          <a:stretch>
            <a:fillRect/>
          </a:stretch>
        </p:blipFill>
        <p:spPr>
          <a:xfrm>
            <a:off x="1125537" y="2576512"/>
            <a:ext cx="4818063" cy="3069158"/>
          </a:xfrm>
          <a:prstGeom prst="rect">
            <a:avLst/>
          </a:prstGeom>
        </p:spPr>
      </p:pic>
      <p:pic>
        <p:nvPicPr>
          <p:cNvPr id="8" name="Picture 7"/>
          <p:cNvPicPr>
            <a:picLocks noChangeAspect="1"/>
          </p:cNvPicPr>
          <p:nvPr/>
        </p:nvPicPr>
        <p:blipFill>
          <a:blip r:embed="rId3"/>
          <a:stretch>
            <a:fillRect/>
          </a:stretch>
        </p:blipFill>
        <p:spPr>
          <a:xfrm>
            <a:off x="6740524" y="2576512"/>
            <a:ext cx="2581275" cy="2550175"/>
          </a:xfrm>
          <a:prstGeom prst="rect">
            <a:avLst/>
          </a:prstGeom>
        </p:spPr>
      </p:pic>
    </p:spTree>
    <p:extLst>
      <p:ext uri="{BB962C8B-B14F-4D97-AF65-F5344CB8AC3E}">
        <p14:creationId xmlns:p14="http://schemas.microsoft.com/office/powerpoint/2010/main" val="8730826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 Algebra Terminology</a:t>
            </a:r>
          </a:p>
        </p:txBody>
      </p:sp>
      <p:sp>
        <p:nvSpPr>
          <p:cNvPr id="3" name="Content Placeholder 2"/>
          <p:cNvSpPr>
            <a:spLocks noGrp="1"/>
          </p:cNvSpPr>
          <p:nvPr>
            <p:ph idx="1"/>
          </p:nvPr>
        </p:nvSpPr>
        <p:spPr/>
        <p:txBody>
          <a:bodyPr/>
          <a:lstStyle/>
          <a:p>
            <a:pPr marL="0" indent="0">
              <a:buNone/>
            </a:pPr>
            <a:r>
              <a:rPr lang="en-US" i="1" dirty="0">
                <a:solidFill>
                  <a:schemeClr val="accent6">
                    <a:lumMod val="75000"/>
                  </a:schemeClr>
                </a:solidFill>
              </a:rPr>
              <a:t>English Mathematician George Boole develop rules for manipulation of binary variables.  </a:t>
            </a:r>
          </a:p>
          <a:p>
            <a:r>
              <a:rPr lang="en-US" b="0" dirty="0"/>
              <a:t>Variable  - an arbitrary element of a Boolean Algebra is known as Variable. It can have either value 0 or 1. </a:t>
            </a:r>
          </a:p>
          <a:p>
            <a:r>
              <a:rPr lang="en-US" b="0" dirty="0"/>
              <a:t>Constant – it can have fixed value as 0 or 1</a:t>
            </a:r>
          </a:p>
          <a:p>
            <a:r>
              <a:rPr lang="en-US" b="0" dirty="0"/>
              <a:t>Complement – is represented with the “bar  over the letter,”</a:t>
            </a:r>
          </a:p>
          <a:p>
            <a:r>
              <a:rPr lang="en-US" b="0" dirty="0"/>
              <a:t>Literal – each occurrence of a variable in Boolean Function in complemented or complemented way  is called as a Literal</a:t>
            </a:r>
          </a:p>
          <a:p>
            <a:r>
              <a:rPr lang="en-US" b="0" dirty="0"/>
              <a:t>Boolean Function- Boolean expressions are constructed by connecting variable, constant in Boolean operations which, altogether describes Boolean function.</a:t>
            </a:r>
          </a:p>
        </p:txBody>
      </p:sp>
      <p:sp>
        <p:nvSpPr>
          <p:cNvPr id="5" name="Slide Number Placeholder 4"/>
          <p:cNvSpPr>
            <a:spLocks noGrp="1"/>
          </p:cNvSpPr>
          <p:nvPr>
            <p:ph type="sldNum" sz="quarter" idx="12"/>
          </p:nvPr>
        </p:nvSpPr>
        <p:spPr/>
        <p:txBody>
          <a:bodyPr/>
          <a:lstStyle/>
          <a:p>
            <a:fld id="{E7DF4ECA-2C00-4129-AA22-2996D096FEEF}" type="slidenum">
              <a:rPr lang="en-US" smtClean="0"/>
              <a:pPr/>
              <a:t>59</a:t>
            </a:fld>
            <a:endParaRPr lang="en-US"/>
          </a:p>
        </p:txBody>
      </p:sp>
    </p:spTree>
    <p:extLst>
      <p:ext uri="{BB962C8B-B14F-4D97-AF65-F5344CB8AC3E}">
        <p14:creationId xmlns:p14="http://schemas.microsoft.com/office/powerpoint/2010/main" val="8614862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9683" y="1470687"/>
            <a:ext cx="10795379" cy="4017349"/>
          </a:xfrm>
          <a:ln>
            <a:solidFill>
              <a:schemeClr val="tx1"/>
            </a:solidFill>
          </a:ln>
        </p:spPr>
        <p:txBody>
          <a:bodyPr>
            <a:normAutofit/>
          </a:bodyPr>
          <a:lstStyle/>
          <a:p>
            <a:pPr marL="0" indent="0" algn="just">
              <a:lnSpc>
                <a:spcPct val="110000"/>
              </a:lnSpc>
              <a:buNone/>
            </a:pPr>
            <a:r>
              <a:rPr lang="en-US" sz="2200" b="1" dirty="0">
                <a:solidFill>
                  <a:schemeClr val="accent2"/>
                </a:solidFill>
                <a:latin typeface="Times New Roman" panose="02020603050405020304" pitchFamily="18" charset="0"/>
                <a:cs typeface="Times New Roman" panose="02020603050405020304" pitchFamily="18" charset="0"/>
              </a:rPr>
              <a:t>Module 5 </a:t>
            </a:r>
            <a:r>
              <a:rPr lang="en-IN" sz="2200" b="1" dirty="0">
                <a:solidFill>
                  <a:schemeClr val="accent2"/>
                </a:solidFill>
                <a:latin typeface="Times New Roman" panose="02020603050405020304" pitchFamily="18" charset="0"/>
                <a:cs typeface="Times New Roman" panose="02020603050405020304" pitchFamily="18" charset="0"/>
              </a:rPr>
              <a:t>Control Unit and Memory System:</a:t>
            </a:r>
            <a:endParaRPr lang="en-US" sz="2200" b="1" dirty="0">
              <a:solidFill>
                <a:schemeClr val="accent2"/>
              </a:solidFill>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Hardwired control, Micro-programmed control- micro instructions, micro-program sequencing, wide branch addressing, microinstruction with next address field, prefetching microinstructions and emulation.</a:t>
            </a:r>
            <a:endParaRPr lang="en-US" sz="22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Memory hierarchy, characteristics, Cache Memory- Cache memory principles, Elements of cache design- cache address, size, mapping functions, replacement algorithms, write policy, line size, number of cache, one level and two level cache, performance characteristics of two level cache- locality &amp; operations, main memory and secondary storage. Pentium IV cache organization</a:t>
            </a:r>
            <a:endParaRPr lang="en-US" sz="22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stretch>
            <a:fillRect/>
          </a:stretch>
        </p:blipFill>
        <p:spPr>
          <a:xfrm>
            <a:off x="73926" y="2728"/>
            <a:ext cx="764274" cy="790760"/>
          </a:xfrm>
          <a:prstGeom prst="rect">
            <a:avLst/>
          </a:prstGeom>
        </p:spPr>
      </p:pic>
      <p:sp>
        <p:nvSpPr>
          <p:cNvPr id="6" name="Slide Number Placeholder 5"/>
          <p:cNvSpPr>
            <a:spLocks noGrp="1"/>
          </p:cNvSpPr>
          <p:nvPr>
            <p:ph type="sldNum" sz="quarter" idx="12"/>
          </p:nvPr>
        </p:nvSpPr>
        <p:spPr/>
        <p:txBody>
          <a:bodyPr/>
          <a:lstStyle/>
          <a:p>
            <a:fld id="{E7DF4ECA-2C00-4129-AA22-2996D096FEEF}" type="slidenum">
              <a:rPr lang="en-US" smtClean="0"/>
              <a:pPr/>
              <a:t>6</a:t>
            </a:fld>
            <a:endParaRPr lang="en-US"/>
          </a:p>
        </p:txBody>
      </p:sp>
      <p:sp>
        <p:nvSpPr>
          <p:cNvPr id="8" name="Title 1"/>
          <p:cNvSpPr txBox="1">
            <a:spLocks/>
          </p:cNvSpPr>
          <p:nvPr/>
        </p:nvSpPr>
        <p:spPr>
          <a:xfrm>
            <a:off x="2044890" y="13906"/>
            <a:ext cx="7358417" cy="970696"/>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latin typeface="Times New Roman" pitchFamily="18" charset="0"/>
                <a:cs typeface="Times New Roman" pitchFamily="18" charset="0"/>
              </a:rPr>
              <a:t>Syllabus</a:t>
            </a:r>
            <a:endParaRPr lang="en-US" sz="3200" b="1" dirty="0">
              <a:latin typeface="Times New Roman" pitchFamily="18" charset="0"/>
              <a:cs typeface="Times New Roman" pitchFamily="18" charset="0"/>
            </a:endParaRPr>
          </a:p>
        </p:txBody>
      </p:sp>
    </p:spTree>
    <p:extLst>
      <p:ext uri="{BB962C8B-B14F-4D97-AF65-F5344CB8AC3E}">
        <p14:creationId xmlns:p14="http://schemas.microsoft.com/office/powerpoint/2010/main" val="42292672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5817"/>
            <a:ext cx="10515600" cy="644809"/>
          </a:xfrm>
        </p:spPr>
        <p:txBody>
          <a:bodyPr/>
          <a:lstStyle/>
          <a:p>
            <a:r>
              <a:rPr lang="en-US" dirty="0"/>
              <a:t>Boolean Algebra - Properties </a:t>
            </a:r>
          </a:p>
        </p:txBody>
      </p:sp>
      <p:sp>
        <p:nvSpPr>
          <p:cNvPr id="3" name="Content Placeholder 2"/>
          <p:cNvSpPr>
            <a:spLocks noGrp="1"/>
          </p:cNvSpPr>
          <p:nvPr>
            <p:ph idx="1"/>
          </p:nvPr>
        </p:nvSpPr>
        <p:spPr>
          <a:xfrm>
            <a:off x="838200" y="1037230"/>
            <a:ext cx="10515600" cy="5139733"/>
          </a:xfrm>
        </p:spPr>
        <p:txBody>
          <a:bodyPr/>
          <a:lstStyle/>
          <a:p>
            <a:r>
              <a:rPr lang="en-US" dirty="0"/>
              <a:t>Closure Property – </a:t>
            </a:r>
          </a:p>
          <a:p>
            <a:pPr lvl="1"/>
            <a:r>
              <a:rPr lang="en-US" dirty="0"/>
              <a:t>With respect to + Operator – When two binary elements are operated with + operator the result is a unique binary element. </a:t>
            </a:r>
          </a:p>
          <a:p>
            <a:pPr lvl="1"/>
            <a:r>
              <a:rPr lang="en-US" dirty="0"/>
              <a:t>With respect to . Operator – When two binary elements are operated with . (dot) operator the result is a unique binary element. </a:t>
            </a:r>
          </a:p>
          <a:p>
            <a:r>
              <a:rPr lang="en-US" dirty="0"/>
              <a:t>Identity Property </a:t>
            </a:r>
          </a:p>
          <a:p>
            <a:r>
              <a:rPr lang="en-US" dirty="0"/>
              <a:t>Cumulative Property </a:t>
            </a:r>
          </a:p>
          <a:p>
            <a:r>
              <a:rPr lang="en-US" dirty="0"/>
              <a:t>Distributive Property </a:t>
            </a:r>
          </a:p>
          <a:p>
            <a:r>
              <a:rPr lang="en-US" dirty="0"/>
              <a:t>Complement Property </a:t>
            </a:r>
          </a:p>
          <a:p>
            <a:r>
              <a:rPr lang="en-US" dirty="0"/>
              <a:t>Idempotency Property (Sameness)</a:t>
            </a:r>
          </a:p>
          <a:p>
            <a:r>
              <a:rPr lang="en-US" dirty="0"/>
              <a:t>Absorption Property</a:t>
            </a:r>
          </a:p>
          <a:p>
            <a:r>
              <a:rPr lang="en-US" dirty="0"/>
              <a:t>Involution Property </a:t>
            </a:r>
          </a:p>
          <a:p>
            <a:pPr marL="457200" lvl="1" indent="0">
              <a:buNone/>
            </a:pPr>
            <a:endParaRPr lang="en-US" dirty="0"/>
          </a:p>
        </p:txBody>
      </p:sp>
      <p:sp>
        <p:nvSpPr>
          <p:cNvPr id="5" name="Slide Number Placeholder 4"/>
          <p:cNvSpPr>
            <a:spLocks noGrp="1"/>
          </p:cNvSpPr>
          <p:nvPr>
            <p:ph type="sldNum" sz="quarter" idx="12"/>
          </p:nvPr>
        </p:nvSpPr>
        <p:spPr/>
        <p:txBody>
          <a:bodyPr/>
          <a:lstStyle/>
          <a:p>
            <a:fld id="{E7DF4ECA-2C00-4129-AA22-2996D096FEEF}" type="slidenum">
              <a:rPr lang="en-US" smtClean="0"/>
              <a:pPr/>
              <a:t>60</a:t>
            </a:fld>
            <a:endParaRPr lang="en-US"/>
          </a:p>
        </p:txBody>
      </p:sp>
    </p:spTree>
    <p:extLst>
      <p:ext uri="{BB962C8B-B14F-4D97-AF65-F5344CB8AC3E}">
        <p14:creationId xmlns:p14="http://schemas.microsoft.com/office/powerpoint/2010/main" val="17137301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7DF4ECA-2C00-4129-AA22-2996D096FEEF}" type="slidenum">
              <a:rPr lang="en-US" smtClean="0"/>
              <a:pPr/>
              <a:t>61</a:t>
            </a:fld>
            <a:endParaRPr lang="en-US"/>
          </a:p>
        </p:txBody>
      </p:sp>
      <p:pic>
        <p:nvPicPr>
          <p:cNvPr id="5" name="Picture 4"/>
          <p:cNvPicPr>
            <a:picLocks noChangeAspect="1"/>
          </p:cNvPicPr>
          <p:nvPr/>
        </p:nvPicPr>
        <p:blipFill>
          <a:blip r:embed="rId2"/>
          <a:stretch>
            <a:fillRect/>
          </a:stretch>
        </p:blipFill>
        <p:spPr>
          <a:xfrm>
            <a:off x="1473327" y="370949"/>
            <a:ext cx="8885324" cy="5985401"/>
          </a:xfrm>
          <a:prstGeom prst="rect">
            <a:avLst/>
          </a:prstGeom>
        </p:spPr>
      </p:pic>
    </p:spTree>
    <p:extLst>
      <p:ext uri="{BB962C8B-B14F-4D97-AF65-F5344CB8AC3E}">
        <p14:creationId xmlns:p14="http://schemas.microsoft.com/office/powerpoint/2010/main" val="34643967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90"/>
          <p:cNvSpPr txBox="1">
            <a:spLocks noGrp="1"/>
          </p:cNvSpPr>
          <p:nvPr>
            <p:ph type="title"/>
          </p:nvPr>
        </p:nvSpPr>
        <p:spPr>
          <a:xfrm>
            <a:off x="2057400" y="-40481"/>
            <a:ext cx="8001000" cy="990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Times New Roman"/>
              <a:buNone/>
            </a:pPr>
            <a:r>
              <a:rPr lang="en-US" sz="4000" b="1">
                <a:latin typeface="Times New Roman"/>
                <a:ea typeface="Times New Roman"/>
                <a:cs typeface="Times New Roman"/>
                <a:sym typeface="Times New Roman"/>
              </a:rPr>
              <a:t>Boolean Algebra Postulates/Rules</a:t>
            </a:r>
            <a:endParaRPr/>
          </a:p>
        </p:txBody>
      </p:sp>
      <p:sp>
        <p:nvSpPr>
          <p:cNvPr id="1110" name="Google Shape;1110;p90"/>
          <p:cNvSpPr txBox="1">
            <a:spLocks noGrp="1"/>
          </p:cNvSpPr>
          <p:nvPr>
            <p:ph type="body" idx="1"/>
          </p:nvPr>
        </p:nvSpPr>
        <p:spPr>
          <a:xfrm>
            <a:off x="1866900" y="1466850"/>
            <a:ext cx="8382000" cy="13716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Postulates of a mathematical / binary system: </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Minimal set of basic definitions from which all other information can be derived</a:t>
            </a:r>
            <a:endParaRPr/>
          </a:p>
        </p:txBody>
      </p:sp>
      <p:pic>
        <p:nvPicPr>
          <p:cNvPr id="1111" name="Google Shape;1111;p90"/>
          <p:cNvPicPr preferRelativeResize="0"/>
          <p:nvPr/>
        </p:nvPicPr>
        <p:blipFill rotWithShape="1">
          <a:blip r:embed="rId3">
            <a:alphaModFix/>
          </a:blip>
          <a:srcRect/>
          <a:stretch/>
        </p:blipFill>
        <p:spPr>
          <a:xfrm>
            <a:off x="6427788" y="3006726"/>
            <a:ext cx="2971800" cy="1719263"/>
          </a:xfrm>
          <a:prstGeom prst="rect">
            <a:avLst/>
          </a:prstGeom>
          <a:noFill/>
          <a:ln>
            <a:noFill/>
          </a:ln>
        </p:spPr>
      </p:pic>
      <p:pic>
        <p:nvPicPr>
          <p:cNvPr id="1112" name="Google Shape;1112;p90"/>
          <p:cNvPicPr preferRelativeResize="0"/>
          <p:nvPr/>
        </p:nvPicPr>
        <p:blipFill rotWithShape="1">
          <a:blip r:embed="rId4">
            <a:alphaModFix/>
          </a:blip>
          <a:srcRect/>
          <a:stretch/>
        </p:blipFill>
        <p:spPr>
          <a:xfrm>
            <a:off x="2343150" y="3014663"/>
            <a:ext cx="2819400" cy="1658938"/>
          </a:xfrm>
          <a:prstGeom prst="rect">
            <a:avLst/>
          </a:prstGeom>
          <a:noFill/>
          <a:ln>
            <a:noFill/>
          </a:ln>
        </p:spPr>
      </p:pic>
      <p:sp>
        <p:nvSpPr>
          <p:cNvPr id="1113" name="Google Shape;1113;p90"/>
          <p:cNvSpPr/>
          <p:nvPr/>
        </p:nvSpPr>
        <p:spPr>
          <a:xfrm>
            <a:off x="2312988" y="3014663"/>
            <a:ext cx="7315200" cy="304800"/>
          </a:xfrm>
          <a:prstGeom prst="rect">
            <a:avLst/>
          </a:prstGeom>
          <a:noFill/>
          <a:ln w="25400" cap="flat" cmpd="sng">
            <a:solidFill>
              <a:srgbClr val="FF99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Noto Sans Symbols"/>
              <a:buNone/>
            </a:pPr>
            <a:endParaRPr sz="1800">
              <a:solidFill>
                <a:schemeClr val="dk1"/>
              </a:solidFill>
              <a:latin typeface="Verdana"/>
              <a:ea typeface="Verdana"/>
              <a:cs typeface="Verdana"/>
              <a:sym typeface="Verdana"/>
            </a:endParaRPr>
          </a:p>
        </p:txBody>
      </p:sp>
      <p:pic>
        <p:nvPicPr>
          <p:cNvPr id="1114" name="Google Shape;1114;p90"/>
          <p:cNvPicPr preferRelativeResize="0"/>
          <p:nvPr/>
        </p:nvPicPr>
        <p:blipFill rotWithShape="1">
          <a:blip r:embed="rId5">
            <a:alphaModFix/>
          </a:blip>
          <a:srcRect/>
          <a:stretch/>
        </p:blipFill>
        <p:spPr>
          <a:xfrm>
            <a:off x="9664700" y="2943225"/>
            <a:ext cx="171450" cy="152400"/>
          </a:xfrm>
          <a:prstGeom prst="rect">
            <a:avLst/>
          </a:prstGeom>
          <a:noFill/>
          <a:ln>
            <a:noFill/>
          </a:ln>
        </p:spPr>
      </p:pic>
      <p:pic>
        <p:nvPicPr>
          <p:cNvPr id="1115" name="Google Shape;1115;p90"/>
          <p:cNvPicPr preferRelativeResize="0"/>
          <p:nvPr/>
        </p:nvPicPr>
        <p:blipFill rotWithShape="1">
          <a:blip r:embed="rId6">
            <a:alphaModFix/>
          </a:blip>
          <a:srcRect/>
          <a:stretch/>
        </p:blipFill>
        <p:spPr>
          <a:xfrm>
            <a:off x="9756775" y="2900364"/>
            <a:ext cx="128588" cy="123825"/>
          </a:xfrm>
          <a:prstGeom prst="rect">
            <a:avLst/>
          </a:prstGeom>
          <a:noFill/>
          <a:ln>
            <a:noFill/>
          </a:ln>
        </p:spPr>
      </p:pic>
      <p:pic>
        <p:nvPicPr>
          <p:cNvPr id="1116" name="Google Shape;1116;p90"/>
          <p:cNvPicPr preferRelativeResize="0"/>
          <p:nvPr/>
        </p:nvPicPr>
        <p:blipFill rotWithShape="1">
          <a:blip r:embed="rId7">
            <a:alphaModFix/>
          </a:blip>
          <a:srcRect/>
          <a:stretch/>
        </p:blipFill>
        <p:spPr>
          <a:xfrm>
            <a:off x="9956801" y="2786064"/>
            <a:ext cx="423863" cy="185737"/>
          </a:xfrm>
          <a:prstGeom prst="rect">
            <a:avLst/>
          </a:prstGeom>
          <a:noFill/>
          <a:ln>
            <a:noFill/>
          </a:ln>
        </p:spPr>
      </p:pic>
      <p:sp>
        <p:nvSpPr>
          <p:cNvPr id="1117" name="Google Shape;1117;p90"/>
          <p:cNvSpPr/>
          <p:nvPr/>
        </p:nvSpPr>
        <p:spPr>
          <a:xfrm>
            <a:off x="2312988" y="3395663"/>
            <a:ext cx="2286000" cy="1219200"/>
          </a:xfrm>
          <a:prstGeom prst="rect">
            <a:avLst/>
          </a:prstGeom>
          <a:noFill/>
          <a:ln w="25400" cap="flat" cmpd="sng">
            <a:solidFill>
              <a:srgbClr val="9933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Noto Sans Symbols"/>
              <a:buNone/>
            </a:pPr>
            <a:endParaRPr sz="1800">
              <a:solidFill>
                <a:schemeClr val="dk1"/>
              </a:solidFill>
              <a:latin typeface="Verdana"/>
              <a:ea typeface="Verdana"/>
              <a:cs typeface="Verdana"/>
              <a:sym typeface="Verdana"/>
            </a:endParaRPr>
          </a:p>
        </p:txBody>
      </p:sp>
      <p:sp>
        <p:nvSpPr>
          <p:cNvPr id="1118" name="Google Shape;1118;p90"/>
          <p:cNvSpPr/>
          <p:nvPr/>
        </p:nvSpPr>
        <p:spPr>
          <a:xfrm>
            <a:off x="6275388" y="3395663"/>
            <a:ext cx="2667000" cy="1295400"/>
          </a:xfrm>
          <a:prstGeom prst="rect">
            <a:avLst/>
          </a:prstGeom>
          <a:noFill/>
          <a:ln w="25400" cap="flat" cmpd="sng">
            <a:solidFill>
              <a:srgbClr val="E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Noto Sans Symbols"/>
              <a:buNone/>
            </a:pPr>
            <a:endParaRPr sz="1800">
              <a:solidFill>
                <a:schemeClr val="dk1"/>
              </a:solidFill>
              <a:latin typeface="Verdana"/>
              <a:ea typeface="Verdana"/>
              <a:cs typeface="Verdana"/>
              <a:sym typeface="Verdana"/>
            </a:endParaRPr>
          </a:p>
        </p:txBody>
      </p:sp>
      <p:pic>
        <p:nvPicPr>
          <p:cNvPr id="1119" name="Google Shape;1119;p90"/>
          <p:cNvPicPr preferRelativeResize="0"/>
          <p:nvPr/>
        </p:nvPicPr>
        <p:blipFill rotWithShape="1">
          <a:blip r:embed="rId8">
            <a:alphaModFix/>
          </a:blip>
          <a:srcRect/>
          <a:stretch/>
        </p:blipFill>
        <p:spPr>
          <a:xfrm>
            <a:off x="3367088" y="4895850"/>
            <a:ext cx="385762" cy="546100"/>
          </a:xfrm>
          <a:prstGeom prst="rect">
            <a:avLst/>
          </a:prstGeom>
          <a:noFill/>
          <a:ln>
            <a:noFill/>
          </a:ln>
        </p:spPr>
      </p:pic>
      <p:pic>
        <p:nvPicPr>
          <p:cNvPr id="1120" name="Google Shape;1120;p90"/>
          <p:cNvPicPr preferRelativeResize="0"/>
          <p:nvPr/>
        </p:nvPicPr>
        <p:blipFill rotWithShape="1">
          <a:blip r:embed="rId9">
            <a:alphaModFix/>
          </a:blip>
          <a:srcRect/>
          <a:stretch/>
        </p:blipFill>
        <p:spPr>
          <a:xfrm>
            <a:off x="7348538" y="4956175"/>
            <a:ext cx="220662" cy="496888"/>
          </a:xfrm>
          <a:prstGeom prst="rect">
            <a:avLst/>
          </a:prstGeom>
          <a:noFill/>
          <a:ln>
            <a:noFill/>
          </a:ln>
        </p:spPr>
      </p:pic>
      <p:pic>
        <p:nvPicPr>
          <p:cNvPr id="1121" name="Google Shape;1121;p90"/>
          <p:cNvPicPr preferRelativeResize="0"/>
          <p:nvPr/>
        </p:nvPicPr>
        <p:blipFill rotWithShape="1">
          <a:blip r:embed="rId10">
            <a:alphaModFix/>
          </a:blip>
          <a:srcRect/>
          <a:stretch/>
        </p:blipFill>
        <p:spPr>
          <a:xfrm>
            <a:off x="2351088" y="5661782"/>
            <a:ext cx="2247900" cy="676275"/>
          </a:xfrm>
          <a:prstGeom prst="rect">
            <a:avLst/>
          </a:prstGeom>
          <a:noFill/>
          <a:ln>
            <a:noFill/>
          </a:ln>
        </p:spPr>
      </p:pic>
      <p:pic>
        <p:nvPicPr>
          <p:cNvPr id="1122" name="Google Shape;1122;p90"/>
          <p:cNvPicPr preferRelativeResize="0"/>
          <p:nvPr/>
        </p:nvPicPr>
        <p:blipFill rotWithShape="1">
          <a:blip r:embed="rId11">
            <a:alphaModFix/>
          </a:blip>
          <a:srcRect/>
          <a:stretch/>
        </p:blipFill>
        <p:spPr>
          <a:xfrm>
            <a:off x="6275388" y="5661782"/>
            <a:ext cx="2371725" cy="809625"/>
          </a:xfrm>
          <a:prstGeom prst="rect">
            <a:avLst/>
          </a:prstGeom>
          <a:noFill/>
          <a:ln>
            <a:noFill/>
          </a:ln>
        </p:spPr>
      </p:pic>
      <p:pic>
        <p:nvPicPr>
          <p:cNvPr id="1123" name="Google Shape;1123;p90"/>
          <p:cNvPicPr preferRelativeResize="0"/>
          <p:nvPr/>
        </p:nvPicPr>
        <p:blipFill rotWithShape="1">
          <a:blip r:embed="rId12">
            <a:alphaModFix/>
          </a:blip>
          <a:srcRect/>
          <a:stretch/>
        </p:blipFill>
        <p:spPr>
          <a:xfrm>
            <a:off x="10055226" y="3167063"/>
            <a:ext cx="1600200" cy="419100"/>
          </a:xfrm>
          <a:prstGeom prst="rect">
            <a:avLst/>
          </a:prstGeom>
          <a:noFill/>
          <a:ln>
            <a:noFill/>
          </a:ln>
        </p:spPr>
      </p:pic>
      <p:pic>
        <p:nvPicPr>
          <p:cNvPr id="1124" name="Google Shape;1124;p90"/>
          <p:cNvPicPr preferRelativeResize="0"/>
          <p:nvPr/>
        </p:nvPicPr>
        <p:blipFill rotWithShape="1">
          <a:blip r:embed="rId13">
            <a:alphaModFix/>
          </a:blip>
          <a:srcRect/>
          <a:stretch/>
        </p:blipFill>
        <p:spPr>
          <a:xfrm>
            <a:off x="2" y="1"/>
            <a:ext cx="1106128" cy="1144461"/>
          </a:xfrm>
          <a:prstGeom prst="rect">
            <a:avLst/>
          </a:prstGeom>
          <a:noFill/>
          <a:ln>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92"/>
          <p:cNvSpPr txBox="1">
            <a:spLocks noGrp="1"/>
          </p:cNvSpPr>
          <p:nvPr>
            <p:ph type="title"/>
          </p:nvPr>
        </p:nvSpPr>
        <p:spPr>
          <a:xfrm>
            <a:off x="2123814" y="76200"/>
            <a:ext cx="8458200" cy="808038"/>
          </a:xfrm>
          <a:prstGeom prst="rect">
            <a:avLst/>
          </a:prstGeom>
          <a:solidFill>
            <a:srgbClr val="DDEAF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Times New Roman"/>
              <a:buNone/>
            </a:pPr>
            <a:r>
              <a:rPr lang="en-US" sz="4000" b="1">
                <a:latin typeface="Times New Roman"/>
                <a:ea typeface="Times New Roman"/>
                <a:cs typeface="Times New Roman"/>
                <a:sym typeface="Times New Roman"/>
              </a:rPr>
              <a:t>Useful Properties of Boolean Algebra</a:t>
            </a:r>
            <a:endParaRPr/>
          </a:p>
        </p:txBody>
      </p:sp>
      <p:pic>
        <p:nvPicPr>
          <p:cNvPr id="1138" name="Google Shape;1138;p92"/>
          <p:cNvPicPr preferRelativeResize="0"/>
          <p:nvPr/>
        </p:nvPicPr>
        <p:blipFill rotWithShape="1">
          <a:blip r:embed="rId3">
            <a:alphaModFix/>
          </a:blip>
          <a:srcRect/>
          <a:stretch/>
        </p:blipFill>
        <p:spPr>
          <a:xfrm>
            <a:off x="5707063" y="1541464"/>
            <a:ext cx="106362" cy="41275"/>
          </a:xfrm>
          <a:prstGeom prst="rect">
            <a:avLst/>
          </a:prstGeom>
          <a:noFill/>
          <a:ln>
            <a:noFill/>
          </a:ln>
        </p:spPr>
      </p:pic>
      <p:pic>
        <p:nvPicPr>
          <p:cNvPr id="1139" name="Google Shape;1139;p92"/>
          <p:cNvPicPr preferRelativeResize="0"/>
          <p:nvPr/>
        </p:nvPicPr>
        <p:blipFill rotWithShape="1">
          <a:blip r:embed="rId4">
            <a:alphaModFix/>
          </a:blip>
          <a:srcRect/>
          <a:stretch/>
        </p:blipFill>
        <p:spPr>
          <a:xfrm>
            <a:off x="5711825" y="1536700"/>
            <a:ext cx="114300" cy="57150"/>
          </a:xfrm>
          <a:prstGeom prst="rect">
            <a:avLst/>
          </a:prstGeom>
          <a:noFill/>
          <a:ln>
            <a:noFill/>
          </a:ln>
        </p:spPr>
      </p:pic>
      <p:sp>
        <p:nvSpPr>
          <p:cNvPr id="1140" name="Google Shape;1140;p92"/>
          <p:cNvSpPr/>
          <p:nvPr/>
        </p:nvSpPr>
        <p:spPr>
          <a:xfrm>
            <a:off x="2123814" y="884238"/>
            <a:ext cx="7924800"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366CC"/>
              </a:buClr>
              <a:buSzPts val="2800"/>
              <a:buFont typeface="Noto Sans Symbols"/>
              <a:buNone/>
            </a:pPr>
            <a:r>
              <a:rPr lang="en-US" sz="2800" b="1">
                <a:solidFill>
                  <a:srgbClr val="3366CC"/>
                </a:solidFill>
                <a:latin typeface="Times New Roman"/>
                <a:ea typeface="Times New Roman"/>
                <a:cs typeface="Times New Roman"/>
                <a:sym typeface="Times New Roman"/>
              </a:rPr>
              <a:t>Operations with 0 and 1:</a:t>
            </a:r>
            <a:endParaRPr/>
          </a:p>
          <a:p>
            <a:pPr marL="0" marR="0" lvl="0" indent="0" algn="l" rtl="0">
              <a:spcBef>
                <a:spcPts val="0"/>
              </a:spcBef>
              <a:spcAft>
                <a:spcPts val="0"/>
              </a:spcAft>
              <a:buClr>
                <a:srgbClr val="003366"/>
              </a:buClr>
              <a:buSzPts val="2800"/>
              <a:buFont typeface="Noto Sans Symbols"/>
              <a:buNone/>
            </a:pPr>
            <a:r>
              <a:rPr lang="en-US" sz="2800" b="1">
                <a:solidFill>
                  <a:srgbClr val="003366"/>
                </a:solidFill>
                <a:latin typeface="Times New Roman"/>
                <a:ea typeface="Times New Roman"/>
                <a:cs typeface="Times New Roman"/>
                <a:sym typeface="Times New Roman"/>
              </a:rPr>
              <a:t>1. </a:t>
            </a:r>
            <a:r>
              <a:rPr lang="en-US" sz="2800" b="1" i="1">
                <a:solidFill>
                  <a:schemeClr val="dk2"/>
                </a:solidFill>
                <a:latin typeface="Times New Roman"/>
                <a:ea typeface="Times New Roman"/>
                <a:cs typeface="Times New Roman"/>
                <a:sym typeface="Times New Roman"/>
              </a:rPr>
              <a:t>X</a:t>
            </a:r>
            <a:r>
              <a:rPr lang="en-US" sz="2800" b="1">
                <a:solidFill>
                  <a:schemeClr val="dk2"/>
                </a:solidFill>
                <a:latin typeface="Times New Roman"/>
                <a:ea typeface="Times New Roman"/>
                <a:cs typeface="Times New Roman"/>
                <a:sym typeface="Times New Roman"/>
              </a:rPr>
              <a:t> + 0 = </a:t>
            </a:r>
            <a:r>
              <a:rPr lang="en-US" sz="2800" b="1" i="1">
                <a:solidFill>
                  <a:schemeClr val="dk2"/>
                </a:solidFill>
                <a:latin typeface="Times New Roman"/>
                <a:ea typeface="Times New Roman"/>
                <a:cs typeface="Times New Roman"/>
                <a:sym typeface="Times New Roman"/>
              </a:rPr>
              <a:t>X</a:t>
            </a:r>
            <a:r>
              <a:rPr lang="en-US" sz="2800" b="1">
                <a:solidFill>
                  <a:srgbClr val="003366"/>
                </a:solidFill>
                <a:latin typeface="Times New Roman"/>
                <a:ea typeface="Times New Roman"/>
                <a:cs typeface="Times New Roman"/>
                <a:sym typeface="Times New Roman"/>
              </a:rPr>
              <a:t>			1D. </a:t>
            </a:r>
            <a:r>
              <a:rPr lang="en-US" sz="2800" b="1" i="1">
                <a:solidFill>
                  <a:schemeClr val="dk2"/>
                </a:solidFill>
                <a:latin typeface="Times New Roman"/>
                <a:ea typeface="Times New Roman"/>
                <a:cs typeface="Times New Roman"/>
                <a:sym typeface="Times New Roman"/>
              </a:rPr>
              <a:t>X</a:t>
            </a:r>
            <a:r>
              <a:rPr lang="en-US" sz="2800" b="1">
                <a:solidFill>
                  <a:schemeClr val="dk2"/>
                </a:solidFill>
                <a:latin typeface="Times New Roman"/>
                <a:ea typeface="Times New Roman"/>
                <a:cs typeface="Times New Roman"/>
                <a:sym typeface="Times New Roman"/>
              </a:rPr>
              <a:t> • 1 = </a:t>
            </a:r>
            <a:r>
              <a:rPr lang="en-US" sz="2800" b="1" i="1">
                <a:solidFill>
                  <a:schemeClr val="dk2"/>
                </a:solidFill>
                <a:latin typeface="Times New Roman"/>
                <a:ea typeface="Times New Roman"/>
                <a:cs typeface="Times New Roman"/>
                <a:sym typeface="Times New Roman"/>
              </a:rPr>
              <a:t>X</a:t>
            </a:r>
            <a:endParaRPr sz="2800" b="1">
              <a:solidFill>
                <a:schemeClr val="dk2"/>
              </a:solidFill>
              <a:latin typeface="Times New Roman"/>
              <a:ea typeface="Times New Roman"/>
              <a:cs typeface="Times New Roman"/>
              <a:sym typeface="Times New Roman"/>
            </a:endParaRPr>
          </a:p>
          <a:p>
            <a:pPr marL="0" marR="0" lvl="0" indent="0" algn="l" rtl="0">
              <a:spcBef>
                <a:spcPts val="0"/>
              </a:spcBef>
              <a:spcAft>
                <a:spcPts val="0"/>
              </a:spcAft>
              <a:buClr>
                <a:srgbClr val="003366"/>
              </a:buClr>
              <a:buSzPts val="2800"/>
              <a:buFont typeface="Noto Sans Symbols"/>
              <a:buNone/>
            </a:pPr>
            <a:r>
              <a:rPr lang="en-US" sz="2800" b="1">
                <a:solidFill>
                  <a:srgbClr val="003366"/>
                </a:solidFill>
                <a:latin typeface="Times New Roman"/>
                <a:ea typeface="Times New Roman"/>
                <a:cs typeface="Times New Roman"/>
                <a:sym typeface="Times New Roman"/>
              </a:rPr>
              <a:t>2. </a:t>
            </a:r>
            <a:r>
              <a:rPr lang="en-US" sz="2800" b="1" i="1">
                <a:solidFill>
                  <a:schemeClr val="dk2"/>
                </a:solidFill>
                <a:latin typeface="Times New Roman"/>
                <a:ea typeface="Times New Roman"/>
                <a:cs typeface="Times New Roman"/>
                <a:sym typeface="Times New Roman"/>
              </a:rPr>
              <a:t>X</a:t>
            </a:r>
            <a:r>
              <a:rPr lang="en-US" sz="2800" b="1">
                <a:solidFill>
                  <a:schemeClr val="dk2"/>
                </a:solidFill>
                <a:latin typeface="Times New Roman"/>
                <a:ea typeface="Times New Roman"/>
                <a:cs typeface="Times New Roman"/>
                <a:sym typeface="Times New Roman"/>
              </a:rPr>
              <a:t> + 1 = 1</a:t>
            </a:r>
            <a:r>
              <a:rPr lang="en-US" sz="2800" b="1">
                <a:solidFill>
                  <a:srgbClr val="003366"/>
                </a:solidFill>
                <a:latin typeface="Times New Roman"/>
                <a:ea typeface="Times New Roman"/>
                <a:cs typeface="Times New Roman"/>
                <a:sym typeface="Times New Roman"/>
              </a:rPr>
              <a:t>			2D. </a:t>
            </a:r>
            <a:r>
              <a:rPr lang="en-US" sz="2800" b="1" i="1">
                <a:solidFill>
                  <a:schemeClr val="dk2"/>
                </a:solidFill>
                <a:latin typeface="Times New Roman"/>
                <a:ea typeface="Times New Roman"/>
                <a:cs typeface="Times New Roman"/>
                <a:sym typeface="Times New Roman"/>
              </a:rPr>
              <a:t>X</a:t>
            </a:r>
            <a:r>
              <a:rPr lang="en-US" sz="2800" b="1">
                <a:solidFill>
                  <a:schemeClr val="dk2"/>
                </a:solidFill>
                <a:latin typeface="Times New Roman"/>
                <a:ea typeface="Times New Roman"/>
                <a:cs typeface="Times New Roman"/>
                <a:sym typeface="Times New Roman"/>
              </a:rPr>
              <a:t> • 0 = 0</a:t>
            </a:r>
            <a:endParaRPr/>
          </a:p>
          <a:p>
            <a:pPr marL="0" marR="0" lvl="0" indent="0" algn="l" rtl="0">
              <a:spcBef>
                <a:spcPts val="0"/>
              </a:spcBef>
              <a:spcAft>
                <a:spcPts val="0"/>
              </a:spcAft>
              <a:buClr>
                <a:srgbClr val="000000"/>
              </a:buClr>
              <a:buSzPts val="2800"/>
              <a:buFont typeface="Noto Sans Symbols"/>
              <a:buNone/>
            </a:pPr>
            <a:r>
              <a:rPr lang="en-US" sz="2800" b="1">
                <a:solidFill>
                  <a:srgbClr val="000000"/>
                </a:solidFill>
                <a:latin typeface="Times New Roman"/>
                <a:ea typeface="Times New Roman"/>
                <a:cs typeface="Times New Roman"/>
                <a:sym typeface="Times New Roman"/>
              </a:rPr>
              <a:t> </a:t>
            </a:r>
            <a:endParaRPr/>
          </a:p>
          <a:p>
            <a:pPr marL="0" marR="0" lvl="0" indent="0" algn="l" rtl="0">
              <a:spcBef>
                <a:spcPts val="0"/>
              </a:spcBef>
              <a:spcAft>
                <a:spcPts val="0"/>
              </a:spcAft>
              <a:buClr>
                <a:srgbClr val="3366CC"/>
              </a:buClr>
              <a:buSzPts val="2800"/>
              <a:buFont typeface="Noto Sans Symbols"/>
              <a:buNone/>
            </a:pPr>
            <a:r>
              <a:rPr lang="en-US" sz="2800" b="1">
                <a:solidFill>
                  <a:srgbClr val="3366CC"/>
                </a:solidFill>
                <a:latin typeface="Times New Roman"/>
                <a:ea typeface="Times New Roman"/>
                <a:cs typeface="Times New Roman"/>
                <a:sym typeface="Times New Roman"/>
              </a:rPr>
              <a:t>Idempotent Theorem:</a:t>
            </a:r>
            <a:endParaRPr/>
          </a:p>
          <a:p>
            <a:pPr marL="0" marR="0" lvl="0" indent="0" algn="l" rtl="0">
              <a:spcBef>
                <a:spcPts val="0"/>
              </a:spcBef>
              <a:spcAft>
                <a:spcPts val="0"/>
              </a:spcAft>
              <a:buClr>
                <a:srgbClr val="003366"/>
              </a:buClr>
              <a:buSzPts val="2800"/>
              <a:buFont typeface="Noto Sans Symbols"/>
              <a:buNone/>
            </a:pPr>
            <a:r>
              <a:rPr lang="en-US" sz="2800" b="1">
                <a:solidFill>
                  <a:srgbClr val="003366"/>
                </a:solidFill>
                <a:latin typeface="Times New Roman"/>
                <a:ea typeface="Times New Roman"/>
                <a:cs typeface="Times New Roman"/>
                <a:sym typeface="Times New Roman"/>
              </a:rPr>
              <a:t>3. </a:t>
            </a:r>
            <a:r>
              <a:rPr lang="en-US" sz="2800" b="1" i="1">
                <a:solidFill>
                  <a:schemeClr val="dk2"/>
                </a:solidFill>
                <a:latin typeface="Times New Roman"/>
                <a:ea typeface="Times New Roman"/>
                <a:cs typeface="Times New Roman"/>
                <a:sym typeface="Times New Roman"/>
              </a:rPr>
              <a:t>X</a:t>
            </a:r>
            <a:r>
              <a:rPr lang="en-US" sz="2800" b="1">
                <a:solidFill>
                  <a:schemeClr val="dk2"/>
                </a:solidFill>
                <a:latin typeface="Times New Roman"/>
                <a:ea typeface="Times New Roman"/>
                <a:cs typeface="Times New Roman"/>
                <a:sym typeface="Times New Roman"/>
              </a:rPr>
              <a:t> + </a:t>
            </a:r>
            <a:r>
              <a:rPr lang="en-US" sz="2800" b="1" i="1">
                <a:solidFill>
                  <a:schemeClr val="dk2"/>
                </a:solidFill>
                <a:latin typeface="Times New Roman"/>
                <a:ea typeface="Times New Roman"/>
                <a:cs typeface="Times New Roman"/>
                <a:sym typeface="Times New Roman"/>
              </a:rPr>
              <a:t>X</a:t>
            </a:r>
            <a:r>
              <a:rPr lang="en-US" sz="2800" b="1">
                <a:solidFill>
                  <a:schemeClr val="dk2"/>
                </a:solidFill>
                <a:latin typeface="Times New Roman"/>
                <a:ea typeface="Times New Roman"/>
                <a:cs typeface="Times New Roman"/>
                <a:sym typeface="Times New Roman"/>
              </a:rPr>
              <a:t> = </a:t>
            </a:r>
            <a:r>
              <a:rPr lang="en-US" sz="2800" b="1" i="1">
                <a:solidFill>
                  <a:schemeClr val="dk2"/>
                </a:solidFill>
                <a:latin typeface="Times New Roman"/>
                <a:ea typeface="Times New Roman"/>
                <a:cs typeface="Times New Roman"/>
                <a:sym typeface="Times New Roman"/>
              </a:rPr>
              <a:t>X</a:t>
            </a:r>
            <a:r>
              <a:rPr lang="en-US" sz="2800" b="1">
                <a:solidFill>
                  <a:srgbClr val="003366"/>
                </a:solidFill>
                <a:latin typeface="Times New Roman"/>
                <a:ea typeface="Times New Roman"/>
                <a:cs typeface="Times New Roman"/>
                <a:sym typeface="Times New Roman"/>
              </a:rPr>
              <a:t>			3D.</a:t>
            </a:r>
            <a:r>
              <a:rPr lang="en-US" sz="2800" b="1" i="1">
                <a:solidFill>
                  <a:srgbClr val="003366"/>
                </a:solidFill>
                <a:latin typeface="Times New Roman"/>
                <a:ea typeface="Times New Roman"/>
                <a:cs typeface="Times New Roman"/>
                <a:sym typeface="Times New Roman"/>
              </a:rPr>
              <a:t> </a:t>
            </a:r>
            <a:r>
              <a:rPr lang="en-US" sz="2800" b="1" i="1">
                <a:solidFill>
                  <a:schemeClr val="dk2"/>
                </a:solidFill>
                <a:latin typeface="Times New Roman"/>
                <a:ea typeface="Times New Roman"/>
                <a:cs typeface="Times New Roman"/>
                <a:sym typeface="Times New Roman"/>
              </a:rPr>
              <a:t>X</a:t>
            </a:r>
            <a:r>
              <a:rPr lang="en-US" sz="2800" b="1">
                <a:solidFill>
                  <a:schemeClr val="dk2"/>
                </a:solidFill>
                <a:latin typeface="Times New Roman"/>
                <a:ea typeface="Times New Roman"/>
                <a:cs typeface="Times New Roman"/>
                <a:sym typeface="Times New Roman"/>
              </a:rPr>
              <a:t> • </a:t>
            </a:r>
            <a:r>
              <a:rPr lang="en-US" sz="2800" b="1" i="1">
                <a:solidFill>
                  <a:schemeClr val="dk2"/>
                </a:solidFill>
                <a:latin typeface="Times New Roman"/>
                <a:ea typeface="Times New Roman"/>
                <a:cs typeface="Times New Roman"/>
                <a:sym typeface="Times New Roman"/>
              </a:rPr>
              <a:t>X</a:t>
            </a:r>
            <a:r>
              <a:rPr lang="en-US" sz="2800" b="1">
                <a:solidFill>
                  <a:schemeClr val="dk2"/>
                </a:solidFill>
                <a:latin typeface="Times New Roman"/>
                <a:ea typeface="Times New Roman"/>
                <a:cs typeface="Times New Roman"/>
                <a:sym typeface="Times New Roman"/>
              </a:rPr>
              <a:t> = X</a:t>
            </a:r>
            <a:endParaRPr/>
          </a:p>
          <a:p>
            <a:pPr marL="0" marR="0" lvl="0" indent="0" algn="l" rtl="0">
              <a:spcBef>
                <a:spcPts val="0"/>
              </a:spcBef>
              <a:spcAft>
                <a:spcPts val="0"/>
              </a:spcAft>
              <a:buClr>
                <a:srgbClr val="000000"/>
              </a:buClr>
              <a:buSzPts val="2800"/>
              <a:buFont typeface="Noto Sans Symbols"/>
              <a:buNone/>
            </a:pPr>
            <a:r>
              <a:rPr lang="en-US" sz="2800" b="1">
                <a:solidFill>
                  <a:srgbClr val="000000"/>
                </a:solidFill>
                <a:latin typeface="Times New Roman"/>
                <a:ea typeface="Times New Roman"/>
                <a:cs typeface="Times New Roman"/>
                <a:sym typeface="Times New Roman"/>
              </a:rPr>
              <a:t> </a:t>
            </a:r>
            <a:endParaRPr/>
          </a:p>
          <a:p>
            <a:pPr marL="0" marR="0" lvl="0" indent="0" algn="l" rtl="0">
              <a:spcBef>
                <a:spcPts val="0"/>
              </a:spcBef>
              <a:spcAft>
                <a:spcPts val="0"/>
              </a:spcAft>
              <a:buClr>
                <a:srgbClr val="3366CC"/>
              </a:buClr>
              <a:buSzPts val="2800"/>
              <a:buFont typeface="Noto Sans Symbols"/>
              <a:buNone/>
            </a:pPr>
            <a:r>
              <a:rPr lang="en-US" sz="2800" b="1">
                <a:solidFill>
                  <a:srgbClr val="3366CC"/>
                </a:solidFill>
                <a:latin typeface="Times New Roman"/>
                <a:ea typeface="Times New Roman"/>
                <a:cs typeface="Times New Roman"/>
                <a:sym typeface="Times New Roman"/>
              </a:rPr>
              <a:t>Involution Theorem:</a:t>
            </a:r>
            <a:endParaRPr/>
          </a:p>
          <a:p>
            <a:pPr marL="0" marR="0" lvl="0" indent="0" algn="l" rtl="0">
              <a:spcBef>
                <a:spcPts val="0"/>
              </a:spcBef>
              <a:spcAft>
                <a:spcPts val="0"/>
              </a:spcAft>
              <a:buClr>
                <a:srgbClr val="003366"/>
              </a:buClr>
              <a:buSzPts val="2800"/>
              <a:buFont typeface="Noto Sans Symbols"/>
              <a:buNone/>
            </a:pPr>
            <a:r>
              <a:rPr lang="en-US" sz="2800" b="1">
                <a:solidFill>
                  <a:srgbClr val="003366"/>
                </a:solidFill>
                <a:latin typeface="Times New Roman"/>
                <a:ea typeface="Times New Roman"/>
                <a:cs typeface="Times New Roman"/>
                <a:sym typeface="Times New Roman"/>
              </a:rPr>
              <a:t>4. </a:t>
            </a:r>
            <a:r>
              <a:rPr lang="en-US" sz="2800" b="1">
                <a:solidFill>
                  <a:schemeClr val="dk2"/>
                </a:solidFill>
                <a:latin typeface="Times New Roman"/>
                <a:ea typeface="Times New Roman"/>
                <a:cs typeface="Times New Roman"/>
                <a:sym typeface="Times New Roman"/>
              </a:rPr>
              <a:t>(</a:t>
            </a:r>
            <a:r>
              <a:rPr lang="en-US" sz="2800" b="1" i="1">
                <a:solidFill>
                  <a:schemeClr val="dk2"/>
                </a:solidFill>
                <a:latin typeface="Times New Roman"/>
                <a:ea typeface="Times New Roman"/>
                <a:cs typeface="Times New Roman"/>
                <a:sym typeface="Times New Roman"/>
              </a:rPr>
              <a:t>X' </a:t>
            </a:r>
            <a:r>
              <a:rPr lang="en-US" sz="2800" b="1">
                <a:solidFill>
                  <a:schemeClr val="dk2"/>
                </a:solidFill>
                <a:latin typeface="Times New Roman"/>
                <a:ea typeface="Times New Roman"/>
                <a:cs typeface="Times New Roman"/>
                <a:sym typeface="Times New Roman"/>
              </a:rPr>
              <a:t>)</a:t>
            </a:r>
            <a:r>
              <a:rPr lang="en-US" sz="2800" b="1" i="1">
                <a:solidFill>
                  <a:schemeClr val="dk2"/>
                </a:solidFill>
                <a:latin typeface="Times New Roman"/>
                <a:ea typeface="Times New Roman"/>
                <a:cs typeface="Times New Roman"/>
                <a:sym typeface="Times New Roman"/>
              </a:rPr>
              <a:t>'</a:t>
            </a:r>
            <a:r>
              <a:rPr lang="en-US" sz="2800" b="1">
                <a:solidFill>
                  <a:schemeClr val="dk2"/>
                </a:solidFill>
                <a:latin typeface="Times New Roman"/>
                <a:ea typeface="Times New Roman"/>
                <a:cs typeface="Times New Roman"/>
                <a:sym typeface="Times New Roman"/>
              </a:rPr>
              <a:t> = </a:t>
            </a:r>
            <a:r>
              <a:rPr lang="en-US" sz="2800" b="1" i="1">
                <a:solidFill>
                  <a:schemeClr val="dk2"/>
                </a:solidFill>
                <a:latin typeface="Times New Roman"/>
                <a:ea typeface="Times New Roman"/>
                <a:cs typeface="Times New Roman"/>
                <a:sym typeface="Times New Roman"/>
              </a:rPr>
              <a:t>X</a:t>
            </a:r>
            <a:endParaRPr sz="2800" b="1">
              <a:solidFill>
                <a:schemeClr val="dk2"/>
              </a:solidFill>
              <a:latin typeface="Times New Roman"/>
              <a:ea typeface="Times New Roman"/>
              <a:cs typeface="Times New Roman"/>
              <a:sym typeface="Times New Roman"/>
            </a:endParaRPr>
          </a:p>
          <a:p>
            <a:pPr marL="0" marR="0" lvl="0" indent="0" algn="l" rtl="0">
              <a:spcBef>
                <a:spcPts val="0"/>
              </a:spcBef>
              <a:spcAft>
                <a:spcPts val="0"/>
              </a:spcAft>
              <a:buClr>
                <a:srgbClr val="000000"/>
              </a:buClr>
              <a:buSzPts val="2800"/>
              <a:buFont typeface="Noto Sans Symbols"/>
              <a:buNone/>
            </a:pPr>
            <a:r>
              <a:rPr lang="en-US" sz="2800" b="1">
                <a:solidFill>
                  <a:srgbClr val="000000"/>
                </a:solidFill>
                <a:latin typeface="Times New Roman"/>
                <a:ea typeface="Times New Roman"/>
                <a:cs typeface="Times New Roman"/>
                <a:sym typeface="Times New Roman"/>
              </a:rPr>
              <a:t> </a:t>
            </a:r>
            <a:endParaRPr/>
          </a:p>
          <a:p>
            <a:pPr marL="0" marR="0" lvl="0" indent="0" algn="l" rtl="0">
              <a:spcBef>
                <a:spcPts val="0"/>
              </a:spcBef>
              <a:spcAft>
                <a:spcPts val="0"/>
              </a:spcAft>
              <a:buClr>
                <a:srgbClr val="3366CC"/>
              </a:buClr>
              <a:buSzPts val="2800"/>
              <a:buFont typeface="Noto Sans Symbols"/>
              <a:buNone/>
            </a:pPr>
            <a:r>
              <a:rPr lang="en-US" sz="2800" b="1">
                <a:solidFill>
                  <a:srgbClr val="3366CC"/>
                </a:solidFill>
                <a:latin typeface="Times New Roman"/>
                <a:ea typeface="Times New Roman"/>
                <a:cs typeface="Times New Roman"/>
                <a:sym typeface="Times New Roman"/>
              </a:rPr>
              <a:t>Theorem of Complementarity:</a:t>
            </a:r>
            <a:endParaRPr/>
          </a:p>
          <a:p>
            <a:pPr marL="0" marR="0" lvl="0" indent="0" algn="l" rtl="0">
              <a:spcBef>
                <a:spcPts val="0"/>
              </a:spcBef>
              <a:spcAft>
                <a:spcPts val="0"/>
              </a:spcAft>
              <a:buClr>
                <a:srgbClr val="003366"/>
              </a:buClr>
              <a:buSzPts val="2800"/>
              <a:buFont typeface="Noto Sans Symbols"/>
              <a:buNone/>
            </a:pPr>
            <a:r>
              <a:rPr lang="en-US" sz="2800" b="1">
                <a:solidFill>
                  <a:srgbClr val="003366"/>
                </a:solidFill>
                <a:latin typeface="Times New Roman"/>
                <a:ea typeface="Times New Roman"/>
                <a:cs typeface="Times New Roman"/>
                <a:sym typeface="Times New Roman"/>
              </a:rPr>
              <a:t>5.</a:t>
            </a:r>
            <a:r>
              <a:rPr lang="en-US" sz="2800" b="1" i="1">
                <a:solidFill>
                  <a:srgbClr val="003366"/>
                </a:solidFill>
                <a:latin typeface="Times New Roman"/>
                <a:ea typeface="Times New Roman"/>
                <a:cs typeface="Times New Roman"/>
                <a:sym typeface="Times New Roman"/>
              </a:rPr>
              <a:t> </a:t>
            </a:r>
            <a:r>
              <a:rPr lang="en-US" sz="2800" b="1" i="1">
                <a:solidFill>
                  <a:schemeClr val="dk2"/>
                </a:solidFill>
                <a:latin typeface="Times New Roman"/>
                <a:ea typeface="Times New Roman"/>
                <a:cs typeface="Times New Roman"/>
                <a:sym typeface="Times New Roman"/>
              </a:rPr>
              <a:t>X</a:t>
            </a:r>
            <a:r>
              <a:rPr lang="en-US" sz="2800" b="1">
                <a:solidFill>
                  <a:schemeClr val="dk2"/>
                </a:solidFill>
                <a:latin typeface="Times New Roman"/>
                <a:ea typeface="Times New Roman"/>
                <a:cs typeface="Times New Roman"/>
                <a:sym typeface="Times New Roman"/>
              </a:rPr>
              <a:t> +</a:t>
            </a:r>
            <a:r>
              <a:rPr lang="en-US" sz="2800" b="1" i="1">
                <a:solidFill>
                  <a:schemeClr val="dk2"/>
                </a:solidFill>
                <a:latin typeface="Times New Roman"/>
                <a:ea typeface="Times New Roman"/>
                <a:cs typeface="Times New Roman"/>
                <a:sym typeface="Times New Roman"/>
              </a:rPr>
              <a:t> X'</a:t>
            </a:r>
            <a:r>
              <a:rPr lang="en-US" sz="2800" b="1">
                <a:solidFill>
                  <a:schemeClr val="dk2"/>
                </a:solidFill>
                <a:latin typeface="Times New Roman"/>
                <a:ea typeface="Times New Roman"/>
                <a:cs typeface="Times New Roman"/>
                <a:sym typeface="Times New Roman"/>
              </a:rPr>
              <a:t> = 1	</a:t>
            </a:r>
            <a:r>
              <a:rPr lang="en-US" sz="2800" b="1">
                <a:solidFill>
                  <a:srgbClr val="003366"/>
                </a:solidFill>
                <a:latin typeface="Times New Roman"/>
                <a:ea typeface="Times New Roman"/>
                <a:cs typeface="Times New Roman"/>
                <a:sym typeface="Times New Roman"/>
              </a:rPr>
              <a:t>		5D. </a:t>
            </a:r>
            <a:r>
              <a:rPr lang="en-US" sz="2800" b="1" i="1">
                <a:solidFill>
                  <a:schemeClr val="dk2"/>
                </a:solidFill>
                <a:latin typeface="Times New Roman"/>
                <a:ea typeface="Times New Roman"/>
                <a:cs typeface="Times New Roman"/>
                <a:sym typeface="Times New Roman"/>
              </a:rPr>
              <a:t>X</a:t>
            </a:r>
            <a:r>
              <a:rPr lang="en-US" sz="2800" b="1">
                <a:solidFill>
                  <a:schemeClr val="dk2"/>
                </a:solidFill>
                <a:latin typeface="Times New Roman"/>
                <a:ea typeface="Times New Roman"/>
                <a:cs typeface="Times New Roman"/>
                <a:sym typeface="Times New Roman"/>
              </a:rPr>
              <a:t> • </a:t>
            </a:r>
            <a:r>
              <a:rPr lang="en-US" sz="2800" b="1" i="1">
                <a:solidFill>
                  <a:schemeClr val="dk2"/>
                </a:solidFill>
                <a:latin typeface="Times New Roman"/>
                <a:ea typeface="Times New Roman"/>
                <a:cs typeface="Times New Roman"/>
                <a:sym typeface="Times New Roman"/>
              </a:rPr>
              <a:t>X'</a:t>
            </a:r>
            <a:r>
              <a:rPr lang="en-US" sz="2800" b="1">
                <a:solidFill>
                  <a:schemeClr val="dk2"/>
                </a:solidFill>
                <a:latin typeface="Times New Roman"/>
                <a:ea typeface="Times New Roman"/>
                <a:cs typeface="Times New Roman"/>
                <a:sym typeface="Times New Roman"/>
              </a:rPr>
              <a:t> = 0</a:t>
            </a:r>
            <a:endParaRPr/>
          </a:p>
          <a:p>
            <a:pPr marL="0" marR="0" lvl="0" indent="0" algn="l" rtl="0">
              <a:spcBef>
                <a:spcPts val="0"/>
              </a:spcBef>
              <a:spcAft>
                <a:spcPts val="0"/>
              </a:spcAft>
              <a:buClr>
                <a:srgbClr val="000000"/>
              </a:buClr>
              <a:buSzPts val="2400"/>
              <a:buFont typeface="Noto Sans Symbols"/>
              <a:buNone/>
            </a:pPr>
            <a:r>
              <a:rPr lang="en-US" sz="2400">
                <a:solidFill>
                  <a:srgbClr val="000000"/>
                </a:solidFill>
                <a:latin typeface="Arial"/>
                <a:ea typeface="Arial"/>
                <a:cs typeface="Arial"/>
                <a:sym typeface="Arial"/>
              </a:rPr>
              <a:t> </a:t>
            </a:r>
            <a:endParaRPr/>
          </a:p>
        </p:txBody>
      </p:sp>
      <p:sp>
        <p:nvSpPr>
          <p:cNvPr id="1141" name="Google Shape;1141;p92"/>
          <p:cNvSpPr/>
          <p:nvPr/>
        </p:nvSpPr>
        <p:spPr>
          <a:xfrm>
            <a:off x="2123814" y="2635868"/>
            <a:ext cx="3463925" cy="1064525"/>
          </a:xfrm>
          <a:prstGeom prst="rect">
            <a:avLst/>
          </a:prstGeom>
          <a:solidFill>
            <a:schemeClr val="accent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Times New Roman"/>
              <a:buNone/>
            </a:pPr>
            <a:r>
              <a:rPr lang="en-US" sz="2400" b="1">
                <a:solidFill>
                  <a:schemeClr val="dk1"/>
                </a:solidFill>
                <a:latin typeface="Times New Roman"/>
                <a:ea typeface="Times New Roman"/>
                <a:cs typeface="Times New Roman"/>
                <a:sym typeface="Times New Roman"/>
              </a:rPr>
              <a:t>Idempotent Theorem:</a:t>
            </a:r>
            <a:endParaRPr/>
          </a:p>
          <a:p>
            <a:pPr marL="0" marR="0" lvl="0" indent="0" algn="l" rtl="0">
              <a:spcBef>
                <a:spcPts val="0"/>
              </a:spcBef>
              <a:spcAft>
                <a:spcPts val="0"/>
              </a:spcAft>
              <a:buClr>
                <a:schemeClr val="dk1"/>
              </a:buClr>
              <a:buSzPts val="2400"/>
              <a:buFont typeface="Times New Roman"/>
              <a:buNone/>
            </a:pPr>
            <a:r>
              <a:rPr lang="en-US" sz="2400" b="1">
                <a:solidFill>
                  <a:schemeClr val="dk1"/>
                </a:solidFill>
                <a:latin typeface="Times New Roman"/>
                <a:ea typeface="Times New Roman"/>
                <a:cs typeface="Times New Roman"/>
                <a:sym typeface="Times New Roman"/>
              </a:rPr>
              <a:t>3. </a:t>
            </a:r>
            <a:r>
              <a:rPr lang="en-US" sz="2400" b="1" i="1">
                <a:solidFill>
                  <a:schemeClr val="dk1"/>
                </a:solidFill>
                <a:latin typeface="Times New Roman"/>
                <a:ea typeface="Times New Roman"/>
                <a:cs typeface="Times New Roman"/>
                <a:sym typeface="Times New Roman"/>
              </a:rPr>
              <a:t>X</a:t>
            </a:r>
            <a:r>
              <a:rPr lang="en-US" sz="2400" b="1">
                <a:solidFill>
                  <a:schemeClr val="dk1"/>
                </a:solidFill>
                <a:latin typeface="Times New Roman"/>
                <a:ea typeface="Times New Roman"/>
                <a:cs typeface="Times New Roman"/>
                <a:sym typeface="Times New Roman"/>
              </a:rPr>
              <a:t> + </a:t>
            </a:r>
            <a:r>
              <a:rPr lang="en-US" sz="2400" b="1" i="1">
                <a:solidFill>
                  <a:schemeClr val="dk1"/>
                </a:solidFill>
                <a:latin typeface="Times New Roman"/>
                <a:ea typeface="Times New Roman"/>
                <a:cs typeface="Times New Roman"/>
                <a:sym typeface="Times New Roman"/>
              </a:rPr>
              <a:t>X</a:t>
            </a:r>
            <a:r>
              <a:rPr lang="en-US" sz="2400" b="1">
                <a:solidFill>
                  <a:schemeClr val="dk1"/>
                </a:solidFill>
                <a:latin typeface="Times New Roman"/>
                <a:ea typeface="Times New Roman"/>
                <a:cs typeface="Times New Roman"/>
                <a:sym typeface="Times New Roman"/>
              </a:rPr>
              <a:t> = </a:t>
            </a:r>
            <a:r>
              <a:rPr lang="en-US" sz="2400" b="1" i="1">
                <a:solidFill>
                  <a:schemeClr val="dk1"/>
                </a:solidFill>
                <a:latin typeface="Times New Roman"/>
                <a:ea typeface="Times New Roman"/>
                <a:cs typeface="Times New Roman"/>
                <a:sym typeface="Times New Roman"/>
              </a:rPr>
              <a:t>X</a:t>
            </a:r>
            <a:endParaRPr sz="2400">
              <a:solidFill>
                <a:schemeClr val="dk1"/>
              </a:solidFill>
              <a:latin typeface="Calibri"/>
              <a:ea typeface="Calibri"/>
              <a:cs typeface="Calibri"/>
              <a:sym typeface="Calibri"/>
            </a:endParaRPr>
          </a:p>
        </p:txBody>
      </p:sp>
      <p:sp>
        <p:nvSpPr>
          <p:cNvPr id="1142" name="Google Shape;1142;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a:p>
        </p:txBody>
      </p:sp>
      <p:sp>
        <p:nvSpPr>
          <p:cNvPr id="1143" name="Google Shape;114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63</a:t>
            </a:fld>
            <a:endParaRPr/>
          </a:p>
        </p:txBody>
      </p:sp>
      <p:pic>
        <p:nvPicPr>
          <p:cNvPr id="1144" name="Google Shape;1144;p92"/>
          <p:cNvPicPr preferRelativeResize="0"/>
          <p:nvPr/>
        </p:nvPicPr>
        <p:blipFill rotWithShape="1">
          <a:blip r:embed="rId5">
            <a:alphaModFix/>
          </a:blip>
          <a:srcRect/>
          <a:stretch/>
        </p:blipFill>
        <p:spPr>
          <a:xfrm>
            <a:off x="1" y="1"/>
            <a:ext cx="1269599" cy="1313597"/>
          </a:xfrm>
          <a:prstGeom prst="rect">
            <a:avLst/>
          </a:prstGeom>
          <a:noFill/>
          <a:ln>
            <a:noFill/>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93"/>
          <p:cNvSpPr txBox="1">
            <a:spLocks noGrp="1"/>
          </p:cNvSpPr>
          <p:nvPr>
            <p:ph type="title"/>
          </p:nvPr>
        </p:nvSpPr>
        <p:spPr>
          <a:xfrm>
            <a:off x="1871663" y="200819"/>
            <a:ext cx="8763000" cy="571500"/>
          </a:xfrm>
          <a:prstGeom prst="rect">
            <a:avLst/>
          </a:prstGeom>
          <a:solidFill>
            <a:srgbClr val="DDEAF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Times New Roman"/>
              <a:buNone/>
            </a:pPr>
            <a:r>
              <a:rPr lang="en-US" sz="4000" b="1">
                <a:latin typeface="Times New Roman"/>
                <a:ea typeface="Times New Roman"/>
                <a:cs typeface="Times New Roman"/>
                <a:sym typeface="Times New Roman"/>
              </a:rPr>
              <a:t>Useful Properties of Boolean Algebra</a:t>
            </a:r>
            <a:endParaRPr/>
          </a:p>
        </p:txBody>
      </p:sp>
      <p:cxnSp>
        <p:nvCxnSpPr>
          <p:cNvPr id="1150" name="Google Shape;1150;p93"/>
          <p:cNvCxnSpPr/>
          <p:nvPr/>
        </p:nvCxnSpPr>
        <p:spPr>
          <a:xfrm>
            <a:off x="4576763" y="2057400"/>
            <a:ext cx="1600200" cy="0"/>
          </a:xfrm>
          <a:prstGeom prst="straightConnector1">
            <a:avLst/>
          </a:prstGeom>
          <a:noFill/>
          <a:ln w="38100" cap="flat" cmpd="sng">
            <a:solidFill>
              <a:srgbClr val="993366"/>
            </a:solidFill>
            <a:prstDash val="solid"/>
            <a:round/>
            <a:headEnd type="none" w="med" len="med"/>
            <a:tailEnd type="none" w="med" len="med"/>
          </a:ln>
        </p:spPr>
      </p:cxnSp>
      <p:pic>
        <p:nvPicPr>
          <p:cNvPr id="1151" name="Google Shape;1151;p93"/>
          <p:cNvPicPr preferRelativeResize="0"/>
          <p:nvPr/>
        </p:nvPicPr>
        <p:blipFill rotWithShape="1">
          <a:blip r:embed="rId3">
            <a:alphaModFix/>
          </a:blip>
          <a:srcRect/>
          <a:stretch/>
        </p:blipFill>
        <p:spPr>
          <a:xfrm>
            <a:off x="5707063" y="1541464"/>
            <a:ext cx="106362" cy="41275"/>
          </a:xfrm>
          <a:prstGeom prst="rect">
            <a:avLst/>
          </a:prstGeom>
          <a:noFill/>
          <a:ln>
            <a:noFill/>
          </a:ln>
        </p:spPr>
      </p:pic>
      <p:sp>
        <p:nvSpPr>
          <p:cNvPr id="1152" name="Google Shape;1152;p93"/>
          <p:cNvSpPr/>
          <p:nvPr/>
        </p:nvSpPr>
        <p:spPr>
          <a:xfrm>
            <a:off x="1947863" y="914401"/>
            <a:ext cx="861060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366CC"/>
              </a:buClr>
              <a:buSzPts val="2400"/>
              <a:buFont typeface="Noto Sans Symbols"/>
              <a:buNone/>
            </a:pPr>
            <a:r>
              <a:rPr lang="en-US" sz="2400" b="1">
                <a:solidFill>
                  <a:srgbClr val="3366CC"/>
                </a:solidFill>
                <a:latin typeface="Times New Roman"/>
                <a:ea typeface="Times New Roman"/>
                <a:cs typeface="Times New Roman"/>
                <a:sym typeface="Times New Roman"/>
              </a:rPr>
              <a:t>Commutative law:</a:t>
            </a:r>
            <a:endParaRPr/>
          </a:p>
          <a:p>
            <a:pPr marL="0" marR="0" lvl="0" indent="0" algn="l" rtl="0">
              <a:spcBef>
                <a:spcPts val="0"/>
              </a:spcBef>
              <a:spcAft>
                <a:spcPts val="0"/>
              </a:spcAft>
              <a:buClr>
                <a:srgbClr val="003366"/>
              </a:buClr>
              <a:buSzPts val="2400"/>
              <a:buFont typeface="Noto Sans Symbols"/>
              <a:buNone/>
            </a:pPr>
            <a:r>
              <a:rPr lang="en-US" sz="2400" b="1">
                <a:solidFill>
                  <a:srgbClr val="003366"/>
                </a:solidFill>
                <a:latin typeface="Times New Roman"/>
                <a:ea typeface="Times New Roman"/>
                <a:cs typeface="Times New Roman"/>
                <a:sym typeface="Times New Roman"/>
              </a:rPr>
              <a:t>6. </a:t>
            </a:r>
            <a:r>
              <a:rPr lang="en-US" sz="2400" b="1" i="1">
                <a:solidFill>
                  <a:schemeClr val="dk2"/>
                </a:solidFill>
                <a:latin typeface="Times New Roman"/>
                <a:ea typeface="Times New Roman"/>
                <a:cs typeface="Times New Roman"/>
                <a:sym typeface="Times New Roman"/>
              </a:rPr>
              <a:t>X</a:t>
            </a:r>
            <a:r>
              <a:rPr lang="en-US" sz="2400" b="1">
                <a:solidFill>
                  <a:schemeClr val="dk2"/>
                </a:solidFill>
                <a:latin typeface="Times New Roman"/>
                <a:ea typeface="Times New Roman"/>
                <a:cs typeface="Times New Roman"/>
                <a:sym typeface="Times New Roman"/>
              </a:rPr>
              <a:t> + </a:t>
            </a:r>
            <a:r>
              <a:rPr lang="en-US" sz="2400" b="1" i="1">
                <a:solidFill>
                  <a:schemeClr val="dk2"/>
                </a:solidFill>
                <a:latin typeface="Times New Roman"/>
                <a:ea typeface="Times New Roman"/>
                <a:cs typeface="Times New Roman"/>
                <a:sym typeface="Times New Roman"/>
              </a:rPr>
              <a:t>Y</a:t>
            </a:r>
            <a:r>
              <a:rPr lang="en-US" sz="2400" b="1">
                <a:solidFill>
                  <a:schemeClr val="dk2"/>
                </a:solidFill>
                <a:latin typeface="Times New Roman"/>
                <a:ea typeface="Times New Roman"/>
                <a:cs typeface="Times New Roman"/>
                <a:sym typeface="Times New Roman"/>
              </a:rPr>
              <a:t> = </a:t>
            </a:r>
            <a:r>
              <a:rPr lang="en-US" sz="2400" b="1" i="1">
                <a:solidFill>
                  <a:schemeClr val="dk2"/>
                </a:solidFill>
                <a:latin typeface="Times New Roman"/>
                <a:ea typeface="Times New Roman"/>
                <a:cs typeface="Times New Roman"/>
                <a:sym typeface="Times New Roman"/>
              </a:rPr>
              <a:t>Y</a:t>
            </a:r>
            <a:r>
              <a:rPr lang="en-US" sz="2400" b="1">
                <a:solidFill>
                  <a:schemeClr val="dk2"/>
                </a:solidFill>
                <a:latin typeface="Times New Roman"/>
                <a:ea typeface="Times New Roman"/>
                <a:cs typeface="Times New Roman"/>
                <a:sym typeface="Times New Roman"/>
              </a:rPr>
              <a:t> +</a:t>
            </a:r>
            <a:r>
              <a:rPr lang="en-US" sz="2400" b="1" i="1">
                <a:solidFill>
                  <a:schemeClr val="dk2"/>
                </a:solidFill>
                <a:latin typeface="Times New Roman"/>
                <a:ea typeface="Times New Roman"/>
                <a:cs typeface="Times New Roman"/>
                <a:sym typeface="Times New Roman"/>
              </a:rPr>
              <a:t> X</a:t>
            </a:r>
            <a:r>
              <a:rPr lang="en-US" sz="2400" b="1">
                <a:solidFill>
                  <a:srgbClr val="003366"/>
                </a:solidFill>
                <a:latin typeface="Times New Roman"/>
                <a:ea typeface="Times New Roman"/>
                <a:cs typeface="Times New Roman"/>
                <a:sym typeface="Times New Roman"/>
              </a:rPr>
              <a:t>				6D. </a:t>
            </a:r>
            <a:r>
              <a:rPr lang="en-US" sz="2400" b="1" i="1">
                <a:solidFill>
                  <a:schemeClr val="dk2"/>
                </a:solidFill>
                <a:latin typeface="Times New Roman"/>
                <a:ea typeface="Times New Roman"/>
                <a:cs typeface="Times New Roman"/>
                <a:sym typeface="Times New Roman"/>
              </a:rPr>
              <a:t>X </a:t>
            </a:r>
            <a:r>
              <a:rPr lang="en-US" sz="2400" b="1">
                <a:solidFill>
                  <a:schemeClr val="dk2"/>
                </a:solidFill>
                <a:latin typeface="Times New Roman"/>
                <a:ea typeface="Times New Roman"/>
                <a:cs typeface="Times New Roman"/>
                <a:sym typeface="Times New Roman"/>
              </a:rPr>
              <a:t>•</a:t>
            </a:r>
            <a:r>
              <a:rPr lang="en-US" sz="2400" b="1">
                <a:solidFill>
                  <a:schemeClr val="dk1"/>
                </a:solidFill>
                <a:latin typeface="Times New Roman"/>
                <a:ea typeface="Times New Roman"/>
                <a:cs typeface="Times New Roman"/>
                <a:sym typeface="Times New Roman"/>
              </a:rPr>
              <a:t> </a:t>
            </a:r>
            <a:r>
              <a:rPr lang="en-US" sz="2400" b="1" i="1">
                <a:solidFill>
                  <a:schemeClr val="dk2"/>
                </a:solidFill>
                <a:latin typeface="Times New Roman"/>
                <a:ea typeface="Times New Roman"/>
                <a:cs typeface="Times New Roman"/>
                <a:sym typeface="Times New Roman"/>
              </a:rPr>
              <a:t>Y</a:t>
            </a:r>
            <a:r>
              <a:rPr lang="en-US" sz="2400" b="1">
                <a:solidFill>
                  <a:schemeClr val="dk2"/>
                </a:solidFill>
                <a:latin typeface="Times New Roman"/>
                <a:ea typeface="Times New Roman"/>
                <a:cs typeface="Times New Roman"/>
                <a:sym typeface="Times New Roman"/>
              </a:rPr>
              <a:t> = </a:t>
            </a:r>
            <a:r>
              <a:rPr lang="en-US" sz="2400" b="1" i="1">
                <a:solidFill>
                  <a:schemeClr val="dk2"/>
                </a:solidFill>
                <a:latin typeface="Times New Roman"/>
                <a:ea typeface="Times New Roman"/>
                <a:cs typeface="Times New Roman"/>
                <a:sym typeface="Times New Roman"/>
              </a:rPr>
              <a:t>Y </a:t>
            </a:r>
            <a:r>
              <a:rPr lang="en-US" sz="2400" b="1">
                <a:solidFill>
                  <a:schemeClr val="dk2"/>
                </a:solidFill>
                <a:latin typeface="Times New Roman"/>
                <a:ea typeface="Times New Roman"/>
                <a:cs typeface="Times New Roman"/>
                <a:sym typeface="Times New Roman"/>
              </a:rPr>
              <a:t>•</a:t>
            </a:r>
            <a:r>
              <a:rPr lang="en-US" sz="2400" b="1">
                <a:solidFill>
                  <a:schemeClr val="dk1"/>
                </a:solidFill>
                <a:latin typeface="Times New Roman"/>
                <a:ea typeface="Times New Roman"/>
                <a:cs typeface="Times New Roman"/>
                <a:sym typeface="Times New Roman"/>
              </a:rPr>
              <a:t> </a:t>
            </a:r>
            <a:r>
              <a:rPr lang="en-US" sz="2400" b="1" i="1">
                <a:solidFill>
                  <a:schemeClr val="dk2"/>
                </a:solidFill>
                <a:latin typeface="Times New Roman"/>
                <a:ea typeface="Times New Roman"/>
                <a:cs typeface="Times New Roman"/>
                <a:sym typeface="Times New Roman"/>
              </a:rPr>
              <a:t>X</a:t>
            </a:r>
            <a:endParaRPr sz="2400" b="1">
              <a:solidFill>
                <a:schemeClr val="dk2"/>
              </a:solidFill>
              <a:latin typeface="Times New Roman"/>
              <a:ea typeface="Times New Roman"/>
              <a:cs typeface="Times New Roman"/>
              <a:sym typeface="Times New Roman"/>
            </a:endParaRPr>
          </a:p>
          <a:p>
            <a:pPr marL="0" marR="0" lvl="0" indent="0" algn="l" rtl="0">
              <a:spcBef>
                <a:spcPts val="0"/>
              </a:spcBef>
              <a:spcAft>
                <a:spcPts val="0"/>
              </a:spcAft>
              <a:buClr>
                <a:srgbClr val="003366"/>
              </a:buClr>
              <a:buSzPts val="2400"/>
              <a:buFont typeface="Noto Sans Symbols"/>
              <a:buNone/>
            </a:pPr>
            <a:r>
              <a:rPr lang="en-US" sz="2400" b="1">
                <a:solidFill>
                  <a:srgbClr val="003366"/>
                </a:solidFill>
                <a:latin typeface="Times New Roman"/>
                <a:ea typeface="Times New Roman"/>
                <a:cs typeface="Times New Roman"/>
                <a:sym typeface="Times New Roman"/>
              </a:rPr>
              <a:t> </a:t>
            </a:r>
            <a:endParaRPr/>
          </a:p>
          <a:p>
            <a:pPr marL="0" marR="0" lvl="0" indent="0" algn="l" rtl="0">
              <a:spcBef>
                <a:spcPts val="0"/>
              </a:spcBef>
              <a:spcAft>
                <a:spcPts val="0"/>
              </a:spcAft>
              <a:buClr>
                <a:srgbClr val="3366CC"/>
              </a:buClr>
              <a:buSzPts val="2400"/>
              <a:buFont typeface="Noto Sans Symbols"/>
              <a:buNone/>
            </a:pPr>
            <a:r>
              <a:rPr lang="en-US" sz="2400" b="1">
                <a:solidFill>
                  <a:srgbClr val="3366CC"/>
                </a:solidFill>
                <a:latin typeface="Times New Roman"/>
                <a:ea typeface="Times New Roman"/>
                <a:cs typeface="Times New Roman"/>
                <a:sym typeface="Times New Roman"/>
              </a:rPr>
              <a:t>Associative law:</a:t>
            </a:r>
            <a:endParaRPr/>
          </a:p>
          <a:p>
            <a:pPr marL="0" marR="0" lvl="0" indent="0" algn="l" rtl="0">
              <a:spcBef>
                <a:spcPts val="0"/>
              </a:spcBef>
              <a:spcAft>
                <a:spcPts val="0"/>
              </a:spcAft>
              <a:buClr>
                <a:srgbClr val="003366"/>
              </a:buClr>
              <a:buSzPts val="2400"/>
              <a:buFont typeface="Noto Sans Symbols"/>
              <a:buNone/>
            </a:pPr>
            <a:r>
              <a:rPr lang="en-US" sz="2400" b="1">
                <a:solidFill>
                  <a:srgbClr val="003366"/>
                </a:solidFill>
                <a:latin typeface="Times New Roman"/>
                <a:ea typeface="Times New Roman"/>
                <a:cs typeface="Times New Roman"/>
                <a:sym typeface="Times New Roman"/>
              </a:rPr>
              <a:t>7. </a:t>
            </a:r>
            <a:r>
              <a:rPr lang="en-US" sz="2400" b="1">
                <a:solidFill>
                  <a:schemeClr val="dk2"/>
                </a:solidFill>
                <a:latin typeface="Times New Roman"/>
                <a:ea typeface="Times New Roman"/>
                <a:cs typeface="Times New Roman"/>
                <a:sym typeface="Times New Roman"/>
              </a:rPr>
              <a:t>(</a:t>
            </a:r>
            <a:r>
              <a:rPr lang="en-US" sz="2400" b="1" i="1">
                <a:solidFill>
                  <a:schemeClr val="dk2"/>
                </a:solidFill>
                <a:latin typeface="Times New Roman"/>
                <a:ea typeface="Times New Roman"/>
                <a:cs typeface="Times New Roman"/>
                <a:sym typeface="Times New Roman"/>
              </a:rPr>
              <a:t>X </a:t>
            </a:r>
            <a:r>
              <a:rPr lang="en-US" sz="2400" b="1">
                <a:solidFill>
                  <a:schemeClr val="dk2"/>
                </a:solidFill>
                <a:latin typeface="Times New Roman"/>
                <a:ea typeface="Times New Roman"/>
                <a:cs typeface="Times New Roman"/>
                <a:sym typeface="Times New Roman"/>
              </a:rPr>
              <a:t>+ </a:t>
            </a:r>
            <a:r>
              <a:rPr lang="en-US" sz="2400" b="1" i="1">
                <a:solidFill>
                  <a:schemeClr val="dk2"/>
                </a:solidFill>
                <a:latin typeface="Times New Roman"/>
                <a:ea typeface="Times New Roman"/>
                <a:cs typeface="Times New Roman"/>
                <a:sym typeface="Times New Roman"/>
              </a:rPr>
              <a:t>Y</a:t>
            </a:r>
            <a:r>
              <a:rPr lang="en-US" sz="2400" b="1">
                <a:solidFill>
                  <a:schemeClr val="dk2"/>
                </a:solidFill>
                <a:latin typeface="Times New Roman"/>
                <a:ea typeface="Times New Roman"/>
                <a:cs typeface="Times New Roman"/>
                <a:sym typeface="Times New Roman"/>
              </a:rPr>
              <a:t>) + </a:t>
            </a:r>
            <a:r>
              <a:rPr lang="en-US" sz="2400" b="1" i="1">
                <a:solidFill>
                  <a:schemeClr val="dk2"/>
                </a:solidFill>
                <a:latin typeface="Times New Roman"/>
                <a:ea typeface="Times New Roman"/>
                <a:cs typeface="Times New Roman"/>
                <a:sym typeface="Times New Roman"/>
              </a:rPr>
              <a:t>Z</a:t>
            </a:r>
            <a:r>
              <a:rPr lang="en-US" sz="2400" b="1">
                <a:solidFill>
                  <a:schemeClr val="dk2"/>
                </a:solidFill>
                <a:latin typeface="Times New Roman"/>
                <a:ea typeface="Times New Roman"/>
                <a:cs typeface="Times New Roman"/>
                <a:sym typeface="Times New Roman"/>
              </a:rPr>
              <a:t> = </a:t>
            </a:r>
            <a:r>
              <a:rPr lang="en-US" sz="2400" b="1" i="1">
                <a:solidFill>
                  <a:schemeClr val="dk2"/>
                </a:solidFill>
                <a:latin typeface="Times New Roman"/>
                <a:ea typeface="Times New Roman"/>
                <a:cs typeface="Times New Roman"/>
                <a:sym typeface="Times New Roman"/>
              </a:rPr>
              <a:t>X </a:t>
            </a:r>
            <a:r>
              <a:rPr lang="en-US" sz="2400" b="1">
                <a:solidFill>
                  <a:schemeClr val="dk2"/>
                </a:solidFill>
                <a:latin typeface="Times New Roman"/>
                <a:ea typeface="Times New Roman"/>
                <a:cs typeface="Times New Roman"/>
                <a:sym typeface="Times New Roman"/>
              </a:rPr>
              <a:t>+ (</a:t>
            </a:r>
            <a:r>
              <a:rPr lang="en-US" sz="2400" b="1" i="1">
                <a:solidFill>
                  <a:schemeClr val="dk2"/>
                </a:solidFill>
                <a:latin typeface="Times New Roman"/>
                <a:ea typeface="Times New Roman"/>
                <a:cs typeface="Times New Roman"/>
                <a:sym typeface="Times New Roman"/>
              </a:rPr>
              <a:t>Y </a:t>
            </a:r>
            <a:r>
              <a:rPr lang="en-US" sz="2400" b="1">
                <a:solidFill>
                  <a:schemeClr val="dk2"/>
                </a:solidFill>
                <a:latin typeface="Times New Roman"/>
                <a:ea typeface="Times New Roman"/>
                <a:cs typeface="Times New Roman"/>
                <a:sym typeface="Times New Roman"/>
              </a:rPr>
              <a:t>+ </a:t>
            </a:r>
            <a:r>
              <a:rPr lang="en-US" sz="2400" b="1" i="1">
                <a:solidFill>
                  <a:schemeClr val="dk2"/>
                </a:solidFill>
                <a:latin typeface="Times New Roman"/>
                <a:ea typeface="Times New Roman"/>
                <a:cs typeface="Times New Roman"/>
                <a:sym typeface="Times New Roman"/>
              </a:rPr>
              <a:t>Z</a:t>
            </a:r>
            <a:r>
              <a:rPr lang="en-US" sz="2400" b="1">
                <a:solidFill>
                  <a:schemeClr val="dk2"/>
                </a:solidFill>
                <a:latin typeface="Times New Roman"/>
                <a:ea typeface="Times New Roman"/>
                <a:cs typeface="Times New Roman"/>
                <a:sym typeface="Times New Roman"/>
              </a:rPr>
              <a:t>)</a:t>
            </a:r>
            <a:r>
              <a:rPr lang="en-US" sz="2400" b="1">
                <a:solidFill>
                  <a:srgbClr val="003366"/>
                </a:solidFill>
                <a:latin typeface="Times New Roman"/>
                <a:ea typeface="Times New Roman"/>
                <a:cs typeface="Times New Roman"/>
                <a:sym typeface="Times New Roman"/>
              </a:rPr>
              <a:t> 	        7D. </a:t>
            </a:r>
            <a:r>
              <a:rPr lang="en-US" sz="2400" b="1">
                <a:solidFill>
                  <a:schemeClr val="dk2"/>
                </a:solidFill>
                <a:latin typeface="Times New Roman"/>
                <a:ea typeface="Times New Roman"/>
                <a:cs typeface="Times New Roman"/>
                <a:sym typeface="Times New Roman"/>
              </a:rPr>
              <a:t>(</a:t>
            </a:r>
            <a:r>
              <a:rPr lang="en-US" sz="2400" b="1" i="1">
                <a:solidFill>
                  <a:schemeClr val="dk2"/>
                </a:solidFill>
                <a:latin typeface="Times New Roman"/>
                <a:ea typeface="Times New Roman"/>
                <a:cs typeface="Times New Roman"/>
                <a:sym typeface="Times New Roman"/>
              </a:rPr>
              <a:t>X Y</a:t>
            </a:r>
            <a:r>
              <a:rPr lang="en-US" sz="2400" b="1">
                <a:solidFill>
                  <a:schemeClr val="dk2"/>
                </a:solidFill>
                <a:latin typeface="Times New Roman"/>
                <a:ea typeface="Times New Roman"/>
                <a:cs typeface="Times New Roman"/>
                <a:sym typeface="Times New Roman"/>
              </a:rPr>
              <a:t>)</a:t>
            </a:r>
            <a:r>
              <a:rPr lang="en-US" sz="2400" b="1" i="1">
                <a:solidFill>
                  <a:schemeClr val="dk2"/>
                </a:solidFill>
                <a:latin typeface="Times New Roman"/>
                <a:ea typeface="Times New Roman"/>
                <a:cs typeface="Times New Roman"/>
                <a:sym typeface="Times New Roman"/>
              </a:rPr>
              <a:t>Z</a:t>
            </a:r>
            <a:r>
              <a:rPr lang="en-US" sz="2400" b="1">
                <a:solidFill>
                  <a:schemeClr val="dk2"/>
                </a:solidFill>
                <a:latin typeface="Times New Roman"/>
                <a:ea typeface="Times New Roman"/>
                <a:cs typeface="Times New Roman"/>
                <a:sym typeface="Times New Roman"/>
              </a:rPr>
              <a:t> = </a:t>
            </a:r>
            <a:r>
              <a:rPr lang="en-US" sz="2400" b="1" i="1">
                <a:solidFill>
                  <a:schemeClr val="dk2"/>
                </a:solidFill>
                <a:latin typeface="Times New Roman"/>
                <a:ea typeface="Times New Roman"/>
                <a:cs typeface="Times New Roman"/>
                <a:sym typeface="Times New Roman"/>
              </a:rPr>
              <a:t>X</a:t>
            </a:r>
            <a:r>
              <a:rPr lang="en-US" sz="2400" b="1">
                <a:solidFill>
                  <a:schemeClr val="dk2"/>
                </a:solidFill>
                <a:latin typeface="Times New Roman"/>
                <a:ea typeface="Times New Roman"/>
                <a:cs typeface="Times New Roman"/>
                <a:sym typeface="Times New Roman"/>
              </a:rPr>
              <a:t>(</a:t>
            </a:r>
            <a:r>
              <a:rPr lang="en-US" sz="2400" b="1" i="1">
                <a:solidFill>
                  <a:schemeClr val="dk2"/>
                </a:solidFill>
                <a:latin typeface="Times New Roman"/>
                <a:ea typeface="Times New Roman"/>
                <a:cs typeface="Times New Roman"/>
                <a:sym typeface="Times New Roman"/>
              </a:rPr>
              <a:t>Y Z</a:t>
            </a:r>
            <a:r>
              <a:rPr lang="en-US" sz="2400" b="1">
                <a:solidFill>
                  <a:schemeClr val="dk2"/>
                </a:solidFill>
                <a:latin typeface="Times New Roman"/>
                <a:ea typeface="Times New Roman"/>
                <a:cs typeface="Times New Roman"/>
                <a:sym typeface="Times New Roman"/>
              </a:rPr>
              <a:t>) = </a:t>
            </a:r>
            <a:r>
              <a:rPr lang="en-US" sz="2400" b="1" i="1">
                <a:solidFill>
                  <a:schemeClr val="dk2"/>
                </a:solidFill>
                <a:latin typeface="Times New Roman"/>
                <a:ea typeface="Times New Roman"/>
                <a:cs typeface="Times New Roman"/>
                <a:sym typeface="Times New Roman"/>
              </a:rPr>
              <a:t>X</a:t>
            </a:r>
            <a:r>
              <a:rPr lang="en-US" sz="2400" b="1">
                <a:solidFill>
                  <a:schemeClr val="dk2"/>
                </a:solidFill>
                <a:latin typeface="Times New Roman"/>
                <a:ea typeface="Times New Roman"/>
                <a:cs typeface="Times New Roman"/>
                <a:sym typeface="Times New Roman"/>
              </a:rPr>
              <a:t> </a:t>
            </a:r>
            <a:r>
              <a:rPr lang="en-US" sz="2400" b="1" i="1">
                <a:solidFill>
                  <a:schemeClr val="dk2"/>
                </a:solidFill>
                <a:latin typeface="Times New Roman"/>
                <a:ea typeface="Times New Roman"/>
                <a:cs typeface="Times New Roman"/>
                <a:sym typeface="Times New Roman"/>
              </a:rPr>
              <a:t>Y</a:t>
            </a:r>
            <a:r>
              <a:rPr lang="en-US" sz="2400" b="1">
                <a:solidFill>
                  <a:schemeClr val="dk2"/>
                </a:solidFill>
                <a:latin typeface="Times New Roman"/>
                <a:ea typeface="Times New Roman"/>
                <a:cs typeface="Times New Roman"/>
                <a:sym typeface="Times New Roman"/>
              </a:rPr>
              <a:t> </a:t>
            </a:r>
            <a:r>
              <a:rPr lang="en-US" sz="2400" b="1" i="1">
                <a:solidFill>
                  <a:schemeClr val="dk2"/>
                </a:solidFill>
                <a:latin typeface="Times New Roman"/>
                <a:ea typeface="Times New Roman"/>
                <a:cs typeface="Times New Roman"/>
                <a:sym typeface="Times New Roman"/>
              </a:rPr>
              <a:t>Z </a:t>
            </a:r>
            <a:endParaRPr sz="2400" b="1">
              <a:solidFill>
                <a:schemeClr val="dk2"/>
              </a:solidFill>
              <a:latin typeface="Times New Roman"/>
              <a:ea typeface="Times New Roman"/>
              <a:cs typeface="Times New Roman"/>
              <a:sym typeface="Times New Roman"/>
            </a:endParaRPr>
          </a:p>
          <a:p>
            <a:pPr marL="0" marR="0" lvl="0" indent="0" algn="l" rtl="0">
              <a:spcBef>
                <a:spcPts val="0"/>
              </a:spcBef>
              <a:spcAft>
                <a:spcPts val="0"/>
              </a:spcAft>
              <a:buClr>
                <a:srgbClr val="003366"/>
              </a:buClr>
              <a:buSzPts val="2400"/>
              <a:buFont typeface="Noto Sans Symbols"/>
              <a:buNone/>
            </a:pPr>
            <a:r>
              <a:rPr lang="en-US" sz="2400" b="1">
                <a:solidFill>
                  <a:srgbClr val="003366"/>
                </a:solidFill>
                <a:latin typeface="Times New Roman"/>
                <a:ea typeface="Times New Roman"/>
                <a:cs typeface="Times New Roman"/>
                <a:sym typeface="Times New Roman"/>
              </a:rPr>
              <a:t>                       </a:t>
            </a:r>
            <a:r>
              <a:rPr lang="en-US" sz="2400" b="1">
                <a:solidFill>
                  <a:schemeClr val="dk2"/>
                </a:solidFill>
                <a:latin typeface="Times New Roman"/>
                <a:ea typeface="Times New Roman"/>
                <a:cs typeface="Times New Roman"/>
                <a:sym typeface="Times New Roman"/>
              </a:rPr>
              <a:t>= </a:t>
            </a:r>
            <a:r>
              <a:rPr lang="en-US" sz="2400" b="1" i="1">
                <a:solidFill>
                  <a:schemeClr val="dk2"/>
                </a:solidFill>
                <a:latin typeface="Times New Roman"/>
                <a:ea typeface="Times New Roman"/>
                <a:cs typeface="Times New Roman"/>
                <a:sym typeface="Times New Roman"/>
              </a:rPr>
              <a:t>X </a:t>
            </a:r>
            <a:r>
              <a:rPr lang="en-US" sz="2400" b="1">
                <a:solidFill>
                  <a:schemeClr val="dk2"/>
                </a:solidFill>
                <a:latin typeface="Times New Roman"/>
                <a:ea typeface="Times New Roman"/>
                <a:cs typeface="Times New Roman"/>
                <a:sym typeface="Times New Roman"/>
              </a:rPr>
              <a:t>+ </a:t>
            </a:r>
            <a:r>
              <a:rPr lang="en-US" sz="2400" b="1" i="1">
                <a:solidFill>
                  <a:schemeClr val="dk2"/>
                </a:solidFill>
                <a:latin typeface="Times New Roman"/>
                <a:ea typeface="Times New Roman"/>
                <a:cs typeface="Times New Roman"/>
                <a:sym typeface="Times New Roman"/>
              </a:rPr>
              <a:t>Y</a:t>
            </a:r>
            <a:r>
              <a:rPr lang="en-US" sz="2400" b="1">
                <a:solidFill>
                  <a:schemeClr val="dk2"/>
                </a:solidFill>
                <a:latin typeface="Times New Roman"/>
                <a:ea typeface="Times New Roman"/>
                <a:cs typeface="Times New Roman"/>
                <a:sym typeface="Times New Roman"/>
              </a:rPr>
              <a:t> + Z</a:t>
            </a:r>
            <a:endParaRPr/>
          </a:p>
          <a:p>
            <a:pPr marL="0" marR="0" lvl="0" indent="0" algn="l" rtl="0">
              <a:spcBef>
                <a:spcPts val="0"/>
              </a:spcBef>
              <a:spcAft>
                <a:spcPts val="0"/>
              </a:spcAft>
              <a:buClr>
                <a:srgbClr val="003366"/>
              </a:buClr>
              <a:buSzPts val="2400"/>
              <a:buFont typeface="Noto Sans Symbols"/>
              <a:buNone/>
            </a:pPr>
            <a:r>
              <a:rPr lang="en-US" sz="2400" b="1">
                <a:solidFill>
                  <a:srgbClr val="003366"/>
                </a:solidFill>
                <a:latin typeface="Times New Roman"/>
                <a:ea typeface="Times New Roman"/>
                <a:cs typeface="Times New Roman"/>
                <a:sym typeface="Times New Roman"/>
              </a:rPr>
              <a:t> </a:t>
            </a:r>
            <a:endParaRPr/>
          </a:p>
          <a:p>
            <a:pPr marL="0" marR="0" lvl="0" indent="0" algn="l" rtl="0">
              <a:spcBef>
                <a:spcPts val="0"/>
              </a:spcBef>
              <a:spcAft>
                <a:spcPts val="0"/>
              </a:spcAft>
              <a:buClr>
                <a:srgbClr val="3366CC"/>
              </a:buClr>
              <a:buSzPts val="2400"/>
              <a:buFont typeface="Noto Sans Symbols"/>
              <a:buNone/>
            </a:pPr>
            <a:r>
              <a:rPr lang="en-US" sz="2400" b="1">
                <a:solidFill>
                  <a:srgbClr val="3366CC"/>
                </a:solidFill>
                <a:latin typeface="Times New Roman"/>
                <a:ea typeface="Times New Roman"/>
                <a:cs typeface="Times New Roman"/>
                <a:sym typeface="Times New Roman"/>
              </a:rPr>
              <a:t>Distributive law:</a:t>
            </a:r>
            <a:endParaRPr/>
          </a:p>
          <a:p>
            <a:pPr marL="0" marR="0" lvl="0" indent="0" algn="l" rtl="0">
              <a:spcBef>
                <a:spcPts val="0"/>
              </a:spcBef>
              <a:spcAft>
                <a:spcPts val="0"/>
              </a:spcAft>
              <a:buClr>
                <a:srgbClr val="003366"/>
              </a:buClr>
              <a:buSzPts val="2400"/>
              <a:buFont typeface="Noto Sans Symbols"/>
              <a:buNone/>
            </a:pPr>
            <a:r>
              <a:rPr lang="en-US" sz="2400" b="1">
                <a:solidFill>
                  <a:srgbClr val="003366"/>
                </a:solidFill>
                <a:latin typeface="Times New Roman"/>
                <a:ea typeface="Times New Roman"/>
                <a:cs typeface="Times New Roman"/>
                <a:sym typeface="Times New Roman"/>
              </a:rPr>
              <a:t>8. </a:t>
            </a:r>
            <a:r>
              <a:rPr lang="en-US" sz="2400" b="1" i="1">
                <a:solidFill>
                  <a:schemeClr val="dk2"/>
                </a:solidFill>
                <a:latin typeface="Times New Roman"/>
                <a:ea typeface="Times New Roman"/>
                <a:cs typeface="Times New Roman"/>
                <a:sym typeface="Times New Roman"/>
              </a:rPr>
              <a:t>X</a:t>
            </a:r>
            <a:r>
              <a:rPr lang="en-US" sz="2400" b="1">
                <a:solidFill>
                  <a:schemeClr val="dk2"/>
                </a:solidFill>
                <a:latin typeface="Times New Roman"/>
                <a:ea typeface="Times New Roman"/>
                <a:cs typeface="Times New Roman"/>
                <a:sym typeface="Times New Roman"/>
              </a:rPr>
              <a:t>(</a:t>
            </a:r>
            <a:r>
              <a:rPr lang="en-US" sz="2400" b="1" i="1">
                <a:solidFill>
                  <a:schemeClr val="dk2"/>
                </a:solidFill>
                <a:latin typeface="Times New Roman"/>
                <a:ea typeface="Times New Roman"/>
                <a:cs typeface="Times New Roman"/>
                <a:sym typeface="Times New Roman"/>
              </a:rPr>
              <a:t>Y</a:t>
            </a:r>
            <a:r>
              <a:rPr lang="en-US" sz="2400" b="1">
                <a:solidFill>
                  <a:schemeClr val="dk2"/>
                </a:solidFill>
                <a:latin typeface="Times New Roman"/>
                <a:ea typeface="Times New Roman"/>
                <a:cs typeface="Times New Roman"/>
                <a:sym typeface="Times New Roman"/>
              </a:rPr>
              <a:t> </a:t>
            </a:r>
            <a:r>
              <a:rPr lang="en-US" sz="2400" b="1" i="1">
                <a:solidFill>
                  <a:schemeClr val="dk2"/>
                </a:solidFill>
                <a:latin typeface="Times New Roman"/>
                <a:ea typeface="Times New Roman"/>
                <a:cs typeface="Times New Roman"/>
                <a:sym typeface="Times New Roman"/>
              </a:rPr>
              <a:t>+</a:t>
            </a:r>
            <a:r>
              <a:rPr lang="en-US" sz="2400" b="1">
                <a:solidFill>
                  <a:schemeClr val="dk2"/>
                </a:solidFill>
                <a:latin typeface="Times New Roman"/>
                <a:ea typeface="Times New Roman"/>
                <a:cs typeface="Times New Roman"/>
                <a:sym typeface="Times New Roman"/>
              </a:rPr>
              <a:t> </a:t>
            </a:r>
            <a:r>
              <a:rPr lang="en-US" sz="2400" b="1" i="1">
                <a:solidFill>
                  <a:schemeClr val="dk2"/>
                </a:solidFill>
                <a:latin typeface="Times New Roman"/>
                <a:ea typeface="Times New Roman"/>
                <a:cs typeface="Times New Roman"/>
                <a:sym typeface="Times New Roman"/>
              </a:rPr>
              <a:t>Z</a:t>
            </a:r>
            <a:r>
              <a:rPr lang="en-US" sz="2400" b="1">
                <a:solidFill>
                  <a:schemeClr val="dk2"/>
                </a:solidFill>
                <a:latin typeface="Times New Roman"/>
                <a:ea typeface="Times New Roman"/>
                <a:cs typeface="Times New Roman"/>
                <a:sym typeface="Times New Roman"/>
              </a:rPr>
              <a:t>) = </a:t>
            </a:r>
            <a:r>
              <a:rPr lang="en-US" sz="2400" b="1" i="1">
                <a:solidFill>
                  <a:schemeClr val="dk2"/>
                </a:solidFill>
                <a:latin typeface="Times New Roman"/>
                <a:ea typeface="Times New Roman"/>
                <a:cs typeface="Times New Roman"/>
                <a:sym typeface="Times New Roman"/>
              </a:rPr>
              <a:t>XY </a:t>
            </a:r>
            <a:r>
              <a:rPr lang="en-US" sz="2400" b="1">
                <a:solidFill>
                  <a:schemeClr val="dk2"/>
                </a:solidFill>
                <a:latin typeface="Times New Roman"/>
                <a:ea typeface="Times New Roman"/>
                <a:cs typeface="Times New Roman"/>
                <a:sym typeface="Times New Roman"/>
              </a:rPr>
              <a:t>+ </a:t>
            </a:r>
            <a:r>
              <a:rPr lang="en-US" sz="2400" b="1" i="1">
                <a:solidFill>
                  <a:schemeClr val="dk2"/>
                </a:solidFill>
                <a:latin typeface="Times New Roman"/>
                <a:ea typeface="Times New Roman"/>
                <a:cs typeface="Times New Roman"/>
                <a:sym typeface="Times New Roman"/>
              </a:rPr>
              <a:t>XZ</a:t>
            </a:r>
            <a:r>
              <a:rPr lang="en-US" sz="2400" b="1">
                <a:solidFill>
                  <a:srgbClr val="003366"/>
                </a:solidFill>
                <a:latin typeface="Times New Roman"/>
                <a:ea typeface="Times New Roman"/>
                <a:cs typeface="Times New Roman"/>
                <a:sym typeface="Times New Roman"/>
              </a:rPr>
              <a:t>		8D. </a:t>
            </a:r>
            <a:r>
              <a:rPr lang="en-US" sz="2400" b="1" i="1">
                <a:solidFill>
                  <a:schemeClr val="dk2"/>
                </a:solidFill>
                <a:latin typeface="Times New Roman"/>
                <a:ea typeface="Times New Roman"/>
                <a:cs typeface="Times New Roman"/>
                <a:sym typeface="Times New Roman"/>
              </a:rPr>
              <a:t>X</a:t>
            </a:r>
            <a:r>
              <a:rPr lang="en-US" sz="2400" b="1">
                <a:solidFill>
                  <a:schemeClr val="dk2"/>
                </a:solidFill>
                <a:latin typeface="Times New Roman"/>
                <a:ea typeface="Times New Roman"/>
                <a:cs typeface="Times New Roman"/>
                <a:sym typeface="Times New Roman"/>
              </a:rPr>
              <a:t> + </a:t>
            </a:r>
            <a:r>
              <a:rPr lang="en-US" sz="2400" b="1" i="1">
                <a:solidFill>
                  <a:schemeClr val="dk2"/>
                </a:solidFill>
                <a:latin typeface="Times New Roman"/>
                <a:ea typeface="Times New Roman"/>
                <a:cs typeface="Times New Roman"/>
                <a:sym typeface="Times New Roman"/>
              </a:rPr>
              <a:t>YZ</a:t>
            </a:r>
            <a:r>
              <a:rPr lang="en-US" sz="2400" b="1">
                <a:solidFill>
                  <a:schemeClr val="dk2"/>
                </a:solidFill>
                <a:latin typeface="Times New Roman"/>
                <a:ea typeface="Times New Roman"/>
                <a:cs typeface="Times New Roman"/>
                <a:sym typeface="Times New Roman"/>
              </a:rPr>
              <a:t> = </a:t>
            </a:r>
            <a:r>
              <a:rPr lang="en-US" sz="2400" b="1" i="1">
                <a:solidFill>
                  <a:schemeClr val="dk2"/>
                </a:solidFill>
                <a:latin typeface="Times New Roman"/>
                <a:ea typeface="Times New Roman"/>
                <a:cs typeface="Times New Roman"/>
                <a:sym typeface="Times New Roman"/>
              </a:rPr>
              <a:t>(X</a:t>
            </a:r>
            <a:r>
              <a:rPr lang="en-US" sz="2400" b="1">
                <a:solidFill>
                  <a:schemeClr val="dk2"/>
                </a:solidFill>
                <a:latin typeface="Times New Roman"/>
                <a:ea typeface="Times New Roman"/>
                <a:cs typeface="Times New Roman"/>
                <a:sym typeface="Times New Roman"/>
              </a:rPr>
              <a:t> + </a:t>
            </a:r>
            <a:r>
              <a:rPr lang="en-US" sz="2400" b="1" i="1">
                <a:solidFill>
                  <a:schemeClr val="dk2"/>
                </a:solidFill>
                <a:latin typeface="Times New Roman"/>
                <a:ea typeface="Times New Roman"/>
                <a:cs typeface="Times New Roman"/>
                <a:sym typeface="Times New Roman"/>
              </a:rPr>
              <a:t>Y</a:t>
            </a:r>
            <a:r>
              <a:rPr lang="en-US" sz="2400" b="1">
                <a:solidFill>
                  <a:schemeClr val="dk2"/>
                </a:solidFill>
                <a:latin typeface="Times New Roman"/>
                <a:ea typeface="Times New Roman"/>
                <a:cs typeface="Times New Roman"/>
                <a:sym typeface="Times New Roman"/>
              </a:rPr>
              <a:t>)(</a:t>
            </a:r>
            <a:r>
              <a:rPr lang="en-US" sz="2400" b="1" i="1">
                <a:solidFill>
                  <a:schemeClr val="dk2"/>
                </a:solidFill>
                <a:latin typeface="Times New Roman"/>
                <a:ea typeface="Times New Roman"/>
                <a:cs typeface="Times New Roman"/>
                <a:sym typeface="Times New Roman"/>
              </a:rPr>
              <a:t>X</a:t>
            </a:r>
            <a:r>
              <a:rPr lang="en-US" sz="2400" b="1">
                <a:solidFill>
                  <a:schemeClr val="dk2"/>
                </a:solidFill>
                <a:latin typeface="Times New Roman"/>
                <a:ea typeface="Times New Roman"/>
                <a:cs typeface="Times New Roman"/>
                <a:sym typeface="Times New Roman"/>
              </a:rPr>
              <a:t> + </a:t>
            </a:r>
            <a:r>
              <a:rPr lang="en-US" sz="2400" b="1" i="1">
                <a:solidFill>
                  <a:schemeClr val="dk2"/>
                </a:solidFill>
                <a:latin typeface="Times New Roman"/>
                <a:ea typeface="Times New Roman"/>
                <a:cs typeface="Times New Roman"/>
                <a:sym typeface="Times New Roman"/>
              </a:rPr>
              <a:t>Z</a:t>
            </a:r>
            <a:r>
              <a:rPr lang="en-US" sz="2400" b="1">
                <a:solidFill>
                  <a:schemeClr val="dk2"/>
                </a:solidFill>
                <a:latin typeface="Times New Roman"/>
                <a:ea typeface="Times New Roman"/>
                <a:cs typeface="Times New Roman"/>
                <a:sym typeface="Times New Roman"/>
              </a:rPr>
              <a:t>)</a:t>
            </a:r>
            <a:r>
              <a:rPr lang="en-US" sz="2400" b="1">
                <a:solidFill>
                  <a:srgbClr val="003366"/>
                </a:solidFill>
                <a:latin typeface="Times New Roman"/>
                <a:ea typeface="Times New Roman"/>
                <a:cs typeface="Times New Roman"/>
                <a:sym typeface="Times New Roman"/>
              </a:rPr>
              <a:t> </a:t>
            </a:r>
            <a:endParaRPr/>
          </a:p>
          <a:p>
            <a:pPr marL="0" marR="0" lvl="0" indent="0" algn="l" rtl="0">
              <a:spcBef>
                <a:spcPts val="0"/>
              </a:spcBef>
              <a:spcAft>
                <a:spcPts val="0"/>
              </a:spcAft>
              <a:buClr>
                <a:srgbClr val="003366"/>
              </a:buClr>
              <a:buSzPts val="2400"/>
              <a:buFont typeface="Noto Sans Symbols"/>
              <a:buNone/>
            </a:pPr>
            <a:r>
              <a:rPr lang="en-US" sz="2400" b="1">
                <a:solidFill>
                  <a:srgbClr val="003366"/>
                </a:solidFill>
                <a:latin typeface="Times New Roman"/>
                <a:ea typeface="Times New Roman"/>
                <a:cs typeface="Times New Roman"/>
                <a:sym typeface="Times New Roman"/>
              </a:rPr>
              <a:t> </a:t>
            </a:r>
            <a:endParaRPr/>
          </a:p>
          <a:p>
            <a:pPr marL="0" marR="0" lvl="0" indent="0" algn="l" rtl="0">
              <a:spcBef>
                <a:spcPts val="0"/>
              </a:spcBef>
              <a:spcAft>
                <a:spcPts val="0"/>
              </a:spcAft>
              <a:buClr>
                <a:srgbClr val="3366CC"/>
              </a:buClr>
              <a:buSzPts val="2400"/>
              <a:buFont typeface="Noto Sans Symbols"/>
              <a:buNone/>
            </a:pPr>
            <a:r>
              <a:rPr lang="en-US" sz="2400" b="1">
                <a:solidFill>
                  <a:srgbClr val="3366CC"/>
                </a:solidFill>
                <a:latin typeface="Times New Roman"/>
                <a:ea typeface="Times New Roman"/>
                <a:cs typeface="Times New Roman"/>
                <a:sym typeface="Times New Roman"/>
              </a:rPr>
              <a:t>Simplification theorems:</a:t>
            </a:r>
            <a:endParaRPr/>
          </a:p>
          <a:p>
            <a:pPr marL="0" marR="0" lvl="0" indent="0" algn="l" rtl="0">
              <a:spcBef>
                <a:spcPts val="0"/>
              </a:spcBef>
              <a:spcAft>
                <a:spcPts val="0"/>
              </a:spcAft>
              <a:buClr>
                <a:srgbClr val="003366"/>
              </a:buClr>
              <a:buSzPts val="2400"/>
              <a:buFont typeface="Noto Sans Symbols"/>
              <a:buNone/>
            </a:pPr>
            <a:r>
              <a:rPr lang="en-US" sz="2400" b="1">
                <a:solidFill>
                  <a:srgbClr val="003366"/>
                </a:solidFill>
                <a:latin typeface="Times New Roman"/>
                <a:ea typeface="Times New Roman"/>
                <a:cs typeface="Times New Roman"/>
                <a:sym typeface="Times New Roman"/>
              </a:rPr>
              <a:t>9. </a:t>
            </a:r>
            <a:r>
              <a:rPr lang="en-US" sz="2400" b="1" i="1">
                <a:solidFill>
                  <a:schemeClr val="dk2"/>
                </a:solidFill>
                <a:latin typeface="Times New Roman"/>
                <a:ea typeface="Times New Roman"/>
                <a:cs typeface="Times New Roman"/>
                <a:sym typeface="Times New Roman"/>
              </a:rPr>
              <a:t>XY</a:t>
            </a:r>
            <a:r>
              <a:rPr lang="en-US" sz="2400" b="1">
                <a:solidFill>
                  <a:schemeClr val="dk2"/>
                </a:solidFill>
                <a:latin typeface="Times New Roman"/>
                <a:ea typeface="Times New Roman"/>
                <a:cs typeface="Times New Roman"/>
                <a:sym typeface="Times New Roman"/>
              </a:rPr>
              <a:t> + </a:t>
            </a:r>
            <a:r>
              <a:rPr lang="en-US" sz="2400" b="1" i="1">
                <a:solidFill>
                  <a:schemeClr val="dk2"/>
                </a:solidFill>
                <a:latin typeface="Times New Roman"/>
                <a:ea typeface="Times New Roman"/>
                <a:cs typeface="Times New Roman"/>
                <a:sym typeface="Times New Roman"/>
              </a:rPr>
              <a:t>XY'</a:t>
            </a:r>
            <a:r>
              <a:rPr lang="en-US" sz="2400" b="1">
                <a:solidFill>
                  <a:schemeClr val="dk2"/>
                </a:solidFill>
                <a:latin typeface="Times New Roman"/>
                <a:ea typeface="Times New Roman"/>
                <a:cs typeface="Times New Roman"/>
                <a:sym typeface="Times New Roman"/>
              </a:rPr>
              <a:t> = </a:t>
            </a:r>
            <a:r>
              <a:rPr lang="en-US" sz="2400" b="1" i="1">
                <a:solidFill>
                  <a:schemeClr val="dk2"/>
                </a:solidFill>
                <a:latin typeface="Times New Roman"/>
                <a:ea typeface="Times New Roman"/>
                <a:cs typeface="Times New Roman"/>
                <a:sym typeface="Times New Roman"/>
              </a:rPr>
              <a:t>X</a:t>
            </a:r>
            <a:r>
              <a:rPr lang="en-US" sz="2400" b="1">
                <a:solidFill>
                  <a:srgbClr val="003366"/>
                </a:solidFill>
                <a:latin typeface="Times New Roman"/>
                <a:ea typeface="Times New Roman"/>
                <a:cs typeface="Times New Roman"/>
                <a:sym typeface="Times New Roman"/>
              </a:rPr>
              <a:t>				9D. </a:t>
            </a:r>
            <a:r>
              <a:rPr lang="en-US" sz="2400" b="1">
                <a:solidFill>
                  <a:schemeClr val="dk2"/>
                </a:solidFill>
                <a:latin typeface="Times New Roman"/>
                <a:ea typeface="Times New Roman"/>
                <a:cs typeface="Times New Roman"/>
                <a:sym typeface="Times New Roman"/>
              </a:rPr>
              <a:t>(</a:t>
            </a:r>
            <a:r>
              <a:rPr lang="en-US" sz="2400" b="1" i="1">
                <a:solidFill>
                  <a:schemeClr val="dk2"/>
                </a:solidFill>
                <a:latin typeface="Times New Roman"/>
                <a:ea typeface="Times New Roman"/>
                <a:cs typeface="Times New Roman"/>
                <a:sym typeface="Times New Roman"/>
              </a:rPr>
              <a:t>X </a:t>
            </a:r>
            <a:r>
              <a:rPr lang="en-US" sz="2400" b="1">
                <a:solidFill>
                  <a:schemeClr val="dk2"/>
                </a:solidFill>
                <a:latin typeface="Times New Roman"/>
                <a:ea typeface="Times New Roman"/>
                <a:cs typeface="Times New Roman"/>
                <a:sym typeface="Times New Roman"/>
              </a:rPr>
              <a:t>+ </a:t>
            </a:r>
            <a:r>
              <a:rPr lang="en-US" sz="2400" b="1" i="1">
                <a:solidFill>
                  <a:schemeClr val="dk2"/>
                </a:solidFill>
                <a:latin typeface="Times New Roman"/>
                <a:ea typeface="Times New Roman"/>
                <a:cs typeface="Times New Roman"/>
                <a:sym typeface="Times New Roman"/>
              </a:rPr>
              <a:t>Y</a:t>
            </a:r>
            <a:r>
              <a:rPr lang="en-US" sz="2400" b="1">
                <a:solidFill>
                  <a:schemeClr val="dk2"/>
                </a:solidFill>
                <a:latin typeface="Times New Roman"/>
                <a:ea typeface="Times New Roman"/>
                <a:cs typeface="Times New Roman"/>
                <a:sym typeface="Times New Roman"/>
              </a:rPr>
              <a:t>)(</a:t>
            </a:r>
            <a:r>
              <a:rPr lang="en-US" sz="2400" b="1" i="1">
                <a:solidFill>
                  <a:schemeClr val="dk2"/>
                </a:solidFill>
                <a:latin typeface="Times New Roman"/>
                <a:ea typeface="Times New Roman"/>
                <a:cs typeface="Times New Roman"/>
                <a:sym typeface="Times New Roman"/>
              </a:rPr>
              <a:t>X</a:t>
            </a:r>
            <a:r>
              <a:rPr lang="en-US" sz="2400" b="1">
                <a:solidFill>
                  <a:schemeClr val="dk2"/>
                </a:solidFill>
                <a:latin typeface="Times New Roman"/>
                <a:ea typeface="Times New Roman"/>
                <a:cs typeface="Times New Roman"/>
                <a:sym typeface="Times New Roman"/>
              </a:rPr>
              <a:t> +</a:t>
            </a:r>
            <a:r>
              <a:rPr lang="en-US" sz="2400" b="1" i="1">
                <a:solidFill>
                  <a:schemeClr val="dk2"/>
                </a:solidFill>
                <a:latin typeface="Times New Roman"/>
                <a:ea typeface="Times New Roman"/>
                <a:cs typeface="Times New Roman"/>
                <a:sym typeface="Times New Roman"/>
              </a:rPr>
              <a:t> Y' </a:t>
            </a:r>
            <a:r>
              <a:rPr lang="en-US" sz="2400" b="1">
                <a:solidFill>
                  <a:schemeClr val="dk2"/>
                </a:solidFill>
                <a:latin typeface="Times New Roman"/>
                <a:ea typeface="Times New Roman"/>
                <a:cs typeface="Times New Roman"/>
                <a:sym typeface="Times New Roman"/>
              </a:rPr>
              <a:t>) = </a:t>
            </a:r>
            <a:r>
              <a:rPr lang="en-US" sz="2400" b="1" i="1">
                <a:solidFill>
                  <a:schemeClr val="dk2"/>
                </a:solidFill>
                <a:latin typeface="Times New Roman"/>
                <a:ea typeface="Times New Roman"/>
                <a:cs typeface="Times New Roman"/>
                <a:sym typeface="Times New Roman"/>
              </a:rPr>
              <a:t>X</a:t>
            </a:r>
            <a:endParaRPr sz="2400" b="1">
              <a:solidFill>
                <a:schemeClr val="dk2"/>
              </a:solidFill>
              <a:latin typeface="Times New Roman"/>
              <a:ea typeface="Times New Roman"/>
              <a:cs typeface="Times New Roman"/>
              <a:sym typeface="Times New Roman"/>
            </a:endParaRPr>
          </a:p>
          <a:p>
            <a:pPr marL="0" marR="0" lvl="0" indent="0" algn="l" rtl="0">
              <a:spcBef>
                <a:spcPts val="0"/>
              </a:spcBef>
              <a:spcAft>
                <a:spcPts val="0"/>
              </a:spcAft>
              <a:buClr>
                <a:srgbClr val="003366"/>
              </a:buClr>
              <a:buSzPts val="2400"/>
              <a:buFont typeface="Noto Sans Symbols"/>
              <a:buNone/>
            </a:pPr>
            <a:r>
              <a:rPr lang="en-US" sz="2400" b="1">
                <a:solidFill>
                  <a:srgbClr val="003366"/>
                </a:solidFill>
                <a:latin typeface="Times New Roman"/>
                <a:ea typeface="Times New Roman"/>
                <a:cs typeface="Times New Roman"/>
                <a:sym typeface="Times New Roman"/>
              </a:rPr>
              <a:t>10. </a:t>
            </a:r>
            <a:r>
              <a:rPr lang="en-US" sz="2400" b="1" i="1">
                <a:solidFill>
                  <a:schemeClr val="dk2"/>
                </a:solidFill>
                <a:latin typeface="Times New Roman"/>
                <a:ea typeface="Times New Roman"/>
                <a:cs typeface="Times New Roman"/>
                <a:sym typeface="Times New Roman"/>
              </a:rPr>
              <a:t>X</a:t>
            </a:r>
            <a:r>
              <a:rPr lang="en-US" sz="2400" b="1">
                <a:solidFill>
                  <a:schemeClr val="dk2"/>
                </a:solidFill>
                <a:latin typeface="Times New Roman"/>
                <a:ea typeface="Times New Roman"/>
                <a:cs typeface="Times New Roman"/>
                <a:sym typeface="Times New Roman"/>
              </a:rPr>
              <a:t> + </a:t>
            </a:r>
            <a:r>
              <a:rPr lang="en-US" sz="2400" b="1" i="1">
                <a:solidFill>
                  <a:schemeClr val="dk2"/>
                </a:solidFill>
                <a:latin typeface="Times New Roman"/>
                <a:ea typeface="Times New Roman"/>
                <a:cs typeface="Times New Roman"/>
                <a:sym typeface="Times New Roman"/>
              </a:rPr>
              <a:t>XY</a:t>
            </a:r>
            <a:r>
              <a:rPr lang="en-US" sz="2400" b="1">
                <a:solidFill>
                  <a:schemeClr val="dk2"/>
                </a:solidFill>
                <a:latin typeface="Times New Roman"/>
                <a:ea typeface="Times New Roman"/>
                <a:cs typeface="Times New Roman"/>
                <a:sym typeface="Times New Roman"/>
              </a:rPr>
              <a:t> = </a:t>
            </a:r>
            <a:r>
              <a:rPr lang="en-US" sz="2400" b="1" i="1">
                <a:solidFill>
                  <a:schemeClr val="dk2"/>
                </a:solidFill>
                <a:latin typeface="Times New Roman"/>
                <a:ea typeface="Times New Roman"/>
                <a:cs typeface="Times New Roman"/>
                <a:sym typeface="Times New Roman"/>
              </a:rPr>
              <a:t>X</a:t>
            </a:r>
            <a:r>
              <a:rPr lang="en-US" sz="2400" b="1">
                <a:solidFill>
                  <a:srgbClr val="003366"/>
                </a:solidFill>
                <a:latin typeface="Times New Roman"/>
                <a:ea typeface="Times New Roman"/>
                <a:cs typeface="Times New Roman"/>
                <a:sym typeface="Times New Roman"/>
              </a:rPr>
              <a:t>			         10D. </a:t>
            </a:r>
            <a:r>
              <a:rPr lang="en-US" sz="2400" b="1" i="1">
                <a:solidFill>
                  <a:schemeClr val="dk2"/>
                </a:solidFill>
                <a:latin typeface="Times New Roman"/>
                <a:ea typeface="Times New Roman"/>
                <a:cs typeface="Times New Roman"/>
                <a:sym typeface="Times New Roman"/>
              </a:rPr>
              <a:t>X</a:t>
            </a:r>
            <a:r>
              <a:rPr lang="en-US" sz="2400" b="1">
                <a:solidFill>
                  <a:schemeClr val="dk2"/>
                </a:solidFill>
                <a:latin typeface="Times New Roman"/>
                <a:ea typeface="Times New Roman"/>
                <a:cs typeface="Times New Roman"/>
                <a:sym typeface="Times New Roman"/>
              </a:rPr>
              <a:t>(</a:t>
            </a:r>
            <a:r>
              <a:rPr lang="en-US" sz="2400" b="1" i="1">
                <a:solidFill>
                  <a:schemeClr val="dk2"/>
                </a:solidFill>
                <a:latin typeface="Times New Roman"/>
                <a:ea typeface="Times New Roman"/>
                <a:cs typeface="Times New Roman"/>
                <a:sym typeface="Times New Roman"/>
              </a:rPr>
              <a:t>X </a:t>
            </a:r>
            <a:r>
              <a:rPr lang="en-US" sz="2400" b="1">
                <a:solidFill>
                  <a:schemeClr val="dk2"/>
                </a:solidFill>
                <a:latin typeface="Times New Roman"/>
                <a:ea typeface="Times New Roman"/>
                <a:cs typeface="Times New Roman"/>
                <a:sym typeface="Times New Roman"/>
              </a:rPr>
              <a:t>+ </a:t>
            </a:r>
            <a:r>
              <a:rPr lang="en-US" sz="2400" b="1" i="1">
                <a:solidFill>
                  <a:schemeClr val="dk2"/>
                </a:solidFill>
                <a:latin typeface="Times New Roman"/>
                <a:ea typeface="Times New Roman"/>
                <a:cs typeface="Times New Roman"/>
                <a:sym typeface="Times New Roman"/>
              </a:rPr>
              <a:t>Y</a:t>
            </a:r>
            <a:r>
              <a:rPr lang="en-US" sz="2400" b="1">
                <a:solidFill>
                  <a:schemeClr val="dk2"/>
                </a:solidFill>
                <a:latin typeface="Times New Roman"/>
                <a:ea typeface="Times New Roman"/>
                <a:cs typeface="Times New Roman"/>
                <a:sym typeface="Times New Roman"/>
              </a:rPr>
              <a:t>) =</a:t>
            </a:r>
            <a:r>
              <a:rPr lang="en-US" sz="2400" b="1" i="1">
                <a:solidFill>
                  <a:schemeClr val="dk2"/>
                </a:solidFill>
                <a:latin typeface="Times New Roman"/>
                <a:ea typeface="Times New Roman"/>
                <a:cs typeface="Times New Roman"/>
                <a:sym typeface="Times New Roman"/>
              </a:rPr>
              <a:t> X</a:t>
            </a:r>
            <a:endParaRPr sz="2400" b="1">
              <a:solidFill>
                <a:schemeClr val="dk2"/>
              </a:solidFill>
              <a:latin typeface="Times New Roman"/>
              <a:ea typeface="Times New Roman"/>
              <a:cs typeface="Times New Roman"/>
              <a:sym typeface="Times New Roman"/>
            </a:endParaRPr>
          </a:p>
          <a:p>
            <a:pPr marL="0" marR="0" lvl="0" indent="0" algn="l" rtl="0">
              <a:spcBef>
                <a:spcPts val="0"/>
              </a:spcBef>
              <a:spcAft>
                <a:spcPts val="0"/>
              </a:spcAft>
              <a:buClr>
                <a:srgbClr val="003366"/>
              </a:buClr>
              <a:buSzPts val="2400"/>
              <a:buFont typeface="Noto Sans Symbols"/>
              <a:buNone/>
            </a:pPr>
            <a:r>
              <a:rPr lang="en-US" sz="2400" b="1">
                <a:solidFill>
                  <a:srgbClr val="003366"/>
                </a:solidFill>
                <a:latin typeface="Times New Roman"/>
                <a:ea typeface="Times New Roman"/>
                <a:cs typeface="Times New Roman"/>
                <a:sym typeface="Times New Roman"/>
              </a:rPr>
              <a:t>11. </a:t>
            </a:r>
            <a:r>
              <a:rPr lang="en-US" sz="2400" b="1">
                <a:solidFill>
                  <a:schemeClr val="dk2"/>
                </a:solidFill>
                <a:latin typeface="Times New Roman"/>
                <a:ea typeface="Times New Roman"/>
                <a:cs typeface="Times New Roman"/>
                <a:sym typeface="Times New Roman"/>
              </a:rPr>
              <a:t>(</a:t>
            </a:r>
            <a:r>
              <a:rPr lang="en-US" sz="2400" b="1" i="1">
                <a:solidFill>
                  <a:schemeClr val="dk2"/>
                </a:solidFill>
                <a:latin typeface="Times New Roman"/>
                <a:ea typeface="Times New Roman"/>
                <a:cs typeface="Times New Roman"/>
                <a:sym typeface="Times New Roman"/>
              </a:rPr>
              <a:t>X</a:t>
            </a:r>
            <a:r>
              <a:rPr lang="en-US" sz="2400" b="1">
                <a:solidFill>
                  <a:schemeClr val="dk2"/>
                </a:solidFill>
                <a:latin typeface="Times New Roman"/>
                <a:ea typeface="Times New Roman"/>
                <a:cs typeface="Times New Roman"/>
                <a:sym typeface="Times New Roman"/>
              </a:rPr>
              <a:t> + </a:t>
            </a:r>
            <a:r>
              <a:rPr lang="en-US" sz="2400" b="1" i="1">
                <a:solidFill>
                  <a:schemeClr val="dk2"/>
                </a:solidFill>
                <a:latin typeface="Times New Roman"/>
                <a:ea typeface="Times New Roman"/>
                <a:cs typeface="Times New Roman"/>
                <a:sym typeface="Times New Roman"/>
              </a:rPr>
              <a:t>Y'</a:t>
            </a:r>
            <a:r>
              <a:rPr lang="en-US" sz="2400" b="1">
                <a:solidFill>
                  <a:schemeClr val="dk1"/>
                </a:solidFill>
                <a:latin typeface="Times New Roman"/>
                <a:ea typeface="Times New Roman"/>
                <a:cs typeface="Times New Roman"/>
                <a:sym typeface="Times New Roman"/>
              </a:rPr>
              <a:t> </a:t>
            </a:r>
            <a:r>
              <a:rPr lang="en-US" sz="2400" b="1">
                <a:solidFill>
                  <a:schemeClr val="dk2"/>
                </a:solidFill>
                <a:latin typeface="Times New Roman"/>
                <a:ea typeface="Times New Roman"/>
                <a:cs typeface="Times New Roman"/>
                <a:sym typeface="Times New Roman"/>
              </a:rPr>
              <a:t>)</a:t>
            </a:r>
            <a:r>
              <a:rPr lang="en-US" sz="2400" b="1" i="1">
                <a:solidFill>
                  <a:schemeClr val="dk2"/>
                </a:solidFill>
                <a:latin typeface="Times New Roman"/>
                <a:ea typeface="Times New Roman"/>
                <a:cs typeface="Times New Roman"/>
                <a:sym typeface="Times New Roman"/>
              </a:rPr>
              <a:t>Y</a:t>
            </a:r>
            <a:r>
              <a:rPr lang="en-US" sz="2400" b="1">
                <a:solidFill>
                  <a:schemeClr val="dk2"/>
                </a:solidFill>
                <a:latin typeface="Times New Roman"/>
                <a:ea typeface="Times New Roman"/>
                <a:cs typeface="Times New Roman"/>
                <a:sym typeface="Times New Roman"/>
              </a:rPr>
              <a:t> = </a:t>
            </a:r>
            <a:r>
              <a:rPr lang="en-US" sz="2400" b="1" i="1">
                <a:solidFill>
                  <a:schemeClr val="dk2"/>
                </a:solidFill>
                <a:latin typeface="Times New Roman"/>
                <a:ea typeface="Times New Roman"/>
                <a:cs typeface="Times New Roman"/>
                <a:sym typeface="Times New Roman"/>
              </a:rPr>
              <a:t>XY</a:t>
            </a:r>
            <a:r>
              <a:rPr lang="en-US" sz="2400" b="1">
                <a:solidFill>
                  <a:schemeClr val="dk2"/>
                </a:solidFill>
                <a:latin typeface="Times New Roman"/>
                <a:ea typeface="Times New Roman"/>
                <a:cs typeface="Times New Roman"/>
                <a:sym typeface="Times New Roman"/>
              </a:rPr>
              <a:t>	</a:t>
            </a:r>
            <a:r>
              <a:rPr lang="en-US" sz="2400" b="1">
                <a:solidFill>
                  <a:srgbClr val="003366"/>
                </a:solidFill>
                <a:latin typeface="Times New Roman"/>
                <a:ea typeface="Times New Roman"/>
                <a:cs typeface="Times New Roman"/>
                <a:sym typeface="Times New Roman"/>
              </a:rPr>
              <a:t>		         11D. </a:t>
            </a:r>
            <a:r>
              <a:rPr lang="en-US" sz="2400" b="1" i="1">
                <a:solidFill>
                  <a:schemeClr val="dk2"/>
                </a:solidFill>
                <a:latin typeface="Times New Roman"/>
                <a:ea typeface="Times New Roman"/>
                <a:cs typeface="Times New Roman"/>
                <a:sym typeface="Times New Roman"/>
              </a:rPr>
              <a:t>XY'</a:t>
            </a:r>
            <a:r>
              <a:rPr lang="en-US" sz="2400" b="1">
                <a:solidFill>
                  <a:schemeClr val="dk2"/>
                </a:solidFill>
                <a:latin typeface="Times New Roman"/>
                <a:ea typeface="Times New Roman"/>
                <a:cs typeface="Times New Roman"/>
                <a:sym typeface="Times New Roman"/>
              </a:rPr>
              <a:t> +</a:t>
            </a:r>
            <a:r>
              <a:rPr lang="en-US" sz="2400" b="1" i="1">
                <a:solidFill>
                  <a:schemeClr val="dk2"/>
                </a:solidFill>
                <a:latin typeface="Times New Roman"/>
                <a:ea typeface="Times New Roman"/>
                <a:cs typeface="Times New Roman"/>
                <a:sym typeface="Times New Roman"/>
              </a:rPr>
              <a:t> Y</a:t>
            </a:r>
            <a:r>
              <a:rPr lang="en-US" sz="2400" b="1">
                <a:solidFill>
                  <a:schemeClr val="dk2"/>
                </a:solidFill>
                <a:latin typeface="Times New Roman"/>
                <a:ea typeface="Times New Roman"/>
                <a:cs typeface="Times New Roman"/>
                <a:sym typeface="Times New Roman"/>
              </a:rPr>
              <a:t>  = </a:t>
            </a:r>
            <a:r>
              <a:rPr lang="en-US" sz="2400" b="1" i="1">
                <a:solidFill>
                  <a:schemeClr val="dk2"/>
                </a:solidFill>
                <a:latin typeface="Times New Roman"/>
                <a:ea typeface="Times New Roman"/>
                <a:cs typeface="Times New Roman"/>
                <a:sym typeface="Times New Roman"/>
              </a:rPr>
              <a:t>X + Y</a:t>
            </a:r>
            <a:endParaRPr/>
          </a:p>
        </p:txBody>
      </p:sp>
      <p:sp>
        <p:nvSpPr>
          <p:cNvPr id="1153" name="Google Shape;1153;p9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a:p>
        </p:txBody>
      </p:sp>
      <p:sp>
        <p:nvSpPr>
          <p:cNvPr id="1154" name="Google Shape;1154;p9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64</a:t>
            </a:fld>
            <a:endParaRPr/>
          </a:p>
        </p:txBody>
      </p:sp>
      <p:pic>
        <p:nvPicPr>
          <p:cNvPr id="1155" name="Google Shape;1155;p93"/>
          <p:cNvPicPr preferRelativeResize="0"/>
          <p:nvPr/>
        </p:nvPicPr>
        <p:blipFill rotWithShape="1">
          <a:blip r:embed="rId4">
            <a:alphaModFix/>
          </a:blip>
          <a:srcRect/>
          <a:stretch/>
        </p:blipFill>
        <p:spPr>
          <a:xfrm>
            <a:off x="1" y="1"/>
            <a:ext cx="1269599" cy="1313597"/>
          </a:xfrm>
          <a:prstGeom prst="rect">
            <a:avLst/>
          </a:prstGeom>
          <a:noFill/>
          <a:ln>
            <a:noFill/>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4"/>
          <p:cNvSpPr txBox="1">
            <a:spLocks noGrp="1"/>
          </p:cNvSpPr>
          <p:nvPr>
            <p:ph type="title"/>
          </p:nvPr>
        </p:nvSpPr>
        <p:spPr>
          <a:xfrm>
            <a:off x="2057400" y="12335"/>
            <a:ext cx="8229600" cy="1143000"/>
          </a:xfrm>
          <a:prstGeom prst="rect">
            <a:avLst/>
          </a:prstGeom>
          <a:solidFill>
            <a:srgbClr val="DDEAF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Times New Roman"/>
              <a:buNone/>
            </a:pPr>
            <a:r>
              <a:rPr lang="en-US" sz="4000" b="1">
                <a:latin typeface="Times New Roman"/>
                <a:ea typeface="Times New Roman"/>
                <a:cs typeface="Times New Roman"/>
                <a:sym typeface="Times New Roman"/>
              </a:rPr>
              <a:t>DeMorgan’s Theorem 1</a:t>
            </a:r>
            <a:endParaRPr/>
          </a:p>
        </p:txBody>
      </p:sp>
      <p:pic>
        <p:nvPicPr>
          <p:cNvPr id="1161" name="Google Shape;1161;p94"/>
          <p:cNvPicPr preferRelativeResize="0"/>
          <p:nvPr/>
        </p:nvPicPr>
        <p:blipFill rotWithShape="1">
          <a:blip r:embed="rId3">
            <a:alphaModFix/>
          </a:blip>
          <a:srcRect/>
          <a:stretch/>
        </p:blipFill>
        <p:spPr>
          <a:xfrm>
            <a:off x="1114425" y="1337481"/>
            <a:ext cx="9963150" cy="5001406"/>
          </a:xfrm>
          <a:prstGeom prst="rect">
            <a:avLst/>
          </a:prstGeom>
          <a:noFill/>
          <a:ln>
            <a:noFill/>
          </a:ln>
        </p:spPr>
      </p:pic>
      <p:sp>
        <p:nvSpPr>
          <p:cNvPr id="1162" name="Google Shape;1162;p9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a:p>
        </p:txBody>
      </p:sp>
      <p:sp>
        <p:nvSpPr>
          <p:cNvPr id="1163" name="Google Shape;1163;p9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65</a:t>
            </a:fld>
            <a:endParaRPr/>
          </a:p>
        </p:txBody>
      </p:sp>
      <p:pic>
        <p:nvPicPr>
          <p:cNvPr id="1164" name="Google Shape;1164;p94"/>
          <p:cNvPicPr preferRelativeResize="0"/>
          <p:nvPr/>
        </p:nvPicPr>
        <p:blipFill rotWithShape="1">
          <a:blip r:embed="rId4">
            <a:alphaModFix/>
          </a:blip>
          <a:srcRect/>
          <a:stretch/>
        </p:blipFill>
        <p:spPr>
          <a:xfrm>
            <a:off x="1" y="1"/>
            <a:ext cx="1269599" cy="1313597"/>
          </a:xfrm>
          <a:prstGeom prst="rect">
            <a:avLst/>
          </a:prstGeom>
          <a:noFill/>
          <a:ln>
            <a:noFill/>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95"/>
          <p:cNvSpPr txBox="1">
            <a:spLocks noGrp="1"/>
          </p:cNvSpPr>
          <p:nvPr>
            <p:ph type="title"/>
          </p:nvPr>
        </p:nvSpPr>
        <p:spPr>
          <a:xfrm>
            <a:off x="2057400" y="12335"/>
            <a:ext cx="8229600" cy="1143000"/>
          </a:xfrm>
          <a:prstGeom prst="rect">
            <a:avLst/>
          </a:prstGeom>
          <a:solidFill>
            <a:srgbClr val="DDEAF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Times New Roman"/>
              <a:buNone/>
            </a:pPr>
            <a:r>
              <a:rPr lang="en-US" sz="4000" b="1">
                <a:latin typeface="Times New Roman"/>
                <a:ea typeface="Times New Roman"/>
                <a:cs typeface="Times New Roman"/>
                <a:sym typeface="Times New Roman"/>
              </a:rPr>
              <a:t>DeMorgan’s Theorem 2</a:t>
            </a:r>
            <a:endParaRPr sz="4000" b="1">
              <a:latin typeface="Times New Roman"/>
              <a:ea typeface="Times New Roman"/>
              <a:cs typeface="Times New Roman"/>
              <a:sym typeface="Times New Roman"/>
            </a:endParaRPr>
          </a:p>
        </p:txBody>
      </p:sp>
      <p:pic>
        <p:nvPicPr>
          <p:cNvPr id="1170" name="Google Shape;1170;p95"/>
          <p:cNvPicPr preferRelativeResize="0"/>
          <p:nvPr/>
        </p:nvPicPr>
        <p:blipFill rotWithShape="1">
          <a:blip r:embed="rId3">
            <a:alphaModFix/>
          </a:blip>
          <a:srcRect/>
          <a:stretch/>
        </p:blipFill>
        <p:spPr>
          <a:xfrm>
            <a:off x="586854" y="1296537"/>
            <a:ext cx="10931856" cy="4813750"/>
          </a:xfrm>
          <a:prstGeom prst="rect">
            <a:avLst/>
          </a:prstGeom>
          <a:noFill/>
          <a:ln>
            <a:noFill/>
          </a:ln>
        </p:spPr>
      </p:pic>
      <p:sp>
        <p:nvSpPr>
          <p:cNvPr id="1171" name="Google Shape;1171;p9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a:p>
        </p:txBody>
      </p:sp>
      <p:sp>
        <p:nvSpPr>
          <p:cNvPr id="1172" name="Google Shape;1172;p9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endParaRPr/>
          </a:p>
        </p:txBody>
      </p:sp>
      <p:pic>
        <p:nvPicPr>
          <p:cNvPr id="1173" name="Google Shape;1173;p95"/>
          <p:cNvPicPr preferRelativeResize="0"/>
          <p:nvPr/>
        </p:nvPicPr>
        <p:blipFill rotWithShape="1">
          <a:blip r:embed="rId4">
            <a:alphaModFix/>
          </a:blip>
          <a:srcRect/>
          <a:stretch/>
        </p:blipFill>
        <p:spPr>
          <a:xfrm>
            <a:off x="1" y="1"/>
            <a:ext cx="1269599" cy="1313597"/>
          </a:xfrm>
          <a:prstGeom prst="rect">
            <a:avLst/>
          </a:prstGeom>
          <a:noFill/>
          <a:ln>
            <a:no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tretch>
            <a:fillRect/>
          </a:stretch>
        </p:blipFill>
        <p:spPr>
          <a:xfrm>
            <a:off x="1" y="1"/>
            <a:ext cx="1269599" cy="1313597"/>
          </a:xfrm>
          <a:prstGeom prst="rect">
            <a:avLst/>
          </a:prstGeom>
        </p:spPr>
      </p:pic>
      <p:sp>
        <p:nvSpPr>
          <p:cNvPr id="5" name="Title 1"/>
          <p:cNvSpPr txBox="1">
            <a:spLocks/>
          </p:cNvSpPr>
          <p:nvPr/>
        </p:nvSpPr>
        <p:spPr>
          <a:xfrm>
            <a:off x="1269600" y="2354636"/>
            <a:ext cx="9956800" cy="1470025"/>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t>SOP &amp; POS</a:t>
            </a:r>
            <a:endParaRPr kumimoji="0" lang="en-IN" sz="60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6" name="Slide Number Placeholder 5"/>
          <p:cNvSpPr>
            <a:spLocks noGrp="1"/>
          </p:cNvSpPr>
          <p:nvPr>
            <p:ph type="sldNum" sz="quarter" idx="12"/>
          </p:nvPr>
        </p:nvSpPr>
        <p:spPr/>
        <p:txBody>
          <a:bodyPr/>
          <a:lstStyle/>
          <a:p>
            <a:fld id="{E7DF4ECA-2C00-4129-AA22-2996D096FEEF}" type="slidenum">
              <a:rPr lang="en-US" smtClean="0"/>
              <a:pPr/>
              <a:t>67</a:t>
            </a:fld>
            <a:endParaRPr lang="en-US"/>
          </a:p>
        </p:txBody>
      </p:sp>
    </p:spTree>
    <p:extLst>
      <p:ext uri="{BB962C8B-B14F-4D97-AF65-F5344CB8AC3E}">
        <p14:creationId xmlns:p14="http://schemas.microsoft.com/office/powerpoint/2010/main" val="29737067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728453" y="324465"/>
            <a:ext cx="9168205" cy="701059"/>
          </a:xfrm>
        </p:spPr>
        <p:txBody>
          <a:bodyPr>
            <a:normAutofit/>
          </a:bodyPr>
          <a:lstStyle/>
          <a:p>
            <a:pPr eaLnBrk="1" hangingPunct="1"/>
            <a:r>
              <a:rPr lang="en-US" altLang="en-US" sz="4000" b="1" dirty="0">
                <a:latin typeface="Times New Roman" panose="02020603050405020304" pitchFamily="18" charset="0"/>
                <a:cs typeface="Times New Roman" panose="02020603050405020304" pitchFamily="18" charset="0"/>
              </a:rPr>
              <a:t>Representations of Logic Functions</a:t>
            </a:r>
          </a:p>
        </p:txBody>
      </p:sp>
      <p:sp>
        <p:nvSpPr>
          <p:cNvPr id="19459" name="Rectangle 3"/>
          <p:cNvSpPr>
            <a:spLocks noGrp="1" noChangeArrowheads="1"/>
          </p:cNvSpPr>
          <p:nvPr>
            <p:ph idx="1"/>
          </p:nvPr>
        </p:nvSpPr>
        <p:spPr>
          <a:xfrm>
            <a:off x="1085803" y="1491043"/>
            <a:ext cx="5202446" cy="4983480"/>
          </a:xfrm>
        </p:spPr>
        <p:txBody>
          <a:bodyPr>
            <a:normAutofit/>
          </a:bodyPr>
          <a:lstStyle/>
          <a:p>
            <a:pPr eaLnBrk="1" hangingPunct="1"/>
            <a:r>
              <a:rPr lang="en-US" altLang="en-US" sz="2400" b="1" dirty="0">
                <a:solidFill>
                  <a:srgbClr val="FF0000"/>
                </a:solidFill>
                <a:latin typeface="Times New Roman" panose="02020603050405020304" pitchFamily="18" charset="0"/>
                <a:cs typeface="Times New Roman" panose="02020603050405020304" pitchFamily="18" charset="0"/>
              </a:rPr>
              <a:t>Truth Tables</a:t>
            </a:r>
            <a:br>
              <a:rPr lang="en-US" altLang="en-US" sz="2400" b="1" dirty="0">
                <a:solidFill>
                  <a:srgbClr val="FF0000"/>
                </a:solidFill>
                <a:latin typeface="Times New Roman" panose="02020603050405020304" pitchFamily="18" charset="0"/>
                <a:cs typeface="Times New Roman" panose="02020603050405020304" pitchFamily="18" charset="0"/>
              </a:rPr>
            </a:br>
            <a:r>
              <a:rPr lang="en-US" altLang="en-US" sz="2400" dirty="0">
                <a:latin typeface="Times New Roman" panose="02020603050405020304" pitchFamily="18" charset="0"/>
                <a:cs typeface="Times New Roman" panose="02020603050405020304" pitchFamily="18" charset="0"/>
              </a:rPr>
              <a:t>Table that shows the output value for each combination of the inputs. The truth table for an n-variable (n-inputs) logic function has 2</a:t>
            </a:r>
            <a:r>
              <a:rPr lang="en-US" altLang="en-US" sz="2400" baseline="30000" dirty="0">
                <a:latin typeface="Times New Roman" panose="02020603050405020304" pitchFamily="18" charset="0"/>
                <a:cs typeface="Times New Roman" panose="02020603050405020304" pitchFamily="18" charset="0"/>
              </a:rPr>
              <a:t>n</a:t>
            </a:r>
            <a:r>
              <a:rPr lang="en-US" altLang="en-US" sz="2400" dirty="0">
                <a:latin typeface="Times New Roman" panose="02020603050405020304" pitchFamily="18" charset="0"/>
                <a:cs typeface="Times New Roman" panose="02020603050405020304" pitchFamily="18" charset="0"/>
              </a:rPr>
              <a:t> rows.  </a:t>
            </a:r>
          </a:p>
          <a:p>
            <a:pPr eaLnBrk="1" hangingPunct="1"/>
            <a:r>
              <a:rPr lang="en-US" altLang="en-US" sz="2400" b="1" dirty="0">
                <a:solidFill>
                  <a:srgbClr val="FF0000"/>
                </a:solidFill>
                <a:latin typeface="Times New Roman" panose="02020603050405020304" pitchFamily="18" charset="0"/>
                <a:cs typeface="Times New Roman" panose="02020603050405020304" pitchFamily="18" charset="0"/>
              </a:rPr>
              <a:t>Algebraic expressions</a:t>
            </a:r>
          </a:p>
          <a:p>
            <a:pPr eaLnBrk="1" hangingPunct="1"/>
            <a:r>
              <a:rPr lang="en-US" altLang="en-US" sz="2400" b="1" dirty="0" err="1">
                <a:solidFill>
                  <a:srgbClr val="FF0000"/>
                </a:solidFill>
                <a:latin typeface="Times New Roman" panose="02020603050405020304" pitchFamily="18" charset="0"/>
                <a:cs typeface="Times New Roman" panose="02020603050405020304" pitchFamily="18" charset="0"/>
              </a:rPr>
              <a:t>Karnaugh</a:t>
            </a:r>
            <a:r>
              <a:rPr lang="en-US" altLang="en-US" sz="2400" b="1" dirty="0">
                <a:solidFill>
                  <a:srgbClr val="FF0000"/>
                </a:solidFill>
                <a:latin typeface="Times New Roman" panose="02020603050405020304" pitchFamily="18" charset="0"/>
                <a:cs typeface="Times New Roman" panose="02020603050405020304" pitchFamily="18" charset="0"/>
              </a:rPr>
              <a:t> Maps </a:t>
            </a:r>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1344" y="1253563"/>
            <a:ext cx="4481778" cy="350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19461" name="Group 75"/>
          <p:cNvGrpSpPr>
            <a:grpSpLocks/>
          </p:cNvGrpSpPr>
          <p:nvPr/>
        </p:nvGrpSpPr>
        <p:grpSpPr bwMode="auto">
          <a:xfrm>
            <a:off x="7394974" y="5191083"/>
            <a:ext cx="3501684" cy="542962"/>
            <a:chOff x="3383" y="2981"/>
            <a:chExt cx="1264" cy="128"/>
          </a:xfrm>
        </p:grpSpPr>
        <p:pic>
          <p:nvPicPr>
            <p:cNvPr id="19500" name="Ink 61"/>
            <p:cNvPicPr>
              <a:picLocks noRot="1" noChangeAspect="1" noEditPoints="1" noChangeArrowheads="1" noChangeShapeType="1"/>
            </p:cNvPicPr>
            <p:nvPr/>
          </p:nvPicPr>
          <p:blipFill>
            <a:blip r:embed="rId3">
              <a:extLst>
                <a:ext uri="{28A0092B-C50C-407E-A947-70E740481C1C}">
                  <a14:useLocalDpi xmlns:a14="http://schemas.microsoft.com/office/drawing/2010/main" val="0"/>
                </a:ext>
              </a:extLst>
            </a:blip>
            <a:srcRect/>
            <a:stretch>
              <a:fillRect/>
            </a:stretch>
          </p:blipFill>
          <p:spPr bwMode="auto">
            <a:xfrm>
              <a:off x="3376" y="3006"/>
              <a:ext cx="190"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1" name="Ink 63"/>
            <p:cNvPicPr>
              <a:picLocks noRot="1" noChangeAspect="1" noEditPoints="1"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3631" y="2973"/>
              <a:ext cx="206"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2" name="Ink 65"/>
            <p:cNvPicPr>
              <a:picLocks noRot="1" noChangeAspect="1" noEditPoints="1"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3783" y="3047"/>
              <a:ext cx="49"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3" name="Ink 66"/>
            <p:cNvPicPr>
              <a:picLocks noRot="1" noChangeAspect="1" noEditPoints="1"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3905" y="3025"/>
              <a:ext cx="6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Ink 67"/>
            <p:cNvPicPr>
              <a:picLocks noRot="1" noChangeAspect="1" noEditPoints="1" noChangeArrowheads="1" noChangeShapeType="1"/>
            </p:cNvPicPr>
            <p:nvPr/>
          </p:nvPicPr>
          <p:blipFill>
            <a:blip r:embed="rId7">
              <a:extLst>
                <a:ext uri="{28A0092B-C50C-407E-A947-70E740481C1C}">
                  <a14:useLocalDpi xmlns:a14="http://schemas.microsoft.com/office/drawing/2010/main" val="0"/>
                </a:ext>
              </a:extLst>
            </a:blip>
            <a:srcRect/>
            <a:stretch>
              <a:fillRect/>
            </a:stretch>
          </p:blipFill>
          <p:spPr bwMode="auto">
            <a:xfrm>
              <a:off x="4052" y="2979"/>
              <a:ext cx="8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5" name="Ink 68"/>
            <p:cNvPicPr>
              <a:picLocks noRot="1" noChangeAspect="1" noEditPoints="1" noChangeArrowheads="1" noChangeShapeType="1"/>
            </p:cNvPicPr>
            <p:nvPr/>
          </p:nvPicPr>
          <p:blipFill>
            <a:blip r:embed="rId8">
              <a:extLst>
                <a:ext uri="{28A0092B-C50C-407E-A947-70E740481C1C}">
                  <a14:useLocalDpi xmlns:a14="http://schemas.microsoft.com/office/drawing/2010/main" val="0"/>
                </a:ext>
              </a:extLst>
            </a:blip>
            <a:srcRect/>
            <a:stretch>
              <a:fillRect/>
            </a:stretch>
          </p:blipFill>
          <p:spPr bwMode="auto">
            <a:xfrm>
              <a:off x="4185" y="2975"/>
              <a:ext cx="74"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6" name="Ink 69"/>
            <p:cNvPicPr>
              <a:picLocks noRot="1" noChangeAspect="1" noEditPoints="1" noChangeArrowheads="1" noChangeShapeType="1"/>
            </p:cNvPicPr>
            <p:nvPr/>
          </p:nvPicPr>
          <p:blipFill>
            <a:blip r:embed="rId9">
              <a:extLst>
                <a:ext uri="{28A0092B-C50C-407E-A947-70E740481C1C}">
                  <a14:useLocalDpi xmlns:a14="http://schemas.microsoft.com/office/drawing/2010/main" val="0"/>
                </a:ext>
              </a:extLst>
            </a:blip>
            <a:srcRect/>
            <a:stretch>
              <a:fillRect/>
            </a:stretch>
          </p:blipFill>
          <p:spPr bwMode="auto">
            <a:xfrm>
              <a:off x="4325" y="3032"/>
              <a:ext cx="65"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Ink 70"/>
            <p:cNvPicPr>
              <a:picLocks noRot="1" noChangeAspect="1" noEditPoints="1" noChangeArrowheads="1" noChangeShapeType="1"/>
            </p:cNvPicPr>
            <p:nvPr/>
          </p:nvPicPr>
          <p:blipFill>
            <a:blip r:embed="rId10">
              <a:extLst>
                <a:ext uri="{28A0092B-C50C-407E-A947-70E740481C1C}">
                  <a14:useLocalDpi xmlns:a14="http://schemas.microsoft.com/office/drawing/2010/main" val="0"/>
                </a:ext>
              </a:extLst>
            </a:blip>
            <a:srcRect/>
            <a:stretch>
              <a:fillRect/>
            </a:stretch>
          </p:blipFill>
          <p:spPr bwMode="auto">
            <a:xfrm>
              <a:off x="4466" y="3018"/>
              <a:ext cx="18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62" name="Group 74"/>
          <p:cNvGrpSpPr>
            <a:grpSpLocks/>
          </p:cNvGrpSpPr>
          <p:nvPr/>
        </p:nvGrpSpPr>
        <p:grpSpPr bwMode="auto">
          <a:xfrm>
            <a:off x="1752600" y="4203510"/>
            <a:ext cx="4986361" cy="1989328"/>
            <a:chOff x="2784" y="3264"/>
            <a:chExt cx="1239" cy="933"/>
          </a:xfrm>
        </p:grpSpPr>
        <p:grpSp>
          <p:nvGrpSpPr>
            <p:cNvPr id="19463" name="Group 51"/>
            <p:cNvGrpSpPr>
              <a:grpSpLocks/>
            </p:cNvGrpSpPr>
            <p:nvPr/>
          </p:nvGrpSpPr>
          <p:grpSpPr bwMode="auto">
            <a:xfrm>
              <a:off x="2784" y="3264"/>
              <a:ext cx="1239" cy="933"/>
              <a:chOff x="2274" y="3162"/>
              <a:chExt cx="1239" cy="933"/>
            </a:xfrm>
          </p:grpSpPr>
          <p:sp>
            <p:nvSpPr>
              <p:cNvPr id="19467" name="Rectangle 5"/>
              <p:cNvSpPr>
                <a:spLocks noChangeArrowheads="1"/>
              </p:cNvSpPr>
              <p:nvPr/>
            </p:nvSpPr>
            <p:spPr bwMode="auto">
              <a:xfrm>
                <a:off x="2496" y="3456"/>
                <a:ext cx="768" cy="384"/>
              </a:xfrm>
              <a:prstGeom prst="rect">
                <a:avLst/>
              </a:prstGeom>
              <a:noFill/>
              <a:ln w="25400" algn="ctr">
                <a:solidFill>
                  <a:srgbClr val="0033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9pPr>
              </a:lstStyle>
              <a:p>
                <a:pPr>
                  <a:spcBef>
                    <a:spcPct val="0"/>
                  </a:spcBef>
                  <a:buClrTx/>
                  <a:buSzTx/>
                  <a:buFontTx/>
                  <a:buNone/>
                </a:pPr>
                <a:endParaRPr lang="en-US" sz="1800"/>
              </a:p>
            </p:txBody>
          </p:sp>
          <p:sp>
            <p:nvSpPr>
              <p:cNvPr id="19468" name="Line 6"/>
              <p:cNvSpPr>
                <a:spLocks noChangeShapeType="1"/>
              </p:cNvSpPr>
              <p:nvPr/>
            </p:nvSpPr>
            <p:spPr bwMode="auto">
              <a:xfrm flipH="1" flipV="1">
                <a:off x="2304" y="3264"/>
                <a:ext cx="192" cy="192"/>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9469" name="Ink 11"/>
              <p:cNvPicPr>
                <a:picLocks noRot="1" noChangeAspect="1" noEditPoints="1" noChangeArrowheads="1" noChangeShapeType="1"/>
              </p:cNvPicPr>
              <p:nvPr/>
            </p:nvPicPr>
            <p:blipFill>
              <a:blip r:embed="rId11">
                <a:extLst>
                  <a:ext uri="{28A0092B-C50C-407E-A947-70E740481C1C}">
                    <a14:useLocalDpi xmlns:a14="http://schemas.microsoft.com/office/drawing/2010/main" val="0"/>
                  </a:ext>
                </a:extLst>
              </a:blip>
              <a:srcRect/>
              <a:stretch>
                <a:fillRect/>
              </a:stretch>
            </p:blipFill>
            <p:spPr bwMode="auto">
              <a:xfrm>
                <a:off x="2411" y="3250"/>
                <a:ext cx="72" cy="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Ink 12"/>
              <p:cNvPicPr>
                <a:picLocks noRot="1" noChangeAspect="1" noEditPoints="1" noChangeArrowheads="1" noChangeShapeType="1"/>
              </p:cNvPicPr>
              <p:nvPr/>
            </p:nvPicPr>
            <p:blipFill>
              <a:blip r:embed="rId12">
                <a:extLst>
                  <a:ext uri="{28A0092B-C50C-407E-A947-70E740481C1C}">
                    <a14:useLocalDpi xmlns:a14="http://schemas.microsoft.com/office/drawing/2010/main" val="0"/>
                  </a:ext>
                </a:extLst>
              </a:blip>
              <a:srcRect/>
              <a:stretch>
                <a:fillRect/>
              </a:stretch>
            </p:blipFill>
            <p:spPr bwMode="auto">
              <a:xfrm>
                <a:off x="2414" y="3244"/>
                <a:ext cx="6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1" name="Ink 13"/>
              <p:cNvPicPr>
                <a:picLocks noRot="1" noChangeAspect="1" noEditPoints="1" noChangeArrowheads="1" noChangeShapeType="1"/>
              </p:cNvPicPr>
              <p:nvPr/>
            </p:nvPicPr>
            <p:blipFill>
              <a:blip r:embed="rId13">
                <a:extLst>
                  <a:ext uri="{28A0092B-C50C-407E-A947-70E740481C1C}">
                    <a14:useLocalDpi xmlns:a14="http://schemas.microsoft.com/office/drawing/2010/main" val="0"/>
                  </a:ext>
                </a:extLst>
              </a:blip>
              <a:srcRect/>
              <a:stretch>
                <a:fillRect/>
              </a:stretch>
            </p:blipFill>
            <p:spPr bwMode="auto">
              <a:xfrm>
                <a:off x="2493" y="3236"/>
                <a:ext cx="7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2" name="Ink 19"/>
              <p:cNvPicPr>
                <a:picLocks noRot="1" noChangeAspect="1" noEditPoints="1" noChangeArrowheads="1" noChangeShapeType="1"/>
              </p:cNvPicPr>
              <p:nvPr/>
            </p:nvPicPr>
            <p:blipFill>
              <a:blip r:embed="rId14">
                <a:extLst>
                  <a:ext uri="{28A0092B-C50C-407E-A947-70E740481C1C}">
                    <a14:useLocalDpi xmlns:a14="http://schemas.microsoft.com/office/drawing/2010/main" val="0"/>
                  </a:ext>
                </a:extLst>
              </a:blip>
              <a:srcRect/>
              <a:stretch>
                <a:fillRect/>
              </a:stretch>
            </p:blipFill>
            <p:spPr bwMode="auto">
              <a:xfrm>
                <a:off x="2268" y="3332"/>
                <a:ext cx="6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3" name="Line 20"/>
              <p:cNvSpPr>
                <a:spLocks noChangeShapeType="1"/>
              </p:cNvSpPr>
              <p:nvPr/>
            </p:nvSpPr>
            <p:spPr bwMode="auto">
              <a:xfrm>
                <a:off x="2496" y="3648"/>
                <a:ext cx="768" cy="0"/>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74" name="Line 21"/>
              <p:cNvSpPr>
                <a:spLocks noChangeShapeType="1"/>
              </p:cNvSpPr>
              <p:nvPr/>
            </p:nvSpPr>
            <p:spPr bwMode="auto">
              <a:xfrm>
                <a:off x="2688" y="3456"/>
                <a:ext cx="0" cy="384"/>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75" name="Line 22"/>
              <p:cNvSpPr>
                <a:spLocks noChangeShapeType="1"/>
              </p:cNvSpPr>
              <p:nvPr/>
            </p:nvSpPr>
            <p:spPr bwMode="auto">
              <a:xfrm>
                <a:off x="2880" y="3456"/>
                <a:ext cx="0" cy="384"/>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76" name="Line 23"/>
              <p:cNvSpPr>
                <a:spLocks noChangeShapeType="1"/>
              </p:cNvSpPr>
              <p:nvPr/>
            </p:nvSpPr>
            <p:spPr bwMode="auto">
              <a:xfrm>
                <a:off x="3072" y="3456"/>
                <a:ext cx="0" cy="384"/>
              </a:xfrm>
              <a:prstGeom prst="line">
                <a:avLst/>
              </a:prstGeom>
              <a:noFill/>
              <a:ln w="25400">
                <a:solidFill>
                  <a:srgbClr val="003366"/>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9477" name="Ink 37"/>
              <p:cNvPicPr>
                <a:picLocks noRot="1" noChangeAspect="1" noEditPoints="1" noChangeArrowheads="1" noChangeShapeType="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65" y="3291"/>
                <a:ext cx="10" cy="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8" name="Ink 26"/>
              <p:cNvPicPr>
                <a:picLocks noRot="1" noChangeAspect="1" noEditPoints="1" noChangeArrowheads="1" noChangeShapeType="1"/>
              </p:cNvPicPr>
              <p:nvPr/>
            </p:nvPicPr>
            <p:blipFill>
              <a:blip r:embed="rId16">
                <a:extLst>
                  <a:ext uri="{28A0092B-C50C-407E-A947-70E740481C1C}">
                    <a14:useLocalDpi xmlns:a14="http://schemas.microsoft.com/office/drawing/2010/main" val="0"/>
                  </a:ext>
                </a:extLst>
              </a:blip>
              <a:srcRect/>
              <a:stretch>
                <a:fillRect/>
              </a:stretch>
            </p:blipFill>
            <p:spPr bwMode="auto">
              <a:xfrm>
                <a:off x="2524" y="3369"/>
                <a:ext cx="102" cy="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9" name="Ink 27"/>
              <p:cNvPicPr>
                <a:picLocks noRot="1" noChangeAspect="1" noEditPoints="1" noChangeArrowheads="1" noChangeShapeType="1"/>
              </p:cNvPicPr>
              <p:nvPr/>
            </p:nvPicPr>
            <p:blipFill>
              <a:blip r:embed="rId17">
                <a:extLst>
                  <a:ext uri="{28A0092B-C50C-407E-A947-70E740481C1C}">
                    <a14:useLocalDpi xmlns:a14="http://schemas.microsoft.com/office/drawing/2010/main" val="0"/>
                  </a:ext>
                </a:extLst>
              </a:blip>
              <a:srcRect/>
              <a:stretch>
                <a:fillRect/>
              </a:stretch>
            </p:blipFill>
            <p:spPr bwMode="auto">
              <a:xfrm>
                <a:off x="2706" y="3373"/>
                <a:ext cx="84" cy="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80" name="Ink 28"/>
              <p:cNvPicPr>
                <a:picLocks noRot="1" noChangeAspect="1" noEditPoints="1" noChangeArrowheads="1" noChangeShapeType="1"/>
              </p:cNvPicPr>
              <p:nvPr/>
            </p:nvPicPr>
            <p:blipFill>
              <a:blip r:embed="rId18">
                <a:extLst>
                  <a:ext uri="{28A0092B-C50C-407E-A947-70E740481C1C}">
                    <a14:useLocalDpi xmlns:a14="http://schemas.microsoft.com/office/drawing/2010/main" val="0"/>
                  </a:ext>
                </a:extLst>
              </a:blip>
              <a:srcRect/>
              <a:stretch>
                <a:fillRect/>
              </a:stretch>
            </p:blipFill>
            <p:spPr bwMode="auto">
              <a:xfrm>
                <a:off x="2913" y="3383"/>
                <a:ext cx="6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81" name="Ink 29"/>
              <p:cNvPicPr>
                <a:picLocks noRot="1" noChangeAspect="1" noEditPoints="1" noChangeArrowheads="1" noChangeShapeType="1"/>
              </p:cNvPicPr>
              <p:nvPr/>
            </p:nvPicPr>
            <p:blipFill>
              <a:blip r:embed="rId19">
                <a:extLst>
                  <a:ext uri="{28A0092B-C50C-407E-A947-70E740481C1C}">
                    <a14:useLocalDpi xmlns:a14="http://schemas.microsoft.com/office/drawing/2010/main" val="0"/>
                  </a:ext>
                </a:extLst>
              </a:blip>
              <a:srcRect/>
              <a:stretch>
                <a:fillRect/>
              </a:stretch>
            </p:blipFill>
            <p:spPr bwMode="auto">
              <a:xfrm>
                <a:off x="3124" y="3384"/>
                <a:ext cx="83" cy="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82" name="Ink 30"/>
              <p:cNvPicPr>
                <a:picLocks noRot="1" noChangeAspect="1" noEditPoints="1" noChangeArrowheads="1" noChangeShapeType="1"/>
              </p:cNvPicPr>
              <p:nvPr/>
            </p:nvPicPr>
            <p:blipFill>
              <a:blip r:embed="rId20">
                <a:extLst>
                  <a:ext uri="{28A0092B-C50C-407E-A947-70E740481C1C}">
                    <a14:useLocalDpi xmlns:a14="http://schemas.microsoft.com/office/drawing/2010/main" val="0"/>
                  </a:ext>
                </a:extLst>
              </a:blip>
              <a:srcRect/>
              <a:stretch>
                <a:fillRect/>
              </a:stretch>
            </p:blipFill>
            <p:spPr bwMode="auto">
              <a:xfrm>
                <a:off x="2405" y="3526"/>
                <a:ext cx="52" cy="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83" name="Ink 31"/>
              <p:cNvPicPr>
                <a:picLocks noRot="1" noChangeAspect="1" noEditPoints="1" noChangeArrowheads="1" noChangeShapeType="1"/>
              </p:cNvPicPr>
              <p:nvPr/>
            </p:nvPicPr>
            <p:blipFill>
              <a:blip r:embed="rId21">
                <a:extLst>
                  <a:ext uri="{28A0092B-C50C-407E-A947-70E740481C1C}">
                    <a14:useLocalDpi xmlns:a14="http://schemas.microsoft.com/office/drawing/2010/main" val="0"/>
                  </a:ext>
                </a:extLst>
              </a:blip>
              <a:srcRect/>
              <a:stretch>
                <a:fillRect/>
              </a:stretch>
            </p:blipFill>
            <p:spPr bwMode="auto">
              <a:xfrm>
                <a:off x="2428" y="3718"/>
                <a:ext cx="17"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84" name="Ink 32"/>
              <p:cNvPicPr>
                <a:picLocks noRot="1" noChangeAspect="1" noEditPoints="1" noChangeArrowheads="1" noChangeShapeType="1"/>
              </p:cNvPicPr>
              <p:nvPr/>
            </p:nvPicPr>
            <p:blipFill>
              <a:blip r:embed="rId22">
                <a:extLst>
                  <a:ext uri="{28A0092B-C50C-407E-A947-70E740481C1C}">
                    <a14:useLocalDpi xmlns:a14="http://schemas.microsoft.com/office/drawing/2010/main" val="0"/>
                  </a:ext>
                </a:extLst>
              </a:blip>
              <a:srcRect/>
              <a:stretch>
                <a:fillRect/>
              </a:stretch>
            </p:blipFill>
            <p:spPr bwMode="auto">
              <a:xfrm>
                <a:off x="3327" y="3642"/>
                <a:ext cx="46" cy="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85" name="Ink 33"/>
              <p:cNvPicPr>
                <a:picLocks noRot="1" noChangeAspect="1" noEditPoints="1" noChangeArrowheads="1" noChangeShapeType="1"/>
              </p:cNvPicPr>
              <p:nvPr/>
            </p:nvPicPr>
            <p:blipFill>
              <a:blip r:embed="rId23">
                <a:extLst>
                  <a:ext uri="{28A0092B-C50C-407E-A947-70E740481C1C}">
                    <a14:useLocalDpi xmlns:a14="http://schemas.microsoft.com/office/drawing/2010/main" val="0"/>
                  </a:ext>
                </a:extLst>
              </a:blip>
              <a:srcRect/>
              <a:stretch>
                <a:fillRect/>
              </a:stretch>
            </p:blipFill>
            <p:spPr bwMode="auto">
              <a:xfrm>
                <a:off x="3363" y="3652"/>
                <a:ext cx="22"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86" name="Ink 34"/>
              <p:cNvPicPr>
                <a:picLocks noRot="1" noChangeAspect="1" noEditPoints="1" noChangeArrowheads="1" noChangeShapeType="1"/>
              </p:cNvPicPr>
              <p:nvPr/>
            </p:nvPicPr>
            <p:blipFill>
              <a:blip r:embed="rId24">
                <a:extLst>
                  <a:ext uri="{28A0092B-C50C-407E-A947-70E740481C1C}">
                    <a14:useLocalDpi xmlns:a14="http://schemas.microsoft.com/office/drawing/2010/main" val="0"/>
                  </a:ext>
                </a:extLst>
              </a:blip>
              <a:srcRect/>
              <a:stretch>
                <a:fillRect/>
              </a:stretch>
            </p:blipFill>
            <p:spPr bwMode="auto">
              <a:xfrm>
                <a:off x="3334" y="3835"/>
                <a:ext cx="47" cy="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87" name="Ink 35"/>
              <p:cNvPicPr>
                <a:picLocks noRot="1" noChangeAspect="1" noEditPoints="1" noChangeArrowheads="1" noChangeShapeType="1"/>
              </p:cNvPicPr>
              <p:nvPr/>
            </p:nvPicPr>
            <p:blipFill>
              <a:blip r:embed="rId25">
                <a:extLst>
                  <a:ext uri="{28A0092B-C50C-407E-A947-70E740481C1C}">
                    <a14:useLocalDpi xmlns:a14="http://schemas.microsoft.com/office/drawing/2010/main" val="0"/>
                  </a:ext>
                </a:extLst>
              </a:blip>
              <a:srcRect/>
              <a:stretch>
                <a:fillRect/>
              </a:stretch>
            </p:blipFill>
            <p:spPr bwMode="auto">
              <a:xfrm>
                <a:off x="3449" y="3711"/>
                <a:ext cx="57"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88" name="Ink 36"/>
              <p:cNvPicPr>
                <a:picLocks noRot="1" noChangeAspect="1" noEditPoints="1" noChangeArrowheads="1" noChangeShapeType="1"/>
              </p:cNvPicPr>
              <p:nvPr/>
            </p:nvPicPr>
            <p:blipFill>
              <a:blip r:embed="rId26">
                <a:extLst>
                  <a:ext uri="{28A0092B-C50C-407E-A947-70E740481C1C}">
                    <a14:useLocalDpi xmlns:a14="http://schemas.microsoft.com/office/drawing/2010/main" val="0"/>
                  </a:ext>
                </a:extLst>
              </a:blip>
              <a:srcRect/>
              <a:stretch>
                <a:fillRect/>
              </a:stretch>
            </p:blipFill>
            <p:spPr bwMode="auto">
              <a:xfrm>
                <a:off x="3461" y="3740"/>
                <a:ext cx="57" cy="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89" name="Ink 39"/>
              <p:cNvPicPr>
                <a:picLocks noRot="1" noChangeAspect="1" noEditPoints="1" noChangeArrowheads="1" noChangeShapeType="1"/>
              </p:cNvPicPr>
              <p:nvPr/>
            </p:nvPicPr>
            <p:blipFill>
              <a:blip r:embed="rId27">
                <a:extLst>
                  <a:ext uri="{28A0092B-C50C-407E-A947-70E740481C1C}">
                    <a14:useLocalDpi xmlns:a14="http://schemas.microsoft.com/office/drawing/2010/main" val="0"/>
                  </a:ext>
                </a:extLst>
              </a:blip>
              <a:srcRect/>
              <a:stretch>
                <a:fillRect/>
              </a:stretch>
            </p:blipFill>
            <p:spPr bwMode="auto">
              <a:xfrm>
                <a:off x="2866" y="3154"/>
                <a:ext cx="410"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0" name="Ink 40"/>
              <p:cNvPicPr>
                <a:picLocks noRot="1" noChangeAspect="1" noEditPoints="1" noChangeArrowheads="1" noChangeShapeType="1"/>
              </p:cNvPicPr>
              <p:nvPr/>
            </p:nvPicPr>
            <p:blipFill>
              <a:blip r:embed="rId28">
                <a:extLst>
                  <a:ext uri="{28A0092B-C50C-407E-A947-70E740481C1C}">
                    <a14:useLocalDpi xmlns:a14="http://schemas.microsoft.com/office/drawing/2010/main" val="0"/>
                  </a:ext>
                </a:extLst>
              </a:blip>
              <a:srcRect/>
              <a:stretch>
                <a:fillRect/>
              </a:stretch>
            </p:blipFill>
            <p:spPr bwMode="auto">
              <a:xfrm>
                <a:off x="2682" y="3922"/>
                <a:ext cx="13" cy="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1" name="Ink 41"/>
              <p:cNvPicPr>
                <a:picLocks noRot="1" noChangeAspect="1" noEditPoints="1" noChangeArrowheads="1" noChangeShapeType="1"/>
              </p:cNvPicPr>
              <p:nvPr/>
            </p:nvPicPr>
            <p:blipFill>
              <a:blip r:embed="rId29">
                <a:extLst>
                  <a:ext uri="{28A0092B-C50C-407E-A947-70E740481C1C}">
                    <a14:useLocalDpi xmlns:a14="http://schemas.microsoft.com/office/drawing/2010/main" val="0"/>
                  </a:ext>
                </a:extLst>
              </a:blip>
              <a:srcRect/>
              <a:stretch>
                <a:fillRect/>
              </a:stretch>
            </p:blipFill>
            <p:spPr bwMode="auto">
              <a:xfrm>
                <a:off x="3066" y="3917"/>
                <a:ext cx="14"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2" name="Ink 42"/>
              <p:cNvPicPr>
                <a:picLocks noRot="1" noChangeAspect="1" noEditPoints="1" noChangeArrowheads="1" noChangeShapeType="1"/>
              </p:cNvPicPr>
              <p:nvPr/>
            </p:nvPicPr>
            <p:blipFill>
              <a:blip r:embed="rId30">
                <a:extLst>
                  <a:ext uri="{28A0092B-C50C-407E-A947-70E740481C1C}">
                    <a14:useLocalDpi xmlns:a14="http://schemas.microsoft.com/office/drawing/2010/main" val="0"/>
                  </a:ext>
                </a:extLst>
              </a:blip>
              <a:srcRect/>
              <a:stretch>
                <a:fillRect/>
              </a:stretch>
            </p:blipFill>
            <p:spPr bwMode="auto">
              <a:xfrm>
                <a:off x="2685" y="3937"/>
                <a:ext cx="393"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3" name="Ink 43"/>
              <p:cNvPicPr>
                <a:picLocks noRot="1" noChangeAspect="1" noEditPoints="1" noChangeArrowheads="1" noChangeShapeType="1"/>
              </p:cNvPicPr>
              <p:nvPr/>
            </p:nvPicPr>
            <p:blipFill>
              <a:blip r:embed="rId31">
                <a:extLst>
                  <a:ext uri="{28A0092B-C50C-407E-A947-70E740481C1C}">
                    <a14:useLocalDpi xmlns:a14="http://schemas.microsoft.com/office/drawing/2010/main" val="0"/>
                  </a:ext>
                </a:extLst>
              </a:blip>
              <a:srcRect/>
              <a:stretch>
                <a:fillRect/>
              </a:stretch>
            </p:blipFill>
            <p:spPr bwMode="auto">
              <a:xfrm>
                <a:off x="2871" y="4014"/>
                <a:ext cx="5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4" name="Ink 45"/>
              <p:cNvPicPr>
                <a:picLocks noRot="1" noChangeAspect="1" noEditPoints="1" noChangeArrowheads="1" noChangeShapeType="1"/>
              </p:cNvPicPr>
              <p:nvPr/>
            </p:nvPicPr>
            <p:blipFill>
              <a:blip r:embed="rId32">
                <a:extLst>
                  <a:ext uri="{28A0092B-C50C-407E-A947-70E740481C1C}">
                    <a14:useLocalDpi xmlns:a14="http://schemas.microsoft.com/office/drawing/2010/main" val="0"/>
                  </a:ext>
                </a:extLst>
              </a:blip>
              <a:srcRect/>
              <a:stretch>
                <a:fillRect/>
              </a:stretch>
            </p:blipFill>
            <p:spPr bwMode="auto">
              <a:xfrm>
                <a:off x="2576" y="3505"/>
                <a:ext cx="23"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5" name="Ink 46"/>
              <p:cNvPicPr>
                <a:picLocks noRot="1" noChangeAspect="1" noEditPoints="1" noChangeArrowheads="1" noChangeShapeType="1"/>
              </p:cNvPicPr>
              <p:nvPr/>
            </p:nvPicPr>
            <p:blipFill>
              <a:blip r:embed="rId33">
                <a:extLst>
                  <a:ext uri="{28A0092B-C50C-407E-A947-70E740481C1C}">
                    <a14:useLocalDpi xmlns:a14="http://schemas.microsoft.com/office/drawing/2010/main" val="0"/>
                  </a:ext>
                </a:extLst>
              </a:blip>
              <a:srcRect/>
              <a:stretch>
                <a:fillRect/>
              </a:stretch>
            </p:blipFill>
            <p:spPr bwMode="auto">
              <a:xfrm>
                <a:off x="2769" y="3705"/>
                <a:ext cx="28"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6" name="Ink 47"/>
              <p:cNvPicPr>
                <a:picLocks noRot="1" noChangeAspect="1" noEditPoints="1" noChangeArrowheads="1" noChangeShapeType="1"/>
              </p:cNvPicPr>
              <p:nvPr/>
            </p:nvPicPr>
            <p:blipFill>
              <a:blip r:embed="rId34">
                <a:extLst>
                  <a:ext uri="{28A0092B-C50C-407E-A947-70E740481C1C}">
                    <a14:useLocalDpi xmlns:a14="http://schemas.microsoft.com/office/drawing/2010/main" val="0"/>
                  </a:ext>
                </a:extLst>
              </a:blip>
              <a:srcRect/>
              <a:stretch>
                <a:fillRect/>
              </a:stretch>
            </p:blipFill>
            <p:spPr bwMode="auto">
              <a:xfrm>
                <a:off x="3147" y="3504"/>
                <a:ext cx="24"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7" name="Ink 48"/>
              <p:cNvPicPr>
                <a:picLocks noRot="1" noChangeAspect="1" noEditPoints="1" noChangeArrowheads="1" noChangeShapeType="1"/>
              </p:cNvPicPr>
              <p:nvPr/>
            </p:nvPicPr>
            <p:blipFill>
              <a:blip r:embed="rId35">
                <a:extLst>
                  <a:ext uri="{28A0092B-C50C-407E-A947-70E740481C1C}">
                    <a14:useLocalDpi xmlns:a14="http://schemas.microsoft.com/office/drawing/2010/main" val="0"/>
                  </a:ext>
                </a:extLst>
              </a:blip>
              <a:srcRect/>
              <a:stretch>
                <a:fillRect/>
              </a:stretch>
            </p:blipFill>
            <p:spPr bwMode="auto">
              <a:xfrm>
                <a:off x="2952" y="3509"/>
                <a:ext cx="30"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8" name="Ink 49"/>
              <p:cNvPicPr>
                <a:picLocks noRot="1" noChangeAspect="1" noEditPoints="1" noChangeArrowheads="1" noChangeShapeType="1"/>
              </p:cNvPicPr>
              <p:nvPr/>
            </p:nvPicPr>
            <p:blipFill>
              <a:blip r:embed="rId36">
                <a:extLst>
                  <a:ext uri="{28A0092B-C50C-407E-A947-70E740481C1C}">
                    <a14:useLocalDpi xmlns:a14="http://schemas.microsoft.com/office/drawing/2010/main" val="0"/>
                  </a:ext>
                </a:extLst>
              </a:blip>
              <a:srcRect/>
              <a:stretch>
                <a:fillRect/>
              </a:stretch>
            </p:blipFill>
            <p:spPr bwMode="auto">
              <a:xfrm>
                <a:off x="2954" y="3712"/>
                <a:ext cx="26"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Ink 50"/>
              <p:cNvPicPr>
                <a:picLocks noRot="1" noChangeAspect="1" noEditPoints="1" noChangeArrowheads="1" noChangeShapeType="1"/>
              </p:cNvPicPr>
              <p:nvPr/>
            </p:nvPicPr>
            <p:blipFill>
              <a:blip r:embed="rId37">
                <a:extLst>
                  <a:ext uri="{28A0092B-C50C-407E-A947-70E740481C1C}">
                    <a14:useLocalDpi xmlns:a14="http://schemas.microsoft.com/office/drawing/2010/main" val="0"/>
                  </a:ext>
                </a:extLst>
              </a:blip>
              <a:srcRect/>
              <a:stretch>
                <a:fillRect/>
              </a:stretch>
            </p:blipFill>
            <p:spPr bwMode="auto">
              <a:xfrm>
                <a:off x="2960" y="3509"/>
                <a:ext cx="25"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4" name="Ink 71"/>
            <p:cNvPicPr>
              <a:picLocks noRot="1" noChangeAspect="1" noEditPoints="1" noChangeArrowheads="1" noChangeShapeType="1"/>
            </p:cNvPicPr>
            <p:nvPr/>
          </p:nvPicPr>
          <p:blipFill>
            <a:blip r:embed="rId38">
              <a:extLst>
                <a:ext uri="{28A0092B-C50C-407E-A947-70E740481C1C}">
                  <a14:useLocalDpi xmlns:a14="http://schemas.microsoft.com/office/drawing/2010/main" val="0"/>
                </a:ext>
              </a:extLst>
            </a:blip>
            <a:srcRect/>
            <a:stretch>
              <a:fillRect/>
            </a:stretch>
          </p:blipFill>
          <p:spPr bwMode="auto">
            <a:xfrm>
              <a:off x="3074" y="3802"/>
              <a:ext cx="5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Ink 72"/>
            <p:cNvPicPr>
              <a:picLocks noRot="1" noChangeAspect="1" noEditPoints="1" noChangeArrowheads="1" noChangeShapeType="1"/>
            </p:cNvPicPr>
            <p:nvPr/>
          </p:nvPicPr>
          <p:blipFill>
            <a:blip r:embed="rId39">
              <a:extLst>
                <a:ext uri="{28A0092B-C50C-407E-A947-70E740481C1C}">
                  <a14:useLocalDpi xmlns:a14="http://schemas.microsoft.com/office/drawing/2010/main" val="0"/>
                </a:ext>
              </a:extLst>
            </a:blip>
            <a:srcRect/>
            <a:stretch>
              <a:fillRect/>
            </a:stretch>
          </p:blipFill>
          <p:spPr bwMode="auto">
            <a:xfrm>
              <a:off x="3261" y="3618"/>
              <a:ext cx="53"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Ink 73"/>
            <p:cNvPicPr>
              <a:picLocks noRot="1" noChangeAspect="1" noEditPoints="1" noChangeArrowheads="1" noChangeShapeType="1"/>
            </p:cNvPicPr>
            <p:nvPr/>
          </p:nvPicPr>
          <p:blipFill>
            <a:blip r:embed="rId40">
              <a:extLst>
                <a:ext uri="{28A0092B-C50C-407E-A947-70E740481C1C}">
                  <a14:useLocalDpi xmlns:a14="http://schemas.microsoft.com/office/drawing/2010/main" val="0"/>
                </a:ext>
              </a:extLst>
            </a:blip>
            <a:srcRect/>
            <a:stretch>
              <a:fillRect/>
            </a:stretch>
          </p:blipFill>
          <p:spPr bwMode="auto">
            <a:xfrm>
              <a:off x="3633" y="3814"/>
              <a:ext cx="56" cy="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Slide Number Placeholder 2"/>
          <p:cNvSpPr>
            <a:spLocks noGrp="1"/>
          </p:cNvSpPr>
          <p:nvPr>
            <p:ph type="sldNum" sz="quarter" idx="12"/>
          </p:nvPr>
        </p:nvSpPr>
        <p:spPr/>
        <p:txBody>
          <a:bodyPr/>
          <a:lstStyle/>
          <a:p>
            <a:fld id="{E7DF4ECA-2C00-4129-AA22-2996D096FEEF}" type="slidenum">
              <a:rPr lang="en-US" smtClean="0"/>
              <a:pPr/>
              <a:t>68</a:t>
            </a:fld>
            <a:endParaRPr lang="en-US"/>
          </a:p>
        </p:txBody>
      </p:sp>
      <p:pic>
        <p:nvPicPr>
          <p:cNvPr id="54" name="Picture 53"/>
          <p:cNvPicPr>
            <a:picLocks noChangeAspect="1"/>
          </p:cNvPicPr>
          <p:nvPr/>
        </p:nvPicPr>
        <p:blipFill>
          <a:blip r:embed="rId41" cstate="print"/>
          <a:stretch>
            <a:fillRect/>
          </a:stretch>
        </p:blipFill>
        <p:spPr>
          <a:xfrm>
            <a:off x="1" y="2"/>
            <a:ext cx="711199" cy="735846"/>
          </a:xfrm>
          <a:prstGeom prst="rect">
            <a:avLst/>
          </a:prstGeom>
        </p:spPr>
      </p:pic>
    </p:spTree>
    <p:extLst>
      <p:ext uri="{BB962C8B-B14F-4D97-AF65-F5344CB8AC3E}">
        <p14:creationId xmlns:p14="http://schemas.microsoft.com/office/powerpoint/2010/main" val="1072406513"/>
      </p:ext>
    </p:extLst>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280219"/>
            <a:ext cx="8229600" cy="781665"/>
          </a:xfrm>
        </p:spPr>
        <p:txBody>
          <a:bodyPr>
            <a:normAutofit/>
          </a:bodyPr>
          <a:lstStyle/>
          <a:p>
            <a:r>
              <a:rPr lang="en-US" altLang="en-US" sz="4000" b="1" dirty="0">
                <a:latin typeface="Times New Roman" panose="02020603050405020304" pitchFamily="18" charset="0"/>
                <a:cs typeface="Times New Roman" panose="02020603050405020304" pitchFamily="18" charset="0"/>
              </a:rPr>
              <a:t>Common Terminology</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051843" y="1285471"/>
            <a:ext cx="8229600" cy="4389120"/>
          </a:xfrm>
        </p:spPr>
        <p:txBody>
          <a:bodyPr/>
          <a:lstStyle/>
          <a:p>
            <a:pPr>
              <a:lnSpc>
                <a:spcPct val="90000"/>
              </a:lnSpc>
            </a:pPr>
            <a:r>
              <a:rPr lang="en-US" altLang="en-US" sz="2800" b="1" dirty="0">
                <a:solidFill>
                  <a:srgbClr val="FF0000"/>
                </a:solidFill>
              </a:rPr>
              <a:t>Literal</a:t>
            </a:r>
            <a:r>
              <a:rPr lang="en-US" altLang="en-US" b="1" dirty="0">
                <a:solidFill>
                  <a:srgbClr val="FF0000"/>
                </a:solidFill>
              </a:rPr>
              <a:t/>
            </a:r>
            <a:br>
              <a:rPr lang="en-US" altLang="en-US" b="1" dirty="0">
                <a:solidFill>
                  <a:srgbClr val="FF0000"/>
                </a:solidFill>
              </a:rPr>
            </a:br>
            <a:r>
              <a:rPr lang="en-US" altLang="en-US" dirty="0"/>
              <a:t>The appearance of a variable or its complement</a:t>
            </a:r>
          </a:p>
          <a:p>
            <a:pPr>
              <a:lnSpc>
                <a:spcPct val="90000"/>
              </a:lnSpc>
            </a:pPr>
            <a:r>
              <a:rPr lang="en-US" altLang="en-US" sz="2800" b="1" dirty="0">
                <a:solidFill>
                  <a:srgbClr val="FF0000"/>
                </a:solidFill>
              </a:rPr>
              <a:t>Product Term</a:t>
            </a:r>
            <a:endParaRPr lang="en-US" altLang="en-US" sz="2800" dirty="0">
              <a:solidFill>
                <a:srgbClr val="FF0000"/>
              </a:solidFill>
            </a:endParaRPr>
          </a:p>
          <a:p>
            <a:pPr>
              <a:lnSpc>
                <a:spcPct val="90000"/>
              </a:lnSpc>
              <a:buNone/>
            </a:pPr>
            <a:r>
              <a:rPr lang="en-US" altLang="en-US" dirty="0"/>
              <a:t>	One or more literals connected by AND operators    </a:t>
            </a:r>
          </a:p>
          <a:p>
            <a:pPr>
              <a:lnSpc>
                <a:spcPct val="90000"/>
              </a:lnSpc>
            </a:pPr>
            <a:r>
              <a:rPr lang="en-US" altLang="en-US" sz="2800" b="1" dirty="0">
                <a:solidFill>
                  <a:srgbClr val="FF0000"/>
                </a:solidFill>
              </a:rPr>
              <a:t>Sum Term</a:t>
            </a:r>
          </a:p>
          <a:p>
            <a:pPr>
              <a:lnSpc>
                <a:spcPct val="90000"/>
              </a:lnSpc>
              <a:buNone/>
            </a:pPr>
            <a:r>
              <a:rPr lang="en-US" altLang="en-US" dirty="0"/>
              <a:t>	One or more literals connected by OR operators</a:t>
            </a:r>
          </a:p>
          <a:p>
            <a:endParaRPr lang="en-US" dirty="0"/>
          </a:p>
        </p:txBody>
      </p:sp>
      <p:sp>
        <p:nvSpPr>
          <p:cNvPr id="6" name="Slide Number Placeholder 5"/>
          <p:cNvSpPr>
            <a:spLocks noGrp="1"/>
          </p:cNvSpPr>
          <p:nvPr>
            <p:ph type="sldNum" sz="quarter" idx="12"/>
          </p:nvPr>
        </p:nvSpPr>
        <p:spPr/>
        <p:txBody>
          <a:bodyPr/>
          <a:lstStyle/>
          <a:p>
            <a:fld id="{E7DF4ECA-2C00-4129-AA22-2996D096FEEF}" type="slidenum">
              <a:rPr lang="en-US" smtClean="0"/>
              <a:pPr/>
              <a:t>69</a:t>
            </a:fld>
            <a:endParaRPr lang="en-US"/>
          </a:p>
        </p:txBody>
      </p:sp>
      <p:pic>
        <p:nvPicPr>
          <p:cNvPr id="7" name="Picture 6"/>
          <p:cNvPicPr>
            <a:picLocks noChangeAspect="1"/>
          </p:cNvPicPr>
          <p:nvPr/>
        </p:nvPicPr>
        <p:blipFill>
          <a:blip r:embed="rId3"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39965799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0484" y="1371600"/>
            <a:ext cx="11130516" cy="5105400"/>
          </a:xfrm>
          <a:ln>
            <a:solidFill>
              <a:schemeClr val="tx1"/>
            </a:solidFill>
          </a:ln>
        </p:spPr>
        <p:txBody>
          <a:bodyPr>
            <a:normAutofit fontScale="92500" lnSpcReduction="20000"/>
          </a:bodyPr>
          <a:lstStyle/>
          <a:p>
            <a:pPr algn="just">
              <a:buNone/>
            </a:pPr>
            <a:r>
              <a:rPr lang="en-US" sz="2600" b="1" dirty="0">
                <a:solidFill>
                  <a:schemeClr val="tx1"/>
                </a:solidFill>
                <a:latin typeface="Times New Roman" pitchFamily="18" charset="0"/>
                <a:cs typeface="Times New Roman" pitchFamily="18" charset="0"/>
              </a:rPr>
              <a:t>List of Assignments:</a:t>
            </a:r>
          </a:p>
          <a:p>
            <a:pPr marL="457200" indent="-457200" algn="just">
              <a:buFont typeface="+mj-lt"/>
              <a:buAutoNum type="arabicPeriod"/>
            </a:pPr>
            <a:r>
              <a:rPr lang="en-IN" sz="2400" dirty="0">
                <a:latin typeface="Times New Roman" panose="02020603050405020304" pitchFamily="18" charset="0"/>
                <a:cs typeface="Times New Roman" panose="02020603050405020304" pitchFamily="18" charset="0"/>
              </a:rPr>
              <a:t>Design and Implement Code Converters using logic gates </a:t>
            </a:r>
          </a:p>
          <a:p>
            <a:pPr marL="457200" indent="-457200" algn="just">
              <a:buFont typeface="+mj-lt"/>
              <a:buAutoNum type="arabicPeriod"/>
            </a:pPr>
            <a:r>
              <a:rPr lang="en-IN" sz="2400" dirty="0">
                <a:latin typeface="Times New Roman" panose="02020603050405020304" pitchFamily="18" charset="0"/>
                <a:cs typeface="Times New Roman" panose="02020603050405020304" pitchFamily="18" charset="0"/>
              </a:rPr>
              <a:t>Design and Implement Combinational Logic Design using MUX/Decoder ICs </a:t>
            </a:r>
          </a:p>
          <a:p>
            <a:pPr marL="457200" indent="-457200" algn="just">
              <a:buFont typeface="+mj-lt"/>
              <a:buAutoNum type="arabicPeriod"/>
            </a:pPr>
            <a:r>
              <a:rPr lang="en-IN" sz="2400" dirty="0">
                <a:latin typeface="Times New Roman" panose="02020603050405020304" pitchFamily="18" charset="0"/>
                <a:cs typeface="Times New Roman" panose="02020603050405020304" pitchFamily="18" charset="0"/>
              </a:rPr>
              <a:t>Design and Implement asynchronous counter using JK- Flip flop.</a:t>
            </a:r>
          </a:p>
          <a:p>
            <a:pPr marL="457200" indent="-457200" algn="just">
              <a:buFont typeface="+mj-lt"/>
              <a:buAutoNum type="arabicPeriod"/>
            </a:pPr>
            <a:r>
              <a:rPr lang="en-IN" sz="2400" dirty="0">
                <a:latin typeface="Times New Roman" panose="02020603050405020304" pitchFamily="18" charset="0"/>
                <a:cs typeface="Times New Roman" panose="02020603050405020304" pitchFamily="18" charset="0"/>
              </a:rPr>
              <a:t>Design and Implement MOD-N asynchronous counter using JK- Flip flop /IC7490.</a:t>
            </a:r>
          </a:p>
          <a:p>
            <a:pPr marL="457200" indent="-457200" algn="just">
              <a:buFont typeface="+mj-lt"/>
              <a:buAutoNum type="arabicPeriod"/>
            </a:pPr>
            <a:r>
              <a:rPr lang="en-IN" sz="2400" dirty="0">
                <a:latin typeface="Times New Roman" panose="02020603050405020304" pitchFamily="18" charset="0"/>
                <a:cs typeface="Times New Roman" panose="02020603050405020304" pitchFamily="18" charset="0"/>
              </a:rPr>
              <a:t>Design and implement Synchronous Counter </a:t>
            </a:r>
          </a:p>
          <a:p>
            <a:pPr marL="457200" indent="-457200" algn="just">
              <a:buFont typeface="+mj-lt"/>
              <a:buAutoNum type="arabicPeriod"/>
            </a:pPr>
            <a:r>
              <a:rPr lang="en-IN" sz="2400" dirty="0">
                <a:latin typeface="Times New Roman" panose="02020603050405020304" pitchFamily="18" charset="0"/>
                <a:cs typeface="Times New Roman" panose="02020603050405020304" pitchFamily="18" charset="0"/>
              </a:rPr>
              <a:t>Design of a sequence detector </a:t>
            </a:r>
          </a:p>
          <a:p>
            <a:pPr marL="457200" indent="-457200" algn="just">
              <a:buFont typeface="+mj-lt"/>
              <a:buAutoNum type="arabicPeriod"/>
            </a:pPr>
            <a:r>
              <a:rPr lang="en-IN" sz="2400" dirty="0">
                <a:latin typeface="Times New Roman" panose="02020603050405020304" pitchFamily="18" charset="0"/>
                <a:cs typeface="Times New Roman" panose="02020603050405020304" pitchFamily="18" charset="0"/>
              </a:rPr>
              <a:t>Write an assembly language program (ALP) to display 2-digit and 4-digit hex numbers using 64- bit assembly language programming</a:t>
            </a:r>
          </a:p>
          <a:p>
            <a:pPr marL="457200" indent="-457200" algn="just">
              <a:buFont typeface="+mj-lt"/>
              <a:buAutoNum type="arabicPeriod"/>
            </a:pPr>
            <a:r>
              <a:rPr lang="en-IN" sz="2400" dirty="0">
                <a:latin typeface="Times New Roman" panose="02020603050405020304" pitchFamily="18" charset="0"/>
                <a:cs typeface="Times New Roman" panose="02020603050405020304" pitchFamily="18" charset="0"/>
              </a:rPr>
              <a:t>Write an assembly language program (ALP) to accept 2-digit and 4-digit hex numbers user input using 64- bit assembly language programming.</a:t>
            </a:r>
          </a:p>
          <a:p>
            <a:pPr marL="457200" indent="-457200" algn="just">
              <a:buFont typeface="+mj-lt"/>
              <a:buAutoNum type="arabicPeriod"/>
            </a:pPr>
            <a:r>
              <a:rPr lang="en-IN" sz="2400" dirty="0">
                <a:latin typeface="Times New Roman" panose="02020603050405020304" pitchFamily="18" charset="0"/>
                <a:cs typeface="Times New Roman" panose="02020603050405020304" pitchFamily="18" charset="0"/>
              </a:rPr>
              <a:t>Write an assembly language program (ALP) to implement addition and subtraction of 8-bit numbers (Using user input, macro and procedure).</a:t>
            </a:r>
          </a:p>
          <a:p>
            <a:pPr marL="457200" indent="-457200" algn="just">
              <a:buFont typeface="+mj-lt"/>
              <a:buAutoNum type="arabicPeriod"/>
            </a:pPr>
            <a:r>
              <a:rPr lang="en-IN" sz="2400" dirty="0">
                <a:latin typeface="Times New Roman" panose="02020603050405020304" pitchFamily="18" charset="0"/>
                <a:cs typeface="Times New Roman" panose="02020603050405020304" pitchFamily="18" charset="0"/>
              </a:rPr>
              <a:t>Write an ALP to perform basic string operations. (length and Reverse)</a:t>
            </a:r>
          </a:p>
          <a:p>
            <a:endParaRPr lang="en-IN" dirty="0"/>
          </a:p>
          <a:p>
            <a:endParaRPr lang="en-US" dirty="0">
              <a:solidFill>
                <a:schemeClr val="tx1"/>
              </a:solidFill>
              <a:latin typeface="Arial" panose="020B0604020202020204" pitchFamily="34" charset="0"/>
              <a:cs typeface="Arial" panose="020B0604020202020204" pitchFamily="34" charset="0"/>
            </a:endParaRPr>
          </a:p>
          <a:p>
            <a:endParaRPr lang="en-US" b="1" dirty="0"/>
          </a:p>
        </p:txBody>
      </p:sp>
      <p:pic>
        <p:nvPicPr>
          <p:cNvPr id="5" name="Picture 4"/>
          <p:cNvPicPr>
            <a:picLocks noChangeAspect="1"/>
          </p:cNvPicPr>
          <p:nvPr/>
        </p:nvPicPr>
        <p:blipFill>
          <a:blip r:embed="rId2" cstate="print"/>
          <a:stretch>
            <a:fillRect/>
          </a:stretch>
        </p:blipFill>
        <p:spPr>
          <a:xfrm>
            <a:off x="1" y="1"/>
            <a:ext cx="680483" cy="704065"/>
          </a:xfrm>
          <a:prstGeom prst="rect">
            <a:avLst/>
          </a:prstGeom>
        </p:spPr>
      </p:pic>
      <p:sp>
        <p:nvSpPr>
          <p:cNvPr id="6" name="Slide Number Placeholder 5"/>
          <p:cNvSpPr>
            <a:spLocks noGrp="1"/>
          </p:cNvSpPr>
          <p:nvPr>
            <p:ph type="sldNum" sz="quarter" idx="12"/>
          </p:nvPr>
        </p:nvSpPr>
        <p:spPr/>
        <p:txBody>
          <a:bodyPr/>
          <a:lstStyle/>
          <a:p>
            <a:fld id="{E7DF4ECA-2C00-4129-AA22-2996D096FEEF}" type="slidenum">
              <a:rPr lang="en-US" smtClean="0"/>
              <a:pPr/>
              <a:t>7</a:t>
            </a:fld>
            <a:endParaRPr lang="en-US"/>
          </a:p>
        </p:txBody>
      </p:sp>
      <p:sp>
        <p:nvSpPr>
          <p:cNvPr id="8" name="Title 1"/>
          <p:cNvSpPr txBox="1">
            <a:spLocks/>
          </p:cNvSpPr>
          <p:nvPr/>
        </p:nvSpPr>
        <p:spPr>
          <a:xfrm>
            <a:off x="2044890" y="13906"/>
            <a:ext cx="7358417" cy="970696"/>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latin typeface="Times New Roman" pitchFamily="18" charset="0"/>
                <a:cs typeface="Times New Roman" pitchFamily="18" charset="0"/>
              </a:rPr>
              <a:t>Syllabus</a:t>
            </a:r>
            <a:endParaRPr lang="en-US" sz="3200" b="1" dirty="0">
              <a:latin typeface="Times New Roman" pitchFamily="18" charset="0"/>
              <a:cs typeface="Times New Roman" pitchFamily="18" charset="0"/>
            </a:endParaRPr>
          </a:p>
        </p:txBody>
      </p:sp>
    </p:spTree>
    <p:extLst>
      <p:ext uri="{BB962C8B-B14F-4D97-AF65-F5344CB8AC3E}">
        <p14:creationId xmlns:p14="http://schemas.microsoft.com/office/powerpoint/2010/main" val="8755683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94968"/>
            <a:ext cx="8229600" cy="646728"/>
          </a:xfrm>
        </p:spPr>
        <p:txBody>
          <a:bodyPr>
            <a:normAutofit/>
          </a:bodyPr>
          <a:lstStyle/>
          <a:p>
            <a:r>
              <a:rPr lang="en-US" altLang="en-US" sz="4000" b="1" dirty="0">
                <a:latin typeface="Times New Roman" panose="02020603050405020304" pitchFamily="18" charset="0"/>
                <a:cs typeface="Times New Roman" panose="02020603050405020304" pitchFamily="18" charset="0"/>
              </a:rPr>
              <a:t>Common Terminology(</a:t>
            </a:r>
            <a:r>
              <a:rPr lang="en-US" altLang="en-US" sz="4000" b="1" dirty="0" err="1">
                <a:latin typeface="Times New Roman" panose="02020603050405020304" pitchFamily="18" charset="0"/>
                <a:cs typeface="Times New Roman" panose="02020603050405020304" pitchFamily="18" charset="0"/>
              </a:rPr>
              <a:t>cnt’d</a:t>
            </a:r>
            <a:r>
              <a:rPr lang="en-US" altLang="en-US" sz="4000" b="1" dirty="0">
                <a:latin typeface="Times New Roman" panose="02020603050405020304" pitchFamily="18" charset="0"/>
                <a:cs typeface="Times New Roman" panose="02020603050405020304" pitchFamily="18" charset="0"/>
              </a:rPr>
              <a:t>)</a:t>
            </a:r>
            <a:endParaRPr lang="en-US" sz="4000" b="1" dirty="0">
              <a:latin typeface="Times New Roman" panose="02020603050405020304" pitchFamily="18" charset="0"/>
              <a:cs typeface="Times New Roman" panose="02020603050405020304" pitchFamily="18" charset="0"/>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5626" y="1292942"/>
            <a:ext cx="10151072" cy="527009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E7DF4ECA-2C00-4129-AA22-2996D096FEEF}" type="slidenum">
              <a:rPr lang="en-US" smtClean="0"/>
              <a:pPr/>
              <a:t>70</a:t>
            </a:fld>
            <a:endParaRPr lang="en-US"/>
          </a:p>
        </p:txBody>
      </p:sp>
      <p:pic>
        <p:nvPicPr>
          <p:cNvPr id="7" name="Picture 6"/>
          <p:cNvPicPr>
            <a:picLocks noChangeAspect="1"/>
          </p:cNvPicPr>
          <p:nvPr/>
        </p:nvPicPr>
        <p:blipFill>
          <a:blip r:embed="rId3" cstate="print"/>
          <a:stretch>
            <a:fillRect/>
          </a:stretch>
        </p:blipFill>
        <p:spPr>
          <a:xfrm>
            <a:off x="1" y="2"/>
            <a:ext cx="1135625" cy="1174980"/>
          </a:xfrm>
          <a:prstGeom prst="rect">
            <a:avLst/>
          </a:prstGeom>
        </p:spPr>
      </p:pic>
    </p:spTree>
    <p:extLst>
      <p:ext uri="{BB962C8B-B14F-4D97-AF65-F5344CB8AC3E}">
        <p14:creationId xmlns:p14="http://schemas.microsoft.com/office/powerpoint/2010/main" val="361127702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600" y="1699430"/>
            <a:ext cx="11318240" cy="4839482"/>
          </a:xfrm>
        </p:spPr>
        <p:txBody>
          <a:bodyPr>
            <a:normAutofit fontScale="47500" lnSpcReduction="20000"/>
          </a:bodyPr>
          <a:lstStyle/>
          <a:p>
            <a:pPr marL="0" indent="0">
              <a:lnSpc>
                <a:spcPct val="170000"/>
              </a:lnSpc>
              <a:spcBef>
                <a:spcPts val="0"/>
              </a:spcBef>
              <a:buNone/>
            </a:pPr>
            <a:r>
              <a:rPr lang="en-US" sz="5900" b="1" dirty="0">
                <a:solidFill>
                  <a:srgbClr val="0070C0"/>
                </a:solidFill>
                <a:latin typeface="Times New Roman" pitchFamily="18" charset="0"/>
                <a:cs typeface="Times New Roman" pitchFamily="18" charset="0"/>
              </a:rPr>
              <a:t>Values of logic variables and logic functions are in binary form( 1 and 0). </a:t>
            </a:r>
          </a:p>
          <a:p>
            <a:pPr marL="0" indent="0">
              <a:lnSpc>
                <a:spcPct val="170000"/>
              </a:lnSpc>
              <a:spcBef>
                <a:spcPts val="0"/>
              </a:spcBef>
              <a:buNone/>
            </a:pPr>
            <a:r>
              <a:rPr lang="en-US" sz="6700" dirty="0">
                <a:latin typeface="Times New Roman" pitchFamily="18" charset="0"/>
                <a:cs typeface="Times New Roman" pitchFamily="18" charset="0"/>
              </a:rPr>
              <a:t>Any</a:t>
            </a:r>
            <a:r>
              <a:rPr lang="en-US" sz="7000" dirty="0">
                <a:latin typeface="Times New Roman" pitchFamily="18" charset="0"/>
                <a:cs typeface="Times New Roman" pitchFamily="18" charset="0"/>
              </a:rPr>
              <a:t> logic function can be expressed in the forms of</a:t>
            </a:r>
          </a:p>
          <a:p>
            <a:endParaRPr lang="en-US" b="1" dirty="0">
              <a:latin typeface="Times New Roman" pitchFamily="18" charset="0"/>
              <a:cs typeface="Times New Roman" pitchFamily="18" charset="0"/>
            </a:endParaRPr>
          </a:p>
          <a:p>
            <a:pPr marL="0" indent="0">
              <a:buNone/>
            </a:pPr>
            <a:r>
              <a:rPr lang="en-US" sz="4500" dirty="0">
                <a:latin typeface="Times New Roman" pitchFamily="18" charset="0"/>
                <a:cs typeface="Times New Roman" pitchFamily="18" charset="0"/>
              </a:rPr>
              <a:t>     </a:t>
            </a:r>
            <a:r>
              <a:rPr lang="en-US" sz="6000" b="1" dirty="0">
                <a:latin typeface="Times New Roman" pitchFamily="18" charset="0"/>
                <a:cs typeface="Times New Roman" pitchFamily="18" charset="0"/>
              </a:rPr>
              <a:t>1.  Sum of Products form (SOP) </a:t>
            </a:r>
          </a:p>
          <a:p>
            <a:pPr marL="0" indent="0">
              <a:buNone/>
            </a:pPr>
            <a:r>
              <a:rPr lang="en-US" sz="6000" b="1" dirty="0">
                <a:solidFill>
                  <a:srgbClr val="FF0000"/>
                </a:solidFill>
                <a:latin typeface="Times New Roman" pitchFamily="18" charset="0"/>
                <a:cs typeface="Times New Roman" pitchFamily="18" charset="0"/>
              </a:rPr>
              <a:t>         </a:t>
            </a:r>
            <a:r>
              <a:rPr lang="en-US" sz="6700" b="1" dirty="0">
                <a:solidFill>
                  <a:schemeClr val="accent6">
                    <a:lumMod val="50000"/>
                  </a:schemeClr>
                </a:solidFill>
                <a:latin typeface="Times New Roman" pitchFamily="18" charset="0"/>
                <a:cs typeface="Times New Roman" pitchFamily="18" charset="0"/>
              </a:rPr>
              <a:t>Y= AB + AC’ + BC------------SOP</a:t>
            </a:r>
            <a:endParaRPr lang="en-US" sz="6000" b="1" dirty="0">
              <a:solidFill>
                <a:schemeClr val="accent6">
                  <a:lumMod val="50000"/>
                </a:schemeClr>
              </a:solidFill>
              <a:latin typeface="Times New Roman" pitchFamily="18" charset="0"/>
              <a:cs typeface="Times New Roman" pitchFamily="18" charset="0"/>
            </a:endParaRPr>
          </a:p>
          <a:p>
            <a:pPr marL="0" indent="0">
              <a:buNone/>
            </a:pPr>
            <a:r>
              <a:rPr lang="en-US" sz="6000" b="1" dirty="0">
                <a:solidFill>
                  <a:srgbClr val="FF0000"/>
                </a:solidFill>
                <a:latin typeface="Times New Roman" pitchFamily="18" charset="0"/>
                <a:cs typeface="Times New Roman" pitchFamily="18" charset="0"/>
              </a:rPr>
              <a:t>         Product terms: AB,  AC’, BC   [AND Gate </a:t>
            </a:r>
            <a:r>
              <a:rPr lang="en-US" sz="5100" b="1" dirty="0">
                <a:solidFill>
                  <a:srgbClr val="0070C0"/>
                </a:solidFill>
                <a:latin typeface="Times New Roman" pitchFamily="18" charset="0"/>
                <a:cs typeface="Times New Roman" pitchFamily="18" charset="0"/>
              </a:rPr>
              <a:t>Z =  XY </a:t>
            </a:r>
            <a:r>
              <a:rPr lang="en-US" sz="6000" b="1" dirty="0">
                <a:solidFill>
                  <a:srgbClr val="FF0000"/>
                </a:solidFill>
                <a:latin typeface="Times New Roman" pitchFamily="18" charset="0"/>
                <a:cs typeface="Times New Roman" pitchFamily="18" charset="0"/>
              </a:rPr>
              <a:t>]</a:t>
            </a:r>
          </a:p>
          <a:p>
            <a:pPr marL="0" indent="0">
              <a:buNone/>
            </a:pPr>
            <a:r>
              <a:rPr lang="en-US" sz="6000" b="1" dirty="0">
                <a:solidFill>
                  <a:srgbClr val="FF0000"/>
                </a:solidFill>
                <a:latin typeface="Times New Roman" pitchFamily="18" charset="0"/>
                <a:cs typeface="Times New Roman" pitchFamily="18" charset="0"/>
              </a:rPr>
              <a:t>         Here Summation Terms : 2 terms     [OR Gate </a:t>
            </a:r>
            <a:r>
              <a:rPr lang="en-US" sz="4200" b="1" dirty="0">
                <a:solidFill>
                  <a:srgbClr val="0070C0"/>
                </a:solidFill>
                <a:latin typeface="Times New Roman" pitchFamily="18" charset="0"/>
                <a:cs typeface="Times New Roman" pitchFamily="18" charset="0"/>
              </a:rPr>
              <a:t>Z = X + Y </a:t>
            </a:r>
            <a:r>
              <a:rPr lang="en-US" sz="6000" b="1" dirty="0">
                <a:solidFill>
                  <a:srgbClr val="FF0000"/>
                </a:solidFill>
                <a:latin typeface="Times New Roman" pitchFamily="18" charset="0"/>
                <a:cs typeface="Times New Roman" pitchFamily="18" charset="0"/>
              </a:rPr>
              <a:t>]</a:t>
            </a:r>
          </a:p>
          <a:p>
            <a:pPr marL="0" indent="0">
              <a:buNone/>
            </a:pPr>
            <a:r>
              <a:rPr lang="en-US" sz="6000" b="1" dirty="0">
                <a:solidFill>
                  <a:srgbClr val="FF0000"/>
                </a:solidFill>
                <a:latin typeface="Times New Roman" pitchFamily="18" charset="0"/>
                <a:cs typeface="Times New Roman" pitchFamily="18" charset="0"/>
              </a:rPr>
              <a:t>            </a:t>
            </a:r>
            <a:r>
              <a:rPr lang="en-US" sz="6000" b="1" dirty="0" err="1">
                <a:solidFill>
                  <a:srgbClr val="0070C0"/>
                </a:solidFill>
                <a:latin typeface="Times New Roman" pitchFamily="18" charset="0"/>
                <a:cs typeface="Times New Roman" pitchFamily="18" charset="0"/>
              </a:rPr>
              <a:t>ORing</a:t>
            </a:r>
            <a:r>
              <a:rPr lang="en-US" sz="6000" b="1" dirty="0">
                <a:solidFill>
                  <a:srgbClr val="0070C0"/>
                </a:solidFill>
                <a:latin typeface="Times New Roman" pitchFamily="18" charset="0"/>
                <a:cs typeface="Times New Roman" pitchFamily="18" charset="0"/>
              </a:rPr>
              <a:t>    of   ANDs </a:t>
            </a:r>
          </a:p>
          <a:p>
            <a:pPr marL="0" indent="0">
              <a:buNone/>
            </a:pPr>
            <a:endParaRPr lang="en-US" sz="3500" b="1" dirty="0">
              <a:latin typeface="Times New Roman" pitchFamily="18" charset="0"/>
              <a:cs typeface="Times New Roman" pitchFamily="18" charset="0"/>
            </a:endParaRPr>
          </a:p>
          <a:p>
            <a:pPr marL="0" indent="0">
              <a:buNone/>
            </a:pPr>
            <a:endParaRPr lang="en-US" sz="3500" b="1"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7DF4ECA-2C00-4129-AA22-2996D096FEEF}" type="slidenum">
              <a:rPr lang="en-US" smtClean="0"/>
              <a:pPr/>
              <a:t>71</a:t>
            </a:fld>
            <a:endParaRPr lang="en-US"/>
          </a:p>
        </p:txBody>
      </p:sp>
      <p:pic>
        <p:nvPicPr>
          <p:cNvPr id="8" name="Picture 7"/>
          <p:cNvPicPr>
            <a:picLocks noChangeAspect="1"/>
          </p:cNvPicPr>
          <p:nvPr/>
        </p:nvPicPr>
        <p:blipFill>
          <a:blip r:embed="rId2"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7938714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1667" y="1459885"/>
            <a:ext cx="11294733" cy="4896465"/>
          </a:xfrm>
        </p:spPr>
        <p:txBody>
          <a:bodyPr>
            <a:noAutofit/>
          </a:bodyPr>
          <a:lstStyle/>
          <a:p>
            <a:pPr marL="0" indent="0">
              <a:lnSpc>
                <a:spcPct val="170000"/>
              </a:lnSpc>
              <a:spcBef>
                <a:spcPts val="0"/>
              </a:spcBef>
              <a:buNone/>
            </a:pPr>
            <a:r>
              <a:rPr lang="en-US" sz="2800" b="1" dirty="0">
                <a:solidFill>
                  <a:srgbClr val="0070C0"/>
                </a:solidFill>
                <a:latin typeface="Times New Roman" pitchFamily="18" charset="0"/>
                <a:cs typeface="Times New Roman" pitchFamily="18" charset="0"/>
              </a:rPr>
              <a:t>Values of logic variables and logic functions are in binary form( 1 and 0). </a:t>
            </a:r>
          </a:p>
          <a:p>
            <a:pPr marL="0" indent="0">
              <a:lnSpc>
                <a:spcPct val="170000"/>
              </a:lnSpc>
              <a:spcBef>
                <a:spcPts val="0"/>
              </a:spcBef>
              <a:buNone/>
            </a:pPr>
            <a:r>
              <a:rPr lang="en-US" sz="3600" dirty="0">
                <a:latin typeface="Times New Roman" pitchFamily="18" charset="0"/>
                <a:cs typeface="Times New Roman" pitchFamily="18" charset="0"/>
              </a:rPr>
              <a:t>Any logic function can be expressed in the forms of</a:t>
            </a:r>
          </a:p>
          <a:p>
            <a:endParaRPr lang="en-US" sz="1600" b="1"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     2.  </a:t>
            </a:r>
            <a:r>
              <a:rPr lang="en-US" sz="2800" b="1" dirty="0">
                <a:latin typeface="Times New Roman" pitchFamily="18" charset="0"/>
                <a:cs typeface="Times New Roman" pitchFamily="18" charset="0"/>
              </a:rPr>
              <a:t>Product of Sums form (POS)</a:t>
            </a:r>
          </a:p>
          <a:p>
            <a:pPr marL="0" indent="0">
              <a:buNone/>
            </a:pPr>
            <a:r>
              <a:rPr lang="en-US" sz="1600" b="1" dirty="0">
                <a:solidFill>
                  <a:srgbClr val="FF0000"/>
                </a:solidFill>
                <a:latin typeface="Times New Roman" pitchFamily="18" charset="0"/>
                <a:cs typeface="Times New Roman" pitchFamily="18" charset="0"/>
              </a:rPr>
              <a:t>             </a:t>
            </a:r>
            <a:r>
              <a:rPr lang="en-US" sz="2800" b="1" dirty="0">
                <a:solidFill>
                  <a:schemeClr val="accent6">
                    <a:lumMod val="50000"/>
                  </a:schemeClr>
                </a:solidFill>
                <a:latin typeface="Times New Roman" pitchFamily="18" charset="0"/>
                <a:cs typeface="Times New Roman" pitchFamily="18" charset="0"/>
              </a:rPr>
              <a:t>Y=  (A +C)(B + C’)-----------POS</a:t>
            </a:r>
          </a:p>
          <a:p>
            <a:pPr marL="0" indent="0">
              <a:buNone/>
            </a:pPr>
            <a:r>
              <a:rPr lang="en-US" sz="1600" b="1" dirty="0">
                <a:solidFill>
                  <a:srgbClr val="FF0000"/>
                </a:solidFill>
                <a:latin typeface="Times New Roman" pitchFamily="18" charset="0"/>
                <a:cs typeface="Times New Roman" pitchFamily="18" charset="0"/>
              </a:rPr>
              <a:t>             Sum Terms:  A+C ,  B+C’         [OR Gate     Z = X + Y ]</a:t>
            </a:r>
          </a:p>
          <a:p>
            <a:pPr marL="0" indent="0">
              <a:buNone/>
            </a:pPr>
            <a:r>
              <a:rPr lang="en-US" sz="1600" b="1" dirty="0">
                <a:solidFill>
                  <a:srgbClr val="FF0000"/>
                </a:solidFill>
                <a:latin typeface="Times New Roman" pitchFamily="18" charset="0"/>
                <a:cs typeface="Times New Roman" pitchFamily="18" charset="0"/>
              </a:rPr>
              <a:t>              Here Product Terms:  1            [AND Gate   Z =  XY ]</a:t>
            </a:r>
          </a:p>
          <a:p>
            <a:pPr marL="0" indent="0">
              <a:buNone/>
            </a:pPr>
            <a:r>
              <a:rPr lang="en-US" sz="1600" b="1" dirty="0">
                <a:solidFill>
                  <a:srgbClr val="0070C0"/>
                </a:solidFill>
              </a:rPr>
              <a:t>             </a:t>
            </a:r>
            <a:r>
              <a:rPr lang="en-US" sz="1600" b="1" dirty="0" err="1">
                <a:solidFill>
                  <a:srgbClr val="0070C0"/>
                </a:solidFill>
              </a:rPr>
              <a:t>ANDing</a:t>
            </a:r>
            <a:r>
              <a:rPr lang="en-US" sz="1600" b="1" dirty="0">
                <a:solidFill>
                  <a:srgbClr val="0070C0"/>
                </a:solidFill>
              </a:rPr>
              <a:t> of  ORs</a:t>
            </a:r>
            <a:r>
              <a:rPr lang="en-US" sz="1600" b="1" dirty="0">
                <a:solidFill>
                  <a:srgbClr val="FF0000"/>
                </a:solidFill>
              </a:rPr>
              <a:t> </a:t>
            </a:r>
          </a:p>
        </p:txBody>
      </p:sp>
      <p:sp>
        <p:nvSpPr>
          <p:cNvPr id="6" name="Slide Number Placeholder 5"/>
          <p:cNvSpPr>
            <a:spLocks noGrp="1"/>
          </p:cNvSpPr>
          <p:nvPr>
            <p:ph type="sldNum" sz="quarter" idx="12"/>
          </p:nvPr>
        </p:nvSpPr>
        <p:spPr/>
        <p:txBody>
          <a:bodyPr/>
          <a:lstStyle/>
          <a:p>
            <a:fld id="{E7DF4ECA-2C00-4129-AA22-2996D096FEEF}" type="slidenum">
              <a:rPr lang="en-US" smtClean="0"/>
              <a:pPr/>
              <a:t>72</a:t>
            </a:fld>
            <a:endParaRPr lang="en-US"/>
          </a:p>
        </p:txBody>
      </p:sp>
      <p:pic>
        <p:nvPicPr>
          <p:cNvPr id="8" name="Picture 7"/>
          <p:cNvPicPr>
            <a:picLocks noChangeAspect="1"/>
          </p:cNvPicPr>
          <p:nvPr/>
        </p:nvPicPr>
        <p:blipFill>
          <a:blip r:embed="rId2" cstate="print"/>
          <a:stretch>
            <a:fillRect/>
          </a:stretch>
        </p:blipFill>
        <p:spPr>
          <a:xfrm>
            <a:off x="1" y="-45718"/>
            <a:ext cx="1083333" cy="1120876"/>
          </a:xfrm>
          <a:prstGeom prst="rect">
            <a:avLst/>
          </a:prstGeom>
        </p:spPr>
      </p:pic>
    </p:spTree>
    <p:extLst>
      <p:ext uri="{BB962C8B-B14F-4D97-AF65-F5344CB8AC3E}">
        <p14:creationId xmlns:p14="http://schemas.microsoft.com/office/powerpoint/2010/main" val="42893075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721" y="340244"/>
            <a:ext cx="9245600" cy="1051561"/>
          </a:xfrm>
        </p:spPr>
        <p:txBody>
          <a:bodyPr>
            <a:normAutofit/>
          </a:bodyPr>
          <a:lstStyle/>
          <a:p>
            <a:r>
              <a:rPr lang="en-IN" sz="3200" b="1" dirty="0">
                <a:solidFill>
                  <a:schemeClr val="tx1"/>
                </a:solidFill>
                <a:latin typeface="Times New Roman" pitchFamily="18" charset="0"/>
                <a:cs typeface="Times New Roman" pitchFamily="18" charset="0"/>
              </a:rPr>
              <a:t>Standard Representations for  Logic Functions</a:t>
            </a:r>
          </a:p>
        </p:txBody>
      </p:sp>
      <p:sp>
        <p:nvSpPr>
          <p:cNvPr id="3" name="Content Placeholder 2"/>
          <p:cNvSpPr>
            <a:spLocks noGrp="1"/>
          </p:cNvSpPr>
          <p:nvPr>
            <p:ph idx="1"/>
          </p:nvPr>
        </p:nvSpPr>
        <p:spPr>
          <a:xfrm>
            <a:off x="641446" y="1614377"/>
            <a:ext cx="11210312" cy="4495800"/>
          </a:xfrm>
        </p:spPr>
        <p:txBody>
          <a:bodyPr>
            <a:normAutofit/>
          </a:bodyPr>
          <a:lstStyle/>
          <a:p>
            <a:pPr>
              <a:buNone/>
            </a:pPr>
            <a:r>
              <a:rPr lang="en-US" b="1" dirty="0">
                <a:solidFill>
                  <a:schemeClr val="tx1"/>
                </a:solidFill>
                <a:latin typeface="Times New Roman" pitchFamily="18" charset="0"/>
                <a:cs typeface="Times New Roman" pitchFamily="18" charset="0"/>
              </a:rPr>
              <a:t>     Canonical Normal Form</a:t>
            </a:r>
          </a:p>
          <a:p>
            <a:pPr lvl="1" algn="just">
              <a:lnSpc>
                <a:spcPct val="150000"/>
              </a:lnSpc>
              <a:spcBef>
                <a:spcPts val="0"/>
              </a:spcBef>
            </a:pPr>
            <a:r>
              <a:rPr lang="en-US" sz="2400" b="1" dirty="0">
                <a:solidFill>
                  <a:srgbClr val="002060"/>
                </a:solidFill>
                <a:latin typeface="Times New Roman" pitchFamily="18" charset="0"/>
                <a:cs typeface="Times New Roman" pitchFamily="18" charset="0"/>
              </a:rPr>
              <a:t>Standard form for Boolean expression </a:t>
            </a:r>
            <a:r>
              <a:rPr lang="en-US" sz="2400" dirty="0">
                <a:solidFill>
                  <a:schemeClr val="tx1"/>
                </a:solidFill>
                <a:latin typeface="Times New Roman" pitchFamily="18" charset="0"/>
                <a:cs typeface="Times New Roman" pitchFamily="18" charset="0"/>
              </a:rPr>
              <a:t>that provide a </a:t>
            </a:r>
            <a:r>
              <a:rPr lang="en-US" sz="2400" b="1" dirty="0">
                <a:solidFill>
                  <a:srgbClr val="002060"/>
                </a:solidFill>
                <a:latin typeface="Times New Roman" pitchFamily="18" charset="0"/>
                <a:cs typeface="Times New Roman" pitchFamily="18" charset="0"/>
              </a:rPr>
              <a:t>unique signature</a:t>
            </a:r>
          </a:p>
          <a:p>
            <a:pPr lvl="1" algn="just">
              <a:lnSpc>
                <a:spcPct val="150000"/>
              </a:lnSpc>
              <a:spcBef>
                <a:spcPts val="0"/>
              </a:spcBef>
            </a:pPr>
            <a:r>
              <a:rPr lang="en-US" sz="2400" dirty="0">
                <a:solidFill>
                  <a:schemeClr val="tx1"/>
                </a:solidFill>
                <a:latin typeface="Times New Roman" pitchFamily="18" charset="0"/>
                <a:cs typeface="Times New Roman" pitchFamily="18" charset="0"/>
              </a:rPr>
              <a:t>If </a:t>
            </a:r>
            <a:r>
              <a:rPr lang="en-US" sz="2400" b="1" dirty="0">
                <a:solidFill>
                  <a:srgbClr val="FF0000"/>
                </a:solidFill>
                <a:latin typeface="Times New Roman" pitchFamily="18" charset="0"/>
                <a:cs typeface="Times New Roman" pitchFamily="18" charset="0"/>
              </a:rPr>
              <a:t>each term </a:t>
            </a:r>
            <a:r>
              <a:rPr lang="en-US" sz="2400" dirty="0">
                <a:solidFill>
                  <a:schemeClr val="tx1"/>
                </a:solidFill>
                <a:latin typeface="Times New Roman" pitchFamily="18" charset="0"/>
                <a:cs typeface="Times New Roman" pitchFamily="18" charset="0"/>
              </a:rPr>
              <a:t>in SOP and POS forms contains </a:t>
            </a:r>
            <a:r>
              <a:rPr lang="en-US" sz="2400" b="1" dirty="0">
                <a:solidFill>
                  <a:srgbClr val="FF0000"/>
                </a:solidFill>
                <a:latin typeface="Times New Roman" pitchFamily="18" charset="0"/>
                <a:cs typeface="Times New Roman" pitchFamily="18" charset="0"/>
              </a:rPr>
              <a:t>all the literals </a:t>
            </a:r>
            <a:r>
              <a:rPr lang="en-US" sz="2400" dirty="0">
                <a:solidFill>
                  <a:schemeClr val="tx1"/>
                </a:solidFill>
                <a:latin typeface="Times New Roman" pitchFamily="18" charset="0"/>
                <a:cs typeface="Times New Roman" pitchFamily="18" charset="0"/>
              </a:rPr>
              <a:t>then these are known as </a:t>
            </a:r>
            <a:r>
              <a:rPr lang="en-US" sz="2400" b="1" dirty="0">
                <a:solidFill>
                  <a:srgbClr val="FF0000"/>
                </a:solidFill>
                <a:latin typeface="Times New Roman" pitchFamily="18" charset="0"/>
                <a:cs typeface="Times New Roman" pitchFamily="18" charset="0"/>
              </a:rPr>
              <a:t>canonical SOP and POS </a:t>
            </a:r>
            <a:r>
              <a:rPr lang="en-US" sz="2400" dirty="0">
                <a:solidFill>
                  <a:schemeClr val="tx1"/>
                </a:solidFill>
                <a:latin typeface="Times New Roman" pitchFamily="18" charset="0"/>
                <a:cs typeface="Times New Roman" pitchFamily="18" charset="0"/>
              </a:rPr>
              <a:t>respectively.</a:t>
            </a:r>
          </a:p>
          <a:p>
            <a:pPr lvl="1" algn="just">
              <a:lnSpc>
                <a:spcPct val="150000"/>
              </a:lnSpc>
              <a:spcBef>
                <a:spcPts val="0"/>
              </a:spcBef>
            </a:pPr>
            <a:r>
              <a:rPr lang="en-US" sz="2400" dirty="0">
                <a:solidFill>
                  <a:schemeClr val="tx1"/>
                </a:solidFill>
                <a:latin typeface="Times New Roman" pitchFamily="18" charset="0"/>
                <a:cs typeface="Times New Roman" pitchFamily="18" charset="0"/>
              </a:rPr>
              <a:t>Each </a:t>
            </a:r>
            <a:r>
              <a:rPr lang="en-US" sz="2400" b="1" dirty="0">
                <a:solidFill>
                  <a:srgbClr val="002060"/>
                </a:solidFill>
                <a:latin typeface="Times New Roman" pitchFamily="18" charset="0"/>
                <a:cs typeface="Times New Roman" pitchFamily="18" charset="0"/>
              </a:rPr>
              <a:t>individual term </a:t>
            </a:r>
            <a:r>
              <a:rPr lang="en-US" sz="2400" dirty="0">
                <a:solidFill>
                  <a:schemeClr val="tx1"/>
                </a:solidFill>
                <a:latin typeface="Times New Roman" pitchFamily="18" charset="0"/>
                <a:cs typeface="Times New Roman" pitchFamily="18" charset="0"/>
              </a:rPr>
              <a:t>in </a:t>
            </a:r>
            <a:r>
              <a:rPr lang="en-US" sz="2400" b="1" dirty="0">
                <a:solidFill>
                  <a:srgbClr val="002060"/>
                </a:solidFill>
                <a:latin typeface="Times New Roman" pitchFamily="18" charset="0"/>
                <a:cs typeface="Times New Roman" pitchFamily="18" charset="0"/>
              </a:rPr>
              <a:t>canonical SOP </a:t>
            </a:r>
            <a:r>
              <a:rPr lang="en-US" sz="2400" dirty="0">
                <a:solidFill>
                  <a:schemeClr val="tx1"/>
                </a:solidFill>
                <a:latin typeface="Times New Roman" pitchFamily="18" charset="0"/>
                <a:cs typeface="Times New Roman" pitchFamily="18" charset="0"/>
              </a:rPr>
              <a:t>form is called as </a:t>
            </a:r>
            <a:r>
              <a:rPr lang="en-US" sz="2400" b="1" dirty="0" err="1">
                <a:solidFill>
                  <a:srgbClr val="002060"/>
                </a:solidFill>
                <a:latin typeface="Times New Roman" pitchFamily="18" charset="0"/>
                <a:cs typeface="Times New Roman" pitchFamily="18" charset="0"/>
              </a:rPr>
              <a:t>minterm</a:t>
            </a:r>
            <a:r>
              <a:rPr lang="en-US" sz="2400" dirty="0">
                <a:solidFill>
                  <a:srgbClr val="002060"/>
                </a:solidFill>
                <a:latin typeface="Times New Roman" pitchFamily="18" charset="0"/>
                <a:cs typeface="Times New Roman" pitchFamily="18" charset="0"/>
              </a:rPr>
              <a:t>  </a:t>
            </a:r>
            <a:r>
              <a:rPr lang="en-US" sz="2400" b="1" dirty="0">
                <a:solidFill>
                  <a:srgbClr val="FF0000"/>
                </a:solidFill>
                <a:latin typeface="Times New Roman" pitchFamily="18" charset="0"/>
                <a:cs typeface="Times New Roman" pitchFamily="18" charset="0"/>
              </a:rPr>
              <a:t>(</a:t>
            </a:r>
            <a:r>
              <a:rPr lang="en-US" sz="2400" b="1" dirty="0" err="1">
                <a:solidFill>
                  <a:srgbClr val="FF0000"/>
                </a:solidFill>
                <a:latin typeface="Times New Roman" pitchFamily="18" charset="0"/>
                <a:cs typeface="Times New Roman" pitchFamily="18" charset="0"/>
              </a:rPr>
              <a:t>mo</a:t>
            </a:r>
            <a:r>
              <a:rPr lang="en-US" sz="2400" b="1" dirty="0">
                <a:solidFill>
                  <a:srgbClr val="FF0000"/>
                </a:solidFill>
                <a:latin typeface="Times New Roman" pitchFamily="18" charset="0"/>
                <a:cs typeface="Times New Roman" pitchFamily="18" charset="0"/>
              </a:rPr>
              <a:t>, m1, m2……)</a:t>
            </a:r>
          </a:p>
          <a:p>
            <a:pPr lvl="1" algn="just">
              <a:lnSpc>
                <a:spcPct val="150000"/>
              </a:lnSpc>
              <a:spcBef>
                <a:spcPts val="0"/>
              </a:spcBef>
            </a:pPr>
            <a:r>
              <a:rPr lang="en-US" dirty="0">
                <a:latin typeface="Times New Roman" pitchFamily="18" charset="0"/>
                <a:cs typeface="Times New Roman" pitchFamily="18" charset="0"/>
              </a:rPr>
              <a:t> Each </a:t>
            </a:r>
            <a:r>
              <a:rPr lang="en-US" b="1" dirty="0">
                <a:solidFill>
                  <a:srgbClr val="002060"/>
                </a:solidFill>
                <a:latin typeface="Times New Roman" pitchFamily="18" charset="0"/>
                <a:cs typeface="Times New Roman" pitchFamily="18" charset="0"/>
              </a:rPr>
              <a:t>individual term </a:t>
            </a:r>
            <a:r>
              <a:rPr lang="en-US" dirty="0">
                <a:latin typeface="Times New Roman" pitchFamily="18" charset="0"/>
                <a:cs typeface="Times New Roman" pitchFamily="18" charset="0"/>
              </a:rPr>
              <a:t>in </a:t>
            </a:r>
            <a:r>
              <a:rPr lang="en-US" b="1" dirty="0">
                <a:solidFill>
                  <a:srgbClr val="002060"/>
                </a:solidFill>
                <a:latin typeface="Times New Roman" pitchFamily="18" charset="0"/>
                <a:cs typeface="Times New Roman" pitchFamily="18" charset="0"/>
              </a:rPr>
              <a:t>canonical </a:t>
            </a:r>
            <a:r>
              <a:rPr lang="en-US" sz="2400" b="1" dirty="0">
                <a:solidFill>
                  <a:srgbClr val="002060"/>
                </a:solidFill>
                <a:latin typeface="Times New Roman" pitchFamily="18" charset="0"/>
                <a:cs typeface="Times New Roman" pitchFamily="18" charset="0"/>
              </a:rPr>
              <a:t>POS</a:t>
            </a:r>
            <a:r>
              <a:rPr lang="en-US" sz="2400" dirty="0">
                <a:solidFill>
                  <a:schemeClr val="tx1"/>
                </a:solidFill>
                <a:latin typeface="Times New Roman" pitchFamily="18" charset="0"/>
                <a:cs typeface="Times New Roman" pitchFamily="18" charset="0"/>
              </a:rPr>
              <a:t>  form  is called as </a:t>
            </a:r>
            <a:r>
              <a:rPr lang="en-US" sz="2400" dirty="0" err="1">
                <a:solidFill>
                  <a:schemeClr val="tx1"/>
                </a:solidFill>
                <a:latin typeface="Times New Roman" pitchFamily="18" charset="0"/>
                <a:cs typeface="Times New Roman" pitchFamily="18" charset="0"/>
              </a:rPr>
              <a:t>as</a:t>
            </a:r>
            <a:r>
              <a:rPr lang="en-US" sz="2400" dirty="0">
                <a:solidFill>
                  <a:schemeClr val="tx1"/>
                </a:solidFill>
                <a:latin typeface="Times New Roman" pitchFamily="18" charset="0"/>
                <a:cs typeface="Times New Roman" pitchFamily="18" charset="0"/>
              </a:rPr>
              <a:t> </a:t>
            </a:r>
            <a:r>
              <a:rPr lang="en-US" sz="2400" b="1" dirty="0" err="1">
                <a:solidFill>
                  <a:srgbClr val="002060"/>
                </a:solidFill>
                <a:latin typeface="Times New Roman" pitchFamily="18" charset="0"/>
                <a:cs typeface="Times New Roman" pitchFamily="18" charset="0"/>
              </a:rPr>
              <a:t>maxterm</a:t>
            </a:r>
            <a:r>
              <a:rPr lang="en-US" b="1" dirty="0">
                <a:solidFill>
                  <a:srgbClr val="002060"/>
                </a:solidFill>
                <a:latin typeface="Times New Roman" pitchFamily="18" charset="0"/>
                <a:cs typeface="Times New Roman" pitchFamily="18" charset="0"/>
              </a:rPr>
              <a:t> </a:t>
            </a:r>
            <a:r>
              <a:rPr lang="en-US" b="1" dirty="0">
                <a:solidFill>
                  <a:srgbClr val="FF0000"/>
                </a:solidFill>
                <a:latin typeface="Times New Roman" pitchFamily="18" charset="0"/>
                <a:cs typeface="Times New Roman" pitchFamily="18" charset="0"/>
              </a:rPr>
              <a:t>(M0, M1, M2……)</a:t>
            </a:r>
            <a:endParaRPr lang="en-US" sz="2400" b="1" dirty="0">
              <a:solidFill>
                <a:srgbClr val="FF0000"/>
              </a:solidFill>
              <a:latin typeface="Times New Roman" pitchFamily="18" charset="0"/>
              <a:cs typeface="Times New Roman" pitchFamily="18" charset="0"/>
            </a:endParaRPr>
          </a:p>
          <a:p>
            <a:pPr marL="457200" lvl="1" indent="0">
              <a:buNone/>
            </a:pPr>
            <a:endParaRPr lang="en-US" sz="2000" dirty="0">
              <a:solidFill>
                <a:schemeClr val="tx1"/>
              </a:solidFill>
              <a:latin typeface="Times New Roman" pitchFamily="18" charset="0"/>
              <a:cs typeface="Times New Roman" pitchFamily="18" charset="0"/>
            </a:endParaRPr>
          </a:p>
          <a:p>
            <a:pPr marL="0" indent="0">
              <a:buNone/>
            </a:pPr>
            <a:endParaRPr lang="en-US" dirty="0">
              <a:solidFill>
                <a:schemeClr val="tx1"/>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7859009" y="6140811"/>
            <a:ext cx="1312025" cy="365125"/>
          </a:xfrm>
        </p:spPr>
        <p:txBody>
          <a:bodyPr/>
          <a:lstStyle/>
          <a:p>
            <a:fld id="{AA6675E0-B56E-46BF-BDD8-CB59D867C62C}" type="slidenum">
              <a:rPr lang="en-IN" smtClean="0"/>
              <a:pPr/>
              <a:t>73</a:t>
            </a:fld>
            <a:endParaRPr lang="en-IN" dirty="0"/>
          </a:p>
        </p:txBody>
      </p:sp>
      <p:pic>
        <p:nvPicPr>
          <p:cNvPr id="7" name="Picture 6"/>
          <p:cNvPicPr>
            <a:picLocks noChangeAspect="1"/>
          </p:cNvPicPr>
          <p:nvPr/>
        </p:nvPicPr>
        <p:blipFill>
          <a:blip r:embed="rId2"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141850251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5888" y="297712"/>
            <a:ext cx="6287386" cy="1066800"/>
          </a:xfrm>
        </p:spPr>
        <p:txBody>
          <a:bodyPr>
            <a:normAutofit/>
          </a:bodyPr>
          <a:lstStyle/>
          <a:p>
            <a:r>
              <a:rPr lang="en-US" sz="3200" b="1" dirty="0">
                <a:solidFill>
                  <a:schemeClr val="tx1"/>
                </a:solidFill>
                <a:latin typeface="Times New Roman" pitchFamily="18" charset="0"/>
                <a:cs typeface="Times New Roman" pitchFamily="18" charset="0"/>
              </a:rPr>
              <a:t>Canonical or Conventional form</a:t>
            </a:r>
            <a:endParaRPr lang="en-IN" sz="3200" b="1" dirty="0">
              <a:solidFill>
                <a:schemeClr val="tx1"/>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843280" y="1891352"/>
            <a:ext cx="10566400" cy="4114799"/>
          </a:xfrm>
          <a:prstGeom prst="rect">
            <a:avLst/>
          </a:prstGeom>
          <a:noFill/>
          <a:ln w="9525">
            <a:noFill/>
            <a:miter lim="800000"/>
            <a:headEnd/>
            <a:tailEnd/>
          </a:ln>
          <a:effectLst/>
        </p:spPr>
      </p:pic>
      <p:sp>
        <p:nvSpPr>
          <p:cNvPr id="4" name="Slide Number Placeholder 3"/>
          <p:cNvSpPr>
            <a:spLocks noGrp="1"/>
          </p:cNvSpPr>
          <p:nvPr>
            <p:ph type="sldNum" sz="quarter" idx="12"/>
          </p:nvPr>
        </p:nvSpPr>
        <p:spPr>
          <a:xfrm>
            <a:off x="8688348" y="6013220"/>
            <a:ext cx="1312025" cy="365125"/>
          </a:xfrm>
        </p:spPr>
        <p:txBody>
          <a:bodyPr/>
          <a:lstStyle/>
          <a:p>
            <a:fld id="{AA6675E0-B56E-46BF-BDD8-CB59D867C62C}" type="slidenum">
              <a:rPr lang="en-IN" smtClean="0"/>
              <a:pPr/>
              <a:t>74</a:t>
            </a:fld>
            <a:endParaRPr lang="en-IN" dirty="0"/>
          </a:p>
        </p:txBody>
      </p:sp>
      <p:pic>
        <p:nvPicPr>
          <p:cNvPr id="12" name="Picture 11"/>
          <p:cNvPicPr>
            <a:picLocks noChangeAspect="1"/>
          </p:cNvPicPr>
          <p:nvPr/>
        </p:nvPicPr>
        <p:blipFill>
          <a:blip r:embed="rId3"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18407636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91" y="229096"/>
            <a:ext cx="7315200" cy="855406"/>
          </a:xfrm>
        </p:spPr>
        <p:txBody>
          <a:bodyPr>
            <a:normAutofit/>
          </a:bodyPr>
          <a:lstStyle/>
          <a:p>
            <a:r>
              <a:rPr lang="en-US" sz="3200" b="1" dirty="0">
                <a:solidFill>
                  <a:schemeClr val="tx1"/>
                </a:solidFill>
                <a:latin typeface="Times New Roman" pitchFamily="18" charset="0"/>
                <a:cs typeface="Times New Roman" pitchFamily="18" charset="0"/>
              </a:rPr>
              <a:t>Summation Form of Expression --SOP</a:t>
            </a:r>
            <a:endParaRPr lang="en-IN" sz="32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1254642" y="1295400"/>
            <a:ext cx="10504966" cy="5155504"/>
          </a:xfrm>
        </p:spPr>
        <p:txBody>
          <a:bodyPr>
            <a:noAutofit/>
          </a:bodyPr>
          <a:lstStyle/>
          <a:p>
            <a:pPr algn="just">
              <a:lnSpc>
                <a:spcPts val="2880"/>
              </a:lnSpc>
            </a:pPr>
            <a:r>
              <a:rPr lang="en-US" sz="2400" dirty="0">
                <a:solidFill>
                  <a:schemeClr val="tx1"/>
                </a:solidFill>
                <a:latin typeface="Times New Roman" pitchFamily="18" charset="0"/>
                <a:cs typeface="Times New Roman" pitchFamily="18" charset="0"/>
              </a:rPr>
              <a:t>In this case we substitute a </a:t>
            </a:r>
            <a:r>
              <a:rPr lang="en-US" sz="2400" b="1" dirty="0">
                <a:solidFill>
                  <a:schemeClr val="tx1"/>
                </a:solidFill>
                <a:latin typeface="Times New Roman" pitchFamily="18" charset="0"/>
                <a:cs typeface="Times New Roman" pitchFamily="18" charset="0"/>
              </a:rPr>
              <a:t>“1” </a:t>
            </a:r>
            <a:r>
              <a:rPr lang="en-US" sz="2400" dirty="0">
                <a:solidFill>
                  <a:schemeClr val="tx1"/>
                </a:solidFill>
                <a:latin typeface="Times New Roman" pitchFamily="18" charset="0"/>
                <a:cs typeface="Times New Roman" pitchFamily="18" charset="0"/>
              </a:rPr>
              <a:t>for all positive variables &amp; a </a:t>
            </a:r>
            <a:r>
              <a:rPr lang="en-US" sz="2400" b="1" dirty="0">
                <a:solidFill>
                  <a:schemeClr val="tx1"/>
                </a:solidFill>
                <a:latin typeface="Times New Roman" pitchFamily="18" charset="0"/>
                <a:cs typeface="Times New Roman" pitchFamily="18" charset="0"/>
              </a:rPr>
              <a:t>“0”</a:t>
            </a:r>
            <a:r>
              <a:rPr lang="en-US" sz="2400" dirty="0">
                <a:solidFill>
                  <a:schemeClr val="tx1"/>
                </a:solidFill>
                <a:latin typeface="Times New Roman" pitchFamily="18" charset="0"/>
                <a:cs typeface="Times New Roman" pitchFamily="18" charset="0"/>
              </a:rPr>
              <a:t> for all inverted </a:t>
            </a:r>
          </a:p>
          <a:p>
            <a:pPr algn="just">
              <a:lnSpc>
                <a:spcPts val="2880"/>
              </a:lnSpc>
            </a:pPr>
            <a:r>
              <a:rPr lang="en-US" sz="2400" dirty="0">
                <a:latin typeface="Times New Roman" pitchFamily="18" charset="0"/>
                <a:cs typeface="Times New Roman" pitchFamily="18" charset="0"/>
              </a:rPr>
              <a:t>Ex:   A = 1 and   A’ or  A = 0 ; B=1 and B’ = 0 and C=1 and C’ = 0</a:t>
            </a:r>
          </a:p>
          <a:p>
            <a:pPr algn="just">
              <a:lnSpc>
                <a:spcPts val="2880"/>
              </a:lnSpc>
            </a:pPr>
            <a:endParaRPr lang="en-US" sz="2400" dirty="0">
              <a:solidFill>
                <a:schemeClr val="tx1"/>
              </a:solidFill>
              <a:latin typeface="Times New Roman" pitchFamily="18" charset="0"/>
              <a:cs typeface="Times New Roman" pitchFamily="18" charset="0"/>
            </a:endParaRPr>
          </a:p>
          <a:p>
            <a:pPr algn="just">
              <a:lnSpc>
                <a:spcPts val="2880"/>
              </a:lnSpc>
            </a:pPr>
            <a:endParaRPr lang="en-US" sz="2400" dirty="0">
              <a:latin typeface="Times New Roman" pitchFamily="18" charset="0"/>
              <a:cs typeface="Times New Roman" pitchFamily="18" charset="0"/>
            </a:endParaRPr>
          </a:p>
          <a:p>
            <a:pPr algn="just">
              <a:lnSpc>
                <a:spcPts val="2880"/>
              </a:lnSpc>
            </a:pPr>
            <a:endParaRPr lang="en-US" sz="2400" dirty="0">
              <a:solidFill>
                <a:schemeClr val="tx1"/>
              </a:solidFill>
              <a:latin typeface="Times New Roman" pitchFamily="18" charset="0"/>
              <a:cs typeface="Times New Roman" pitchFamily="18" charset="0"/>
            </a:endParaRPr>
          </a:p>
          <a:p>
            <a:pPr algn="just">
              <a:lnSpc>
                <a:spcPts val="2880"/>
              </a:lnSpc>
            </a:pPr>
            <a:endParaRPr lang="en-US" sz="2400" dirty="0">
              <a:latin typeface="Times New Roman" pitchFamily="18" charset="0"/>
              <a:cs typeface="Times New Roman" pitchFamily="18" charset="0"/>
            </a:endParaRPr>
          </a:p>
          <a:p>
            <a:pPr algn="just">
              <a:lnSpc>
                <a:spcPts val="2880"/>
              </a:lnSpc>
            </a:pPr>
            <a:endParaRPr lang="en-US" sz="2400" dirty="0">
              <a:solidFill>
                <a:schemeClr val="tx1"/>
              </a:solidFill>
              <a:latin typeface="Times New Roman" pitchFamily="18" charset="0"/>
              <a:cs typeface="Times New Roman" pitchFamily="18" charset="0"/>
            </a:endParaRPr>
          </a:p>
          <a:p>
            <a:pPr algn="just">
              <a:lnSpc>
                <a:spcPts val="2880"/>
              </a:lnSpc>
            </a:pPr>
            <a:endParaRPr lang="en-US" sz="2400" dirty="0">
              <a:latin typeface="Times New Roman" pitchFamily="18" charset="0"/>
              <a:cs typeface="Times New Roman" pitchFamily="18" charset="0"/>
            </a:endParaRPr>
          </a:p>
          <a:p>
            <a:pPr marL="0" indent="0" algn="just">
              <a:lnSpc>
                <a:spcPts val="2880"/>
              </a:lnSpc>
              <a:buNone/>
            </a:pPr>
            <a:r>
              <a:rPr lang="en-US" b="1" dirty="0">
                <a:solidFill>
                  <a:srgbClr val="FF0000"/>
                </a:solidFill>
                <a:latin typeface="Times New Roman" pitchFamily="18" charset="0"/>
                <a:cs typeface="Times New Roman" pitchFamily="18" charset="0"/>
              </a:rPr>
              <a:t>Canonical Form </a:t>
            </a:r>
            <a:r>
              <a:rPr lang="en-US" b="1" dirty="0">
                <a:latin typeface="Times New Roman" pitchFamily="18" charset="0"/>
                <a:cs typeface="Times New Roman" pitchFamily="18" charset="0"/>
              </a:rPr>
              <a:t>and</a:t>
            </a:r>
            <a:r>
              <a:rPr lang="en-US" b="1" dirty="0">
                <a:solidFill>
                  <a:srgbClr val="FF0000"/>
                </a:solidFill>
                <a:latin typeface="Times New Roman" pitchFamily="18" charset="0"/>
                <a:cs typeface="Times New Roman" pitchFamily="18" charset="0"/>
              </a:rPr>
              <a:t> Summation form</a:t>
            </a:r>
          </a:p>
        </p:txBody>
      </p:sp>
      <p:pic>
        <p:nvPicPr>
          <p:cNvPr id="2050" name="Picture 2"/>
          <p:cNvPicPr>
            <a:picLocks noChangeAspect="1" noChangeArrowheads="1"/>
          </p:cNvPicPr>
          <p:nvPr/>
        </p:nvPicPr>
        <p:blipFill>
          <a:blip r:embed="rId2" cstate="print"/>
          <a:srcRect/>
          <a:stretch>
            <a:fillRect/>
          </a:stretch>
        </p:blipFill>
        <p:spPr bwMode="auto">
          <a:xfrm>
            <a:off x="1269600" y="2641623"/>
            <a:ext cx="7699070" cy="2261844"/>
          </a:xfrm>
          <a:prstGeom prst="rect">
            <a:avLst/>
          </a:prstGeom>
          <a:noFill/>
          <a:ln w="9525">
            <a:noFill/>
            <a:miter lim="800000"/>
            <a:headEnd/>
            <a:tailEnd/>
          </a:ln>
          <a:effectLst/>
        </p:spPr>
      </p:pic>
      <p:sp>
        <p:nvSpPr>
          <p:cNvPr id="5" name="Slide Number Placeholder 4"/>
          <p:cNvSpPr>
            <a:spLocks noGrp="1"/>
          </p:cNvSpPr>
          <p:nvPr>
            <p:ph type="sldNum" sz="quarter" idx="12"/>
          </p:nvPr>
        </p:nvSpPr>
        <p:spPr>
          <a:xfrm>
            <a:off x="8539494" y="6034485"/>
            <a:ext cx="1312025" cy="365125"/>
          </a:xfrm>
        </p:spPr>
        <p:txBody>
          <a:bodyPr/>
          <a:lstStyle/>
          <a:p>
            <a:fld id="{AA6675E0-B56E-46BF-BDD8-CB59D867C62C}" type="slidenum">
              <a:rPr lang="en-IN" smtClean="0"/>
              <a:pPr/>
              <a:t>75</a:t>
            </a:fld>
            <a:endParaRPr lang="en-IN" dirty="0"/>
          </a:p>
        </p:txBody>
      </p:sp>
      <p:pic>
        <p:nvPicPr>
          <p:cNvPr id="13" name="Picture 12"/>
          <p:cNvPicPr>
            <a:picLocks noChangeAspect="1"/>
          </p:cNvPicPr>
          <p:nvPr/>
        </p:nvPicPr>
        <p:blipFill>
          <a:blip r:embed="rId3" cstate="print"/>
          <a:stretch>
            <a:fillRect/>
          </a:stretch>
        </p:blipFill>
        <p:spPr>
          <a:xfrm>
            <a:off x="1" y="1"/>
            <a:ext cx="1269599" cy="1313597"/>
          </a:xfrm>
          <a:prstGeom prst="rect">
            <a:avLst/>
          </a:prstGeom>
        </p:spPr>
      </p:pic>
      <p:sp>
        <p:nvSpPr>
          <p:cNvPr id="4" name="TextBox 3"/>
          <p:cNvSpPr txBox="1"/>
          <p:nvPr/>
        </p:nvSpPr>
        <p:spPr>
          <a:xfrm>
            <a:off x="8968670" y="2802953"/>
            <a:ext cx="1240077" cy="369332"/>
          </a:xfrm>
          <a:prstGeom prst="rect">
            <a:avLst/>
          </a:prstGeom>
          <a:noFill/>
        </p:spPr>
        <p:txBody>
          <a:bodyPr wrap="square" rtlCol="0">
            <a:spAutoFit/>
          </a:bodyPr>
          <a:lstStyle/>
          <a:p>
            <a:r>
              <a:rPr lang="en-US" dirty="0" err="1"/>
              <a:t>Minterms</a:t>
            </a:r>
            <a:endParaRPr lang="en-US" dirty="0"/>
          </a:p>
        </p:txBody>
      </p:sp>
      <p:cxnSp>
        <p:nvCxnSpPr>
          <p:cNvPr id="7" name="Straight Arrow Connector 6"/>
          <p:cNvCxnSpPr/>
          <p:nvPr/>
        </p:nvCxnSpPr>
        <p:spPr>
          <a:xfrm flipH="1" flipV="1">
            <a:off x="8364483" y="2882249"/>
            <a:ext cx="613774" cy="18466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526434" y="2184964"/>
            <a:ext cx="204717" cy="1364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8130670" y="3265230"/>
            <a:ext cx="2760243" cy="2677534"/>
          </a:xfrm>
          <a:prstGeom prst="rect">
            <a:avLst/>
          </a:prstGeom>
        </p:spPr>
      </p:pic>
    </p:spTree>
    <p:extLst>
      <p:ext uri="{BB962C8B-B14F-4D97-AF65-F5344CB8AC3E}">
        <p14:creationId xmlns:p14="http://schemas.microsoft.com/office/powerpoint/2010/main" val="141221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6663" y="149718"/>
            <a:ext cx="9381796" cy="1040225"/>
          </a:xfrm>
        </p:spPr>
        <p:txBody>
          <a:bodyPr>
            <a:normAutofit/>
          </a:bodyPr>
          <a:lstStyle/>
          <a:p>
            <a:r>
              <a:rPr lang="en-US" sz="3200" b="1" dirty="0">
                <a:solidFill>
                  <a:schemeClr val="tx1"/>
                </a:solidFill>
                <a:latin typeface="Times New Roman" pitchFamily="18" charset="0"/>
                <a:cs typeface="Times New Roman" pitchFamily="18" charset="0"/>
              </a:rPr>
              <a:t>Conversion Process – </a:t>
            </a:r>
            <a:r>
              <a:rPr lang="en-US" sz="2800" b="1" dirty="0">
                <a:solidFill>
                  <a:srgbClr val="0070C0"/>
                </a:solidFill>
                <a:latin typeface="Times New Roman" pitchFamily="18" charset="0"/>
                <a:cs typeface="Times New Roman" pitchFamily="18" charset="0"/>
              </a:rPr>
              <a:t>Canonical form to summation form</a:t>
            </a:r>
            <a:endParaRPr lang="en-IN" sz="2800" b="1" dirty="0">
              <a:solidFill>
                <a:srgbClr val="0070C0"/>
              </a:solidFill>
              <a:latin typeface="Times New Roman" pitchFamily="18" charset="0"/>
              <a:cs typeface="Times New Roman" pitchFamily="18" charset="0"/>
            </a:endParaRPr>
          </a:p>
        </p:txBody>
      </p:sp>
      <p:sp>
        <p:nvSpPr>
          <p:cNvPr id="3" name="Content Placeholder 2"/>
          <p:cNvSpPr>
            <a:spLocks noGrp="1"/>
          </p:cNvSpPr>
          <p:nvPr>
            <p:ph idx="1"/>
          </p:nvPr>
        </p:nvSpPr>
        <p:spPr>
          <a:xfrm>
            <a:off x="1200650" y="1183516"/>
            <a:ext cx="10653822" cy="4954451"/>
          </a:xfrm>
        </p:spPr>
        <p:txBody>
          <a:bodyPr>
            <a:normAutofit/>
          </a:bodyPr>
          <a:lstStyle/>
          <a:p>
            <a:pPr algn="just">
              <a:lnSpc>
                <a:spcPct val="150000"/>
              </a:lnSpc>
              <a:spcBef>
                <a:spcPts val="0"/>
              </a:spcBef>
            </a:pPr>
            <a:r>
              <a:rPr lang="en-US" sz="2400" b="1" dirty="0">
                <a:solidFill>
                  <a:schemeClr val="tx1"/>
                </a:solidFill>
                <a:latin typeface="Times New Roman" pitchFamily="18" charset="0"/>
                <a:cs typeface="Times New Roman" pitchFamily="18" charset="0"/>
              </a:rPr>
              <a:t>It takes 3 steps:</a:t>
            </a:r>
          </a:p>
          <a:p>
            <a:pPr marL="514350" indent="-514350" algn="just">
              <a:lnSpc>
                <a:spcPct val="150000"/>
              </a:lnSpc>
              <a:spcBef>
                <a:spcPts val="0"/>
              </a:spcBef>
              <a:buFont typeface="+mj-lt"/>
              <a:buAutoNum type="arabicPeriod"/>
            </a:pPr>
            <a:r>
              <a:rPr lang="en-US" sz="2400" dirty="0">
                <a:solidFill>
                  <a:schemeClr val="tx1"/>
                </a:solidFill>
                <a:latin typeface="Times New Roman" pitchFamily="18" charset="0"/>
                <a:cs typeface="Times New Roman" pitchFamily="18" charset="0"/>
              </a:rPr>
              <a:t>Each </a:t>
            </a:r>
            <a:r>
              <a:rPr lang="en-US" sz="2400" b="1" dirty="0">
                <a:solidFill>
                  <a:srgbClr val="FF0000"/>
                </a:solidFill>
                <a:latin typeface="Times New Roman" pitchFamily="18" charset="0"/>
                <a:cs typeface="Times New Roman" pitchFamily="18" charset="0"/>
              </a:rPr>
              <a:t>minterm is converted into it’s binary equivalent.</a:t>
            </a:r>
          </a:p>
          <a:p>
            <a:pPr marL="0" indent="0" algn="just">
              <a:lnSpc>
                <a:spcPct val="150000"/>
              </a:lnSpc>
              <a:spcBef>
                <a:spcPts val="0"/>
              </a:spcBef>
              <a:buNone/>
            </a:pPr>
            <a:endParaRPr lang="en-US" sz="2400" dirty="0">
              <a:solidFill>
                <a:schemeClr val="tx1"/>
              </a:solidFill>
              <a:latin typeface="Times New Roman" pitchFamily="18" charset="0"/>
              <a:cs typeface="Times New Roman" pitchFamily="18" charset="0"/>
            </a:endParaRPr>
          </a:p>
          <a:p>
            <a:pPr marL="0" indent="0" algn="just">
              <a:lnSpc>
                <a:spcPct val="150000"/>
              </a:lnSpc>
              <a:spcBef>
                <a:spcPts val="0"/>
              </a:spcBef>
              <a:buNone/>
            </a:pPr>
            <a:endParaRPr lang="en-US" sz="2400" dirty="0">
              <a:solidFill>
                <a:schemeClr val="tx1"/>
              </a:solidFill>
              <a:latin typeface="Times New Roman" pitchFamily="18" charset="0"/>
              <a:cs typeface="Times New Roman" pitchFamily="18" charset="0"/>
            </a:endParaRPr>
          </a:p>
          <a:p>
            <a:pPr marL="0" indent="0" algn="just">
              <a:lnSpc>
                <a:spcPct val="150000"/>
              </a:lnSpc>
              <a:spcBef>
                <a:spcPts val="0"/>
              </a:spcBef>
              <a:buNone/>
            </a:pPr>
            <a:r>
              <a:rPr lang="en-US" sz="2400" dirty="0">
                <a:solidFill>
                  <a:schemeClr val="tx1"/>
                </a:solidFill>
                <a:latin typeface="Times New Roman" pitchFamily="18" charset="0"/>
                <a:cs typeface="Times New Roman" pitchFamily="18" charset="0"/>
              </a:rPr>
              <a:t>2. Each minterm is converted from </a:t>
            </a:r>
            <a:r>
              <a:rPr lang="en-US" sz="2400" b="1" dirty="0">
                <a:solidFill>
                  <a:srgbClr val="FF0000"/>
                </a:solidFill>
                <a:latin typeface="Times New Roman" pitchFamily="18" charset="0"/>
                <a:cs typeface="Times New Roman" pitchFamily="18" charset="0"/>
              </a:rPr>
              <a:t>binary to decimal.</a:t>
            </a:r>
          </a:p>
          <a:p>
            <a:pPr marL="514350" indent="-514350" algn="just">
              <a:lnSpc>
                <a:spcPct val="150000"/>
              </a:lnSpc>
              <a:spcBef>
                <a:spcPts val="0"/>
              </a:spcBef>
              <a:buFont typeface="+mj-lt"/>
              <a:buAutoNum type="arabicPeriod"/>
            </a:pPr>
            <a:endParaRPr lang="en-US" sz="2400" dirty="0">
              <a:solidFill>
                <a:schemeClr val="tx1"/>
              </a:solidFill>
              <a:latin typeface="Times New Roman" pitchFamily="18" charset="0"/>
              <a:cs typeface="Times New Roman" pitchFamily="18" charset="0"/>
            </a:endParaRPr>
          </a:p>
          <a:p>
            <a:pPr marL="514350" indent="-514350" algn="just">
              <a:lnSpc>
                <a:spcPct val="150000"/>
              </a:lnSpc>
              <a:spcBef>
                <a:spcPts val="0"/>
              </a:spcBef>
              <a:buFont typeface="+mj-lt"/>
              <a:buAutoNum type="arabicPeriod"/>
            </a:pPr>
            <a:endParaRPr lang="en-US" sz="2400" dirty="0">
              <a:solidFill>
                <a:schemeClr val="tx1"/>
              </a:solidFill>
              <a:latin typeface="Times New Roman" pitchFamily="18" charset="0"/>
              <a:cs typeface="Times New Roman" pitchFamily="18" charset="0"/>
            </a:endParaRPr>
          </a:p>
          <a:p>
            <a:pPr marL="0" indent="0" algn="just">
              <a:lnSpc>
                <a:spcPct val="150000"/>
              </a:lnSpc>
              <a:spcBef>
                <a:spcPts val="0"/>
              </a:spcBef>
              <a:buNone/>
            </a:pPr>
            <a:r>
              <a:rPr lang="en-US" sz="2400" dirty="0">
                <a:solidFill>
                  <a:schemeClr val="tx1"/>
                </a:solidFill>
                <a:latin typeface="Times New Roman" pitchFamily="18" charset="0"/>
                <a:cs typeface="Times New Roman" pitchFamily="18" charset="0"/>
              </a:rPr>
              <a:t>3. Finally the </a:t>
            </a:r>
            <a:r>
              <a:rPr lang="en-US" sz="2400" b="1" dirty="0">
                <a:solidFill>
                  <a:srgbClr val="FF0000"/>
                </a:solidFill>
                <a:latin typeface="Times New Roman" pitchFamily="18" charset="0"/>
                <a:cs typeface="Times New Roman" pitchFamily="18" charset="0"/>
              </a:rPr>
              <a:t>min terms are placed in ascending order</a:t>
            </a:r>
          </a:p>
          <a:p>
            <a:pPr marL="0" indent="0" algn="just">
              <a:lnSpc>
                <a:spcPct val="150000"/>
              </a:lnSpc>
              <a:spcBef>
                <a:spcPts val="0"/>
              </a:spcBef>
              <a:buNone/>
            </a:pPr>
            <a:endParaRPr lang="en-IN" sz="2400" dirty="0">
              <a:solidFill>
                <a:schemeClr val="tx1"/>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8645818" y="5970689"/>
            <a:ext cx="1312025" cy="365125"/>
          </a:xfrm>
        </p:spPr>
        <p:txBody>
          <a:bodyPr/>
          <a:lstStyle/>
          <a:p>
            <a:fld id="{AA6675E0-B56E-46BF-BDD8-CB59D867C62C}" type="slidenum">
              <a:rPr lang="en-IN" smtClean="0"/>
              <a:pPr/>
              <a:t>76</a:t>
            </a:fld>
            <a:endParaRPr lang="en-IN" dirty="0"/>
          </a:p>
        </p:txBody>
      </p:sp>
      <p:pic>
        <p:nvPicPr>
          <p:cNvPr id="12" name="Picture 11"/>
          <p:cNvPicPr>
            <a:picLocks noChangeAspect="1"/>
          </p:cNvPicPr>
          <p:nvPr/>
        </p:nvPicPr>
        <p:blipFill>
          <a:blip r:embed="rId2" cstate="print"/>
          <a:stretch>
            <a:fillRect/>
          </a:stretch>
        </p:blipFill>
        <p:spPr>
          <a:xfrm>
            <a:off x="1" y="1"/>
            <a:ext cx="1269599" cy="1313597"/>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8105" y="2373458"/>
            <a:ext cx="694372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8249" y="3933960"/>
            <a:ext cx="4514850"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8249" y="5577358"/>
            <a:ext cx="280987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124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9"/>
                                        </p:tgtEl>
                                        <p:attrNameLst>
                                          <p:attrName>style.visibility</p:attrName>
                                        </p:attrNameLst>
                                      </p:cBhvr>
                                      <p:to>
                                        <p:strVal val="visible"/>
                                      </p:to>
                                    </p:set>
                                    <p:anim calcmode="lin" valueType="num">
                                      <p:cBhvr additive="base">
                                        <p:cTn id="19" dur="500" fill="hold"/>
                                        <p:tgtEl>
                                          <p:spTgt spid="1029"/>
                                        </p:tgtEl>
                                        <p:attrNameLst>
                                          <p:attrName>ppt_x</p:attrName>
                                        </p:attrNameLst>
                                      </p:cBhvr>
                                      <p:tavLst>
                                        <p:tav tm="0">
                                          <p:val>
                                            <p:strVal val="#ppt_x"/>
                                          </p:val>
                                        </p:tav>
                                        <p:tav tm="100000">
                                          <p:val>
                                            <p:strVal val="#ppt_x"/>
                                          </p:val>
                                        </p:tav>
                                      </p:tavLst>
                                    </p:anim>
                                    <p:anim calcmode="lin" valueType="num">
                                      <p:cBhvr additive="base">
                                        <p:cTn id="20"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372" y="453656"/>
            <a:ext cx="10160000" cy="838200"/>
          </a:xfrm>
        </p:spPr>
        <p:txBody>
          <a:bodyPr>
            <a:normAutofit/>
          </a:bodyPr>
          <a:lstStyle/>
          <a:p>
            <a:r>
              <a:rPr lang="en-US" sz="3200" b="1" dirty="0">
                <a:solidFill>
                  <a:schemeClr val="tx1"/>
                </a:solidFill>
                <a:latin typeface="Times New Roman" pitchFamily="18" charset="0"/>
                <a:cs typeface="Times New Roman" pitchFamily="18" charset="0"/>
              </a:rPr>
              <a:t>Advantages of Summation form</a:t>
            </a:r>
            <a:endParaRPr lang="en-IN" sz="32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1500373" y="1482844"/>
            <a:ext cx="8018532" cy="3660775"/>
          </a:xfrm>
        </p:spPr>
        <p:txBody>
          <a:bodyPr>
            <a:normAutofit/>
          </a:bodyPr>
          <a:lstStyle/>
          <a:p>
            <a:pPr algn="just">
              <a:lnSpc>
                <a:spcPct val="150000"/>
              </a:lnSpc>
              <a:spcBef>
                <a:spcPts val="0"/>
              </a:spcBef>
            </a:pPr>
            <a:r>
              <a:rPr lang="en-US" sz="2400" dirty="0">
                <a:solidFill>
                  <a:schemeClr val="tx1"/>
                </a:solidFill>
                <a:latin typeface="Times New Roman" pitchFamily="18" charset="0"/>
                <a:cs typeface="Times New Roman" pitchFamily="18" charset="0"/>
              </a:rPr>
              <a:t>Useful for implementation in Programmable Logic</a:t>
            </a:r>
          </a:p>
          <a:p>
            <a:pPr algn="just">
              <a:lnSpc>
                <a:spcPct val="150000"/>
              </a:lnSpc>
              <a:spcBef>
                <a:spcPts val="0"/>
              </a:spcBef>
            </a:pPr>
            <a:endParaRPr lang="en-US" sz="2400" dirty="0">
              <a:solidFill>
                <a:schemeClr val="tx1"/>
              </a:solidFill>
              <a:latin typeface="Times New Roman" pitchFamily="18" charset="0"/>
              <a:cs typeface="Times New Roman" pitchFamily="18" charset="0"/>
            </a:endParaRPr>
          </a:p>
          <a:p>
            <a:pPr algn="just">
              <a:lnSpc>
                <a:spcPct val="150000"/>
              </a:lnSpc>
              <a:spcBef>
                <a:spcPts val="0"/>
              </a:spcBef>
            </a:pPr>
            <a:r>
              <a:rPr lang="en-US" sz="2400" dirty="0">
                <a:solidFill>
                  <a:schemeClr val="tx1"/>
                </a:solidFill>
                <a:latin typeface="Times New Roman" pitchFamily="18" charset="0"/>
                <a:cs typeface="Times New Roman" pitchFamily="18" charset="0"/>
              </a:rPr>
              <a:t>Very long &amp; complex expressions can be easily described</a:t>
            </a:r>
          </a:p>
          <a:p>
            <a:pPr algn="just">
              <a:lnSpc>
                <a:spcPct val="150000"/>
              </a:lnSpc>
              <a:spcBef>
                <a:spcPts val="0"/>
              </a:spcBef>
            </a:pPr>
            <a:endParaRPr lang="en-US" sz="2400" dirty="0">
              <a:solidFill>
                <a:schemeClr val="tx1"/>
              </a:solidFill>
              <a:latin typeface="Times New Roman" pitchFamily="18" charset="0"/>
              <a:cs typeface="Times New Roman" pitchFamily="18" charset="0"/>
            </a:endParaRPr>
          </a:p>
          <a:p>
            <a:pPr algn="just">
              <a:lnSpc>
                <a:spcPct val="150000"/>
              </a:lnSpc>
              <a:spcBef>
                <a:spcPts val="0"/>
              </a:spcBef>
            </a:pPr>
            <a:r>
              <a:rPr lang="en-US" sz="2400" dirty="0">
                <a:solidFill>
                  <a:schemeClr val="tx1"/>
                </a:solidFill>
                <a:latin typeface="Times New Roman" pitchFamily="18" charset="0"/>
                <a:cs typeface="Times New Roman" pitchFamily="18" charset="0"/>
              </a:rPr>
              <a:t>Useful for implementation with hardware devices </a:t>
            </a:r>
            <a:endParaRPr lang="en-IN" sz="2400" dirty="0">
              <a:solidFill>
                <a:schemeClr val="tx1"/>
              </a:solidFill>
              <a:latin typeface="Times New Roman" pitchFamily="18" charset="0"/>
              <a:cs typeface="Times New Roman" pitchFamily="18" charset="0"/>
            </a:endParaRPr>
          </a:p>
        </p:txBody>
      </p:sp>
      <p:sp>
        <p:nvSpPr>
          <p:cNvPr id="11" name="Slide Number Placeholder 10"/>
          <p:cNvSpPr>
            <a:spLocks noGrp="1"/>
          </p:cNvSpPr>
          <p:nvPr>
            <p:ph type="sldNum" sz="quarter" idx="12"/>
          </p:nvPr>
        </p:nvSpPr>
        <p:spPr>
          <a:xfrm>
            <a:off x="8592902" y="6041364"/>
            <a:ext cx="683517" cy="365125"/>
          </a:xfrm>
        </p:spPr>
        <p:txBody>
          <a:bodyPr/>
          <a:lstStyle/>
          <a:p>
            <a:fld id="{3E5EE9B7-78FB-41C8-B7A3-7B1A40434D87}" type="slidenum">
              <a:rPr lang="en-US" smtClean="0"/>
              <a:pPr/>
              <a:t>77</a:t>
            </a:fld>
            <a:endParaRPr lang="en-US"/>
          </a:p>
        </p:txBody>
      </p:sp>
      <p:pic>
        <p:nvPicPr>
          <p:cNvPr id="13" name="Picture 12"/>
          <p:cNvPicPr>
            <a:picLocks noChangeAspect="1"/>
          </p:cNvPicPr>
          <p:nvPr/>
        </p:nvPicPr>
        <p:blipFill>
          <a:blip r:embed="rId2"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13380676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0827" y="0"/>
            <a:ext cx="9540949" cy="1143000"/>
          </a:xfrm>
        </p:spPr>
        <p:txBody>
          <a:bodyPr>
            <a:normAutofit/>
          </a:bodyPr>
          <a:lstStyle/>
          <a:p>
            <a:r>
              <a:rPr lang="en-US" sz="3200" b="1" dirty="0">
                <a:solidFill>
                  <a:schemeClr val="tx1"/>
                </a:solidFill>
                <a:latin typeface="Times New Roman" pitchFamily="18" charset="0"/>
                <a:cs typeface="Times New Roman" pitchFamily="18" charset="0"/>
              </a:rPr>
              <a:t>Conversion from Conventional to Summation Form</a:t>
            </a:r>
            <a:endParaRPr lang="en-IN" sz="3200" b="1" dirty="0">
              <a:solidFill>
                <a:schemeClr val="tx1"/>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1016001" y="1447800"/>
            <a:ext cx="9517385" cy="4191000"/>
          </a:xfrm>
          <a:prstGeom prst="rect">
            <a:avLst/>
          </a:prstGeom>
          <a:noFill/>
          <a:ln w="9525">
            <a:noFill/>
            <a:miter lim="800000"/>
            <a:headEnd/>
            <a:tailEnd/>
          </a:ln>
          <a:effectLst/>
        </p:spPr>
      </p:pic>
      <p:sp>
        <p:nvSpPr>
          <p:cNvPr id="11" name="Rectangle 10"/>
          <p:cNvSpPr/>
          <p:nvPr/>
        </p:nvSpPr>
        <p:spPr>
          <a:xfrm>
            <a:off x="2133600" y="1981200"/>
            <a:ext cx="8229600" cy="381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Slide Number Placeholder 11"/>
          <p:cNvSpPr>
            <a:spLocks noGrp="1"/>
          </p:cNvSpPr>
          <p:nvPr>
            <p:ph type="sldNum" sz="quarter" idx="12"/>
          </p:nvPr>
        </p:nvSpPr>
        <p:spPr>
          <a:xfrm>
            <a:off x="8592902" y="6041364"/>
            <a:ext cx="683517" cy="365125"/>
          </a:xfrm>
        </p:spPr>
        <p:txBody>
          <a:bodyPr/>
          <a:lstStyle/>
          <a:p>
            <a:fld id="{3E5EE9B7-78FB-41C8-B7A3-7B1A40434D87}" type="slidenum">
              <a:rPr lang="en-US" smtClean="0"/>
              <a:pPr/>
              <a:t>78</a:t>
            </a:fld>
            <a:endParaRPr lang="en-US"/>
          </a:p>
        </p:txBody>
      </p:sp>
      <p:pic>
        <p:nvPicPr>
          <p:cNvPr id="14" name="Picture 13"/>
          <p:cNvPicPr>
            <a:picLocks noChangeAspect="1"/>
          </p:cNvPicPr>
          <p:nvPr/>
        </p:nvPicPr>
        <p:blipFill>
          <a:blip r:embed="rId3"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204154223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0827" y="0"/>
            <a:ext cx="9540949" cy="1143000"/>
          </a:xfrm>
        </p:spPr>
        <p:txBody>
          <a:bodyPr>
            <a:normAutofit/>
          </a:bodyPr>
          <a:lstStyle/>
          <a:p>
            <a:r>
              <a:rPr lang="en-US" sz="3200" b="1" dirty="0">
                <a:solidFill>
                  <a:schemeClr val="tx1"/>
                </a:solidFill>
                <a:latin typeface="Times New Roman" pitchFamily="18" charset="0"/>
                <a:cs typeface="Times New Roman" pitchFamily="18" charset="0"/>
              </a:rPr>
              <a:t>Conversion from Conventional to Summation Form</a:t>
            </a:r>
            <a:endParaRPr lang="en-IN" sz="3200" b="1" dirty="0">
              <a:solidFill>
                <a:schemeClr val="tx1"/>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1016001" y="1447800"/>
            <a:ext cx="9517385" cy="4191000"/>
          </a:xfrm>
          <a:prstGeom prst="rect">
            <a:avLst/>
          </a:prstGeom>
          <a:noFill/>
          <a:ln w="9525">
            <a:noFill/>
            <a:miter lim="800000"/>
            <a:headEnd/>
            <a:tailEnd/>
          </a:ln>
          <a:effectLst/>
        </p:spPr>
      </p:pic>
      <p:sp>
        <p:nvSpPr>
          <p:cNvPr id="11" name="Rectangle 10"/>
          <p:cNvSpPr/>
          <p:nvPr/>
        </p:nvSpPr>
        <p:spPr>
          <a:xfrm>
            <a:off x="2133600" y="1981200"/>
            <a:ext cx="8229600" cy="381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Slide Number Placeholder 11"/>
          <p:cNvSpPr>
            <a:spLocks noGrp="1"/>
          </p:cNvSpPr>
          <p:nvPr>
            <p:ph type="sldNum" sz="quarter" idx="12"/>
          </p:nvPr>
        </p:nvSpPr>
        <p:spPr>
          <a:xfrm>
            <a:off x="8592902" y="6041364"/>
            <a:ext cx="683517" cy="365125"/>
          </a:xfrm>
        </p:spPr>
        <p:txBody>
          <a:bodyPr/>
          <a:lstStyle/>
          <a:p>
            <a:fld id="{3E5EE9B7-78FB-41C8-B7A3-7B1A40434D87}" type="slidenum">
              <a:rPr lang="en-US" smtClean="0"/>
              <a:pPr/>
              <a:t>79</a:t>
            </a:fld>
            <a:endParaRPr lang="en-US"/>
          </a:p>
        </p:txBody>
      </p:sp>
      <p:pic>
        <p:nvPicPr>
          <p:cNvPr id="14" name="Picture 13"/>
          <p:cNvPicPr>
            <a:picLocks noChangeAspect="1"/>
          </p:cNvPicPr>
          <p:nvPr/>
        </p:nvPicPr>
        <p:blipFill>
          <a:blip r:embed="rId3" cstate="print"/>
          <a:stretch>
            <a:fillRect/>
          </a:stretch>
        </p:blipFill>
        <p:spPr>
          <a:xfrm>
            <a:off x="1" y="1"/>
            <a:ext cx="1269599" cy="1313597"/>
          </a:xfrm>
          <a:prstGeom prst="rect">
            <a:avLst/>
          </a:prstGeom>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233612"/>
            <a:ext cx="82296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2919413"/>
            <a:ext cx="8229600"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4085573"/>
            <a:ext cx="8229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5295900"/>
            <a:ext cx="55245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443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500" fill="hold"/>
                                        <p:tgtEl>
                                          <p:spTgt spid="3075"/>
                                        </p:tgtEl>
                                        <p:attrNameLst>
                                          <p:attrName>ppt_x</p:attrName>
                                        </p:attrNameLst>
                                      </p:cBhvr>
                                      <p:tavLst>
                                        <p:tav tm="0">
                                          <p:val>
                                            <p:strVal val="#ppt_x"/>
                                          </p:val>
                                        </p:tav>
                                        <p:tav tm="100000">
                                          <p:val>
                                            <p:strVal val="#ppt_x"/>
                                          </p:val>
                                        </p:tav>
                                      </p:tavLst>
                                    </p:anim>
                                    <p:anim calcmode="lin" valueType="num">
                                      <p:cBhvr additive="base">
                                        <p:cTn id="1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 calcmode="lin" valueType="num">
                                      <p:cBhvr additive="base">
                                        <p:cTn id="19" dur="500" fill="hold"/>
                                        <p:tgtEl>
                                          <p:spTgt spid="3076"/>
                                        </p:tgtEl>
                                        <p:attrNameLst>
                                          <p:attrName>ppt_x</p:attrName>
                                        </p:attrNameLst>
                                      </p:cBhvr>
                                      <p:tavLst>
                                        <p:tav tm="0">
                                          <p:val>
                                            <p:strVal val="#ppt_x"/>
                                          </p:val>
                                        </p:tav>
                                        <p:tav tm="100000">
                                          <p:val>
                                            <p:strVal val="#ppt_x"/>
                                          </p:val>
                                        </p:tav>
                                      </p:tavLst>
                                    </p:anim>
                                    <p:anim calcmode="lin" valueType="num">
                                      <p:cBhvr additive="base">
                                        <p:cTn id="20"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7"/>
                                        </p:tgtEl>
                                        <p:attrNameLst>
                                          <p:attrName>style.visibility</p:attrName>
                                        </p:attrNameLst>
                                      </p:cBhvr>
                                      <p:to>
                                        <p:strVal val="visible"/>
                                      </p:to>
                                    </p:set>
                                    <p:anim calcmode="lin" valueType="num">
                                      <p:cBhvr additive="base">
                                        <p:cTn id="25" dur="500" fill="hold"/>
                                        <p:tgtEl>
                                          <p:spTgt spid="3077"/>
                                        </p:tgtEl>
                                        <p:attrNameLst>
                                          <p:attrName>ppt_x</p:attrName>
                                        </p:attrNameLst>
                                      </p:cBhvr>
                                      <p:tavLst>
                                        <p:tav tm="0">
                                          <p:val>
                                            <p:strVal val="#ppt_x"/>
                                          </p:val>
                                        </p:tav>
                                        <p:tav tm="100000">
                                          <p:val>
                                            <p:strVal val="#ppt_x"/>
                                          </p:val>
                                        </p:tav>
                                      </p:tavLst>
                                    </p:anim>
                                    <p:anim calcmode="lin" valueType="num">
                                      <p:cBhvr additive="base">
                                        <p:cTn id="26"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620" y="174057"/>
            <a:ext cx="9820701" cy="617514"/>
          </a:xfrm>
          <a:solidFill>
            <a:schemeClr val="accent1">
              <a:lumMod val="20000"/>
              <a:lumOff val="80000"/>
            </a:schemeClr>
          </a:solidFill>
          <a:ln>
            <a:solidFill>
              <a:schemeClr val="tx1"/>
            </a:solidFill>
          </a:ln>
        </p:spPr>
        <p:txBody>
          <a:bodyPr>
            <a:normAutofit/>
          </a:bodyPr>
          <a:lstStyle/>
          <a:p>
            <a:pPr marL="0" indent="0" algn="ctr"/>
            <a:r>
              <a:rPr lang="en-US" sz="3200" b="1" dirty="0">
                <a:latin typeface="Times New Roman" panose="02020603050405020304" pitchFamily="18" charset="0"/>
                <a:cs typeface="Times New Roman" panose="02020603050405020304" pitchFamily="18" charset="0"/>
              </a:rPr>
              <a:t>Module 1 </a:t>
            </a:r>
            <a:r>
              <a:rPr lang="en-IN" sz="3200" b="1" dirty="0">
                <a:latin typeface="Times New Roman" panose="02020603050405020304" pitchFamily="18" charset="0"/>
                <a:cs typeface="Times New Roman" panose="02020603050405020304" pitchFamily="18" charset="0"/>
              </a:rPr>
              <a:t>Computer Arithmetic</a:t>
            </a:r>
            <a:endParaRPr lang="en-US"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68594" y="1238865"/>
            <a:ext cx="10943304" cy="5482610"/>
          </a:xfrm>
          <a:ln>
            <a:solidFill>
              <a:schemeClr val="tx1"/>
            </a:solidFill>
          </a:ln>
        </p:spPr>
        <p:txBody>
          <a:bodyPr/>
          <a:lstStyle/>
          <a:p>
            <a:pPr>
              <a:lnSpc>
                <a:spcPct val="150000"/>
              </a:lnSpc>
            </a:pPr>
            <a:r>
              <a:rPr lang="en-IN" dirty="0">
                <a:latin typeface="Times New Roman" panose="02020603050405020304" pitchFamily="18" charset="0"/>
                <a:cs typeface="Times New Roman" panose="02020603050405020304" pitchFamily="18" charset="0"/>
              </a:rPr>
              <a:t>Introduction to digital logic families, </a:t>
            </a:r>
          </a:p>
          <a:p>
            <a:pPr>
              <a:lnSpc>
                <a:spcPct val="150000"/>
              </a:lnSpc>
            </a:pPr>
            <a:r>
              <a:rPr lang="en-IN" dirty="0">
                <a:latin typeface="Times New Roman" panose="02020603050405020304" pitchFamily="18" charset="0"/>
                <a:cs typeface="Times New Roman" panose="02020603050405020304" pitchFamily="18" charset="0"/>
              </a:rPr>
              <a:t>Introduction to Number System and Codes, </a:t>
            </a:r>
          </a:p>
          <a:p>
            <a:pPr>
              <a:lnSpc>
                <a:spcPct val="150000"/>
              </a:lnSpc>
            </a:pPr>
            <a:r>
              <a:rPr lang="en-IN" dirty="0">
                <a:latin typeface="Times New Roman" panose="02020603050405020304" pitchFamily="18" charset="0"/>
                <a:cs typeface="Times New Roman" panose="02020603050405020304" pitchFamily="18" charset="0"/>
              </a:rPr>
              <a:t>Sign Magnitude representation, 1’s and 2’s complement, </a:t>
            </a:r>
          </a:p>
          <a:p>
            <a:pPr>
              <a:lnSpc>
                <a:spcPct val="150000"/>
              </a:lnSpc>
            </a:pPr>
            <a:r>
              <a:rPr lang="en-IN" dirty="0">
                <a:latin typeface="Times New Roman" panose="02020603050405020304" pitchFamily="18" charset="0"/>
                <a:cs typeface="Times New Roman" panose="02020603050405020304" pitchFamily="18" charset="0"/>
              </a:rPr>
              <a:t>Binary Arithmetic: Addition, Subtraction of signed numbers, multiplication of positive numbers, Integer Arithmetic, </a:t>
            </a:r>
          </a:p>
          <a:p>
            <a:pPr>
              <a:lnSpc>
                <a:spcPct val="150000"/>
              </a:lnSpc>
            </a:pPr>
            <a:r>
              <a:rPr lang="en-IN" dirty="0">
                <a:latin typeface="Times New Roman" panose="02020603050405020304" pitchFamily="18" charset="0"/>
                <a:cs typeface="Times New Roman" panose="02020603050405020304" pitchFamily="18" charset="0"/>
              </a:rPr>
              <a:t>Floating point representation and operations – IEEE standard, Boolean Algebra, Logic Gates, Minimization of logic functions using K map (SOP and POS)</a:t>
            </a:r>
          </a:p>
          <a:p>
            <a:pPr>
              <a:lnSpc>
                <a:spcPct val="150000"/>
              </a:lnSpc>
            </a:pPr>
            <a:endParaRPr lang="en-US" dirty="0"/>
          </a:p>
        </p:txBody>
      </p:sp>
      <p:sp>
        <p:nvSpPr>
          <p:cNvPr id="4" name="Slide Number Placeholder 3"/>
          <p:cNvSpPr>
            <a:spLocks noGrp="1"/>
          </p:cNvSpPr>
          <p:nvPr>
            <p:ph type="sldNum" sz="quarter" idx="12"/>
          </p:nvPr>
        </p:nvSpPr>
        <p:spPr/>
        <p:txBody>
          <a:bodyPr/>
          <a:lstStyle/>
          <a:p>
            <a:fld id="{E7DF4ECA-2C00-4129-AA22-2996D096FEEF}" type="slidenum">
              <a:rPr lang="en-US" smtClean="0"/>
              <a:pPr/>
              <a:t>8</a:t>
            </a:fld>
            <a:endParaRPr lang="en-US"/>
          </a:p>
        </p:txBody>
      </p:sp>
    </p:spTree>
    <p:extLst>
      <p:ext uri="{BB962C8B-B14F-4D97-AF65-F5344CB8AC3E}">
        <p14:creationId xmlns:p14="http://schemas.microsoft.com/office/powerpoint/2010/main" val="10066555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910" y="0"/>
            <a:ext cx="9477153" cy="1143000"/>
          </a:xfrm>
        </p:spPr>
        <p:txBody>
          <a:bodyPr>
            <a:normAutofit/>
          </a:bodyPr>
          <a:lstStyle/>
          <a:p>
            <a:r>
              <a:rPr lang="en-US" sz="3200" b="1" dirty="0">
                <a:solidFill>
                  <a:schemeClr val="tx1"/>
                </a:solidFill>
                <a:latin typeface="Times New Roman" pitchFamily="18" charset="0"/>
                <a:cs typeface="Times New Roman" pitchFamily="18" charset="0"/>
              </a:rPr>
              <a:t>Conversion from Conventional to Summation Form</a:t>
            </a:r>
            <a:endParaRPr lang="en-IN" sz="3200" b="1" dirty="0">
              <a:solidFill>
                <a:schemeClr val="tx1"/>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1016001" y="1447800"/>
            <a:ext cx="9517385" cy="4191000"/>
          </a:xfrm>
          <a:prstGeom prst="rect">
            <a:avLst/>
          </a:prstGeom>
          <a:noFill/>
          <a:ln w="9525">
            <a:noFill/>
            <a:miter lim="800000"/>
            <a:headEnd/>
            <a:tailEnd/>
          </a:ln>
          <a:effectLst/>
        </p:spPr>
      </p:pic>
      <p:sp>
        <p:nvSpPr>
          <p:cNvPr id="11" name="Slide Number Placeholder 10"/>
          <p:cNvSpPr>
            <a:spLocks noGrp="1"/>
          </p:cNvSpPr>
          <p:nvPr>
            <p:ph type="sldNum" sz="quarter" idx="12"/>
          </p:nvPr>
        </p:nvSpPr>
        <p:spPr>
          <a:xfrm>
            <a:off x="8592902" y="6041364"/>
            <a:ext cx="683517" cy="365125"/>
          </a:xfrm>
        </p:spPr>
        <p:txBody>
          <a:bodyPr/>
          <a:lstStyle/>
          <a:p>
            <a:fld id="{3E5EE9B7-78FB-41C8-B7A3-7B1A40434D87}" type="slidenum">
              <a:rPr lang="en-US" smtClean="0"/>
              <a:pPr/>
              <a:t>80</a:t>
            </a:fld>
            <a:endParaRPr lang="en-US"/>
          </a:p>
        </p:txBody>
      </p:sp>
      <p:pic>
        <p:nvPicPr>
          <p:cNvPr id="13" name="Picture 12"/>
          <p:cNvPicPr>
            <a:picLocks noChangeAspect="1"/>
          </p:cNvPicPr>
          <p:nvPr/>
        </p:nvPicPr>
        <p:blipFill>
          <a:blip r:embed="rId3"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211572186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a:xfrm>
            <a:off x="8592902" y="6041364"/>
            <a:ext cx="683517" cy="365125"/>
          </a:xfrm>
        </p:spPr>
        <p:txBody>
          <a:bodyPr/>
          <a:lstStyle/>
          <a:p>
            <a:fld id="{3E5EE9B7-78FB-41C8-B7A3-7B1A40434D87}" type="slidenum">
              <a:rPr lang="en-US" smtClean="0"/>
              <a:pPr/>
              <a:t>81</a:t>
            </a:fld>
            <a:endParaRPr lang="en-US"/>
          </a:p>
        </p:txBody>
      </p:sp>
      <p:pic>
        <p:nvPicPr>
          <p:cNvPr id="13" name="Picture 12"/>
          <p:cNvPicPr>
            <a:picLocks noChangeAspect="1"/>
          </p:cNvPicPr>
          <p:nvPr/>
        </p:nvPicPr>
        <p:blipFill>
          <a:blip r:embed="rId3" cstate="print"/>
          <a:stretch>
            <a:fillRect/>
          </a:stretch>
        </p:blipFill>
        <p:spPr>
          <a:xfrm>
            <a:off x="4186" y="0"/>
            <a:ext cx="1269599" cy="1313597"/>
          </a:xfrm>
          <a:prstGeom prst="rect">
            <a:avLst/>
          </a:prstGeom>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303" y="501445"/>
            <a:ext cx="9640222" cy="5946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90608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29" y="340242"/>
            <a:ext cx="9753600" cy="973356"/>
          </a:xfrm>
        </p:spPr>
        <p:txBody>
          <a:bodyPr>
            <a:normAutofit fontScale="90000"/>
          </a:bodyPr>
          <a:lstStyle/>
          <a:p>
            <a:r>
              <a:rPr lang="en-US" sz="3200" b="1" dirty="0">
                <a:solidFill>
                  <a:schemeClr val="tx1"/>
                </a:solidFill>
                <a:latin typeface="Times New Roman" pitchFamily="18" charset="0"/>
                <a:cs typeface="Times New Roman" pitchFamily="18" charset="0"/>
              </a:rPr>
              <a:t>Practice Examples(Contd..)   </a:t>
            </a:r>
            <a:br>
              <a:rPr lang="en-US" sz="3200" b="1" dirty="0">
                <a:solidFill>
                  <a:schemeClr val="tx1"/>
                </a:solidFill>
                <a:latin typeface="Times New Roman" pitchFamily="18" charset="0"/>
                <a:cs typeface="Times New Roman" pitchFamily="18" charset="0"/>
              </a:rPr>
            </a:br>
            <a:r>
              <a:rPr lang="en-US" sz="2200" b="1" dirty="0">
                <a:solidFill>
                  <a:schemeClr val="tx1"/>
                </a:solidFill>
                <a:latin typeface="Times New Roman" pitchFamily="18" charset="0"/>
                <a:cs typeface="Times New Roman" pitchFamily="18" charset="0"/>
              </a:rPr>
              <a:t>{</a:t>
            </a:r>
            <a:r>
              <a:rPr lang="en-US" sz="2200" b="1" dirty="0">
                <a:solidFill>
                  <a:srgbClr val="FF0000"/>
                </a:solidFill>
                <a:latin typeface="Times New Roman" pitchFamily="18" charset="0"/>
                <a:cs typeface="Times New Roman" pitchFamily="18" charset="0"/>
              </a:rPr>
              <a:t>Law of distribution: A+BC = (A+B)(A+C)}</a:t>
            </a:r>
            <a:br>
              <a:rPr lang="en-US" sz="2200" b="1" dirty="0">
                <a:solidFill>
                  <a:srgbClr val="FF0000"/>
                </a:solidFill>
                <a:latin typeface="Times New Roman" pitchFamily="18" charset="0"/>
                <a:cs typeface="Times New Roman" pitchFamily="18" charset="0"/>
              </a:rPr>
            </a:br>
            <a:r>
              <a:rPr lang="en-US" sz="2200" b="1" dirty="0">
                <a:solidFill>
                  <a:srgbClr val="FF0000"/>
                </a:solidFill>
                <a:latin typeface="Times New Roman" pitchFamily="18" charset="0"/>
                <a:cs typeface="Times New Roman" pitchFamily="18" charset="0"/>
              </a:rPr>
              <a:t>so B’ + AB = (B’ +A) (B’ + B) = B’ + A}</a:t>
            </a:r>
            <a:endParaRPr lang="en-IN" sz="3200" dirty="0">
              <a:solidFill>
                <a:srgbClr val="FF0000"/>
              </a:solidFill>
            </a:endParaRPr>
          </a:p>
        </p:txBody>
      </p:sp>
      <p:pic>
        <p:nvPicPr>
          <p:cNvPr id="6146" name="Picture 2"/>
          <p:cNvPicPr>
            <a:picLocks noChangeAspect="1" noChangeArrowheads="1"/>
          </p:cNvPicPr>
          <p:nvPr/>
        </p:nvPicPr>
        <p:blipFill>
          <a:blip r:embed="rId2" cstate="print"/>
          <a:srcRect/>
          <a:stretch>
            <a:fillRect/>
          </a:stretch>
        </p:blipFill>
        <p:spPr bwMode="auto">
          <a:xfrm>
            <a:off x="1169659" y="1483243"/>
            <a:ext cx="10131570" cy="4516556"/>
          </a:xfrm>
          <a:prstGeom prst="rect">
            <a:avLst/>
          </a:prstGeom>
          <a:noFill/>
          <a:ln w="9525">
            <a:noFill/>
            <a:miter lim="800000"/>
            <a:headEnd/>
            <a:tailEnd/>
          </a:ln>
          <a:effectLst/>
        </p:spPr>
      </p:pic>
      <p:sp>
        <p:nvSpPr>
          <p:cNvPr id="10" name="Rectangle 9"/>
          <p:cNvSpPr/>
          <p:nvPr/>
        </p:nvSpPr>
        <p:spPr>
          <a:xfrm>
            <a:off x="1828800" y="2595716"/>
            <a:ext cx="7823200" cy="3271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Slide Number Placeholder 11"/>
          <p:cNvSpPr>
            <a:spLocks noGrp="1"/>
          </p:cNvSpPr>
          <p:nvPr>
            <p:ph type="sldNum" sz="quarter" idx="12"/>
          </p:nvPr>
        </p:nvSpPr>
        <p:spPr>
          <a:xfrm>
            <a:off x="8592902" y="6041364"/>
            <a:ext cx="683517" cy="365125"/>
          </a:xfrm>
        </p:spPr>
        <p:txBody>
          <a:bodyPr/>
          <a:lstStyle/>
          <a:p>
            <a:fld id="{3E5EE9B7-78FB-41C8-B7A3-7B1A40434D87}" type="slidenum">
              <a:rPr lang="en-US" smtClean="0"/>
              <a:pPr/>
              <a:t>82</a:t>
            </a:fld>
            <a:endParaRPr lang="en-US"/>
          </a:p>
        </p:txBody>
      </p:sp>
      <p:pic>
        <p:nvPicPr>
          <p:cNvPr id="14" name="Picture 13"/>
          <p:cNvPicPr>
            <a:picLocks noChangeAspect="1"/>
          </p:cNvPicPr>
          <p:nvPr/>
        </p:nvPicPr>
        <p:blipFill>
          <a:blip r:embed="rId3" cstate="print"/>
          <a:stretch>
            <a:fillRect/>
          </a:stretch>
        </p:blipFill>
        <p:spPr>
          <a:xfrm>
            <a:off x="1" y="1"/>
            <a:ext cx="1269599" cy="1313597"/>
          </a:xfrm>
          <a:prstGeom prst="rect">
            <a:avLst/>
          </a:prstGeom>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6408" y="2867025"/>
            <a:ext cx="72771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408" y="3583815"/>
            <a:ext cx="561975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6408" y="4635609"/>
            <a:ext cx="326707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6408" y="5362575"/>
            <a:ext cx="245745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8"/>
          <a:stretch>
            <a:fillRect/>
          </a:stretch>
        </p:blipFill>
        <p:spPr>
          <a:xfrm>
            <a:off x="9870838" y="3128818"/>
            <a:ext cx="2298011" cy="3125099"/>
          </a:xfrm>
          <a:prstGeom prst="rect">
            <a:avLst/>
          </a:prstGeom>
        </p:spPr>
      </p:pic>
    </p:spTree>
    <p:extLst>
      <p:ext uri="{BB962C8B-B14F-4D97-AF65-F5344CB8AC3E}">
        <p14:creationId xmlns:p14="http://schemas.microsoft.com/office/powerpoint/2010/main" val="376572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1"/>
                                        </p:tgtEl>
                                        <p:attrNameLst>
                                          <p:attrName>style.visibility</p:attrName>
                                        </p:attrNameLst>
                                      </p:cBhvr>
                                      <p:to>
                                        <p:strVal val="visible"/>
                                      </p:to>
                                    </p:set>
                                    <p:anim calcmode="lin" valueType="num">
                                      <p:cBhvr additive="base">
                                        <p:cTn id="13" dur="500" fill="hold"/>
                                        <p:tgtEl>
                                          <p:spTgt spid="7171"/>
                                        </p:tgtEl>
                                        <p:attrNameLst>
                                          <p:attrName>ppt_x</p:attrName>
                                        </p:attrNameLst>
                                      </p:cBhvr>
                                      <p:tavLst>
                                        <p:tav tm="0">
                                          <p:val>
                                            <p:strVal val="#ppt_x"/>
                                          </p:val>
                                        </p:tav>
                                        <p:tav tm="100000">
                                          <p:val>
                                            <p:strVal val="#ppt_x"/>
                                          </p:val>
                                        </p:tav>
                                      </p:tavLst>
                                    </p:anim>
                                    <p:anim calcmode="lin" valueType="num">
                                      <p:cBhvr additive="base">
                                        <p:cTn id="14"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172"/>
                                        </p:tgtEl>
                                        <p:attrNameLst>
                                          <p:attrName>style.visibility</p:attrName>
                                        </p:attrNameLst>
                                      </p:cBhvr>
                                      <p:to>
                                        <p:strVal val="visible"/>
                                      </p:to>
                                    </p:set>
                                    <p:anim calcmode="lin" valueType="num">
                                      <p:cBhvr additive="base">
                                        <p:cTn id="19" dur="500" fill="hold"/>
                                        <p:tgtEl>
                                          <p:spTgt spid="7172"/>
                                        </p:tgtEl>
                                        <p:attrNameLst>
                                          <p:attrName>ppt_x</p:attrName>
                                        </p:attrNameLst>
                                      </p:cBhvr>
                                      <p:tavLst>
                                        <p:tav tm="0">
                                          <p:val>
                                            <p:strVal val="#ppt_x"/>
                                          </p:val>
                                        </p:tav>
                                        <p:tav tm="100000">
                                          <p:val>
                                            <p:strVal val="#ppt_x"/>
                                          </p:val>
                                        </p:tav>
                                      </p:tavLst>
                                    </p:anim>
                                    <p:anim calcmode="lin" valueType="num">
                                      <p:cBhvr additive="base">
                                        <p:cTn id="20"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173"/>
                                        </p:tgtEl>
                                        <p:attrNameLst>
                                          <p:attrName>style.visibility</p:attrName>
                                        </p:attrNameLst>
                                      </p:cBhvr>
                                      <p:to>
                                        <p:strVal val="visible"/>
                                      </p:to>
                                    </p:set>
                                    <p:anim calcmode="lin" valueType="num">
                                      <p:cBhvr additive="base">
                                        <p:cTn id="25" dur="500" fill="hold"/>
                                        <p:tgtEl>
                                          <p:spTgt spid="7173"/>
                                        </p:tgtEl>
                                        <p:attrNameLst>
                                          <p:attrName>ppt_x</p:attrName>
                                        </p:attrNameLst>
                                      </p:cBhvr>
                                      <p:tavLst>
                                        <p:tav tm="0">
                                          <p:val>
                                            <p:strVal val="#ppt_x"/>
                                          </p:val>
                                        </p:tav>
                                        <p:tav tm="100000">
                                          <p:val>
                                            <p:strVal val="#ppt_x"/>
                                          </p:val>
                                        </p:tav>
                                      </p:tavLst>
                                    </p:anim>
                                    <p:anim calcmode="lin" valueType="num">
                                      <p:cBhvr additive="base">
                                        <p:cTn id="26" dur="500" fill="hold"/>
                                        <p:tgtEl>
                                          <p:spTgt spid="71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4549" y="297712"/>
            <a:ext cx="6927702" cy="1143000"/>
          </a:xfrm>
        </p:spPr>
        <p:txBody>
          <a:bodyPr>
            <a:normAutofit/>
          </a:bodyPr>
          <a:lstStyle/>
          <a:p>
            <a:r>
              <a:rPr lang="en-US" sz="3200" b="1" dirty="0">
                <a:solidFill>
                  <a:schemeClr val="tx1"/>
                </a:solidFill>
                <a:latin typeface="Times New Roman" pitchFamily="18" charset="0"/>
                <a:cs typeface="Times New Roman" pitchFamily="18" charset="0"/>
              </a:rPr>
              <a:t>Practice Examples(Contd..)</a:t>
            </a:r>
            <a:br>
              <a:rPr lang="en-US" sz="3200" b="1" dirty="0">
                <a:solidFill>
                  <a:schemeClr val="tx1"/>
                </a:solidFill>
                <a:latin typeface="Times New Roman" pitchFamily="18" charset="0"/>
                <a:cs typeface="Times New Roman" pitchFamily="18" charset="0"/>
              </a:rPr>
            </a:br>
            <a:r>
              <a:rPr lang="en-US" sz="3200" b="1" dirty="0">
                <a:latin typeface="Times New Roman" pitchFamily="18" charset="0"/>
                <a:cs typeface="Times New Roman" pitchFamily="18" charset="0"/>
              </a:rPr>
              <a:t>010, 100, 101, 110, 111</a:t>
            </a:r>
            <a:endParaRPr lang="en-IN" sz="3200" dirty="0">
              <a:solidFill>
                <a:schemeClr val="tx1"/>
              </a:solidFill>
            </a:endParaRPr>
          </a:p>
        </p:txBody>
      </p:sp>
      <p:pic>
        <p:nvPicPr>
          <p:cNvPr id="7170" name="Picture 2"/>
          <p:cNvPicPr>
            <a:picLocks noChangeAspect="1" noChangeArrowheads="1"/>
          </p:cNvPicPr>
          <p:nvPr/>
        </p:nvPicPr>
        <p:blipFill>
          <a:blip r:embed="rId3" cstate="print"/>
          <a:srcRect/>
          <a:stretch>
            <a:fillRect/>
          </a:stretch>
        </p:blipFill>
        <p:spPr bwMode="auto">
          <a:xfrm>
            <a:off x="1524001" y="1447800"/>
            <a:ext cx="9410700" cy="4191000"/>
          </a:xfrm>
          <a:prstGeom prst="rect">
            <a:avLst/>
          </a:prstGeom>
          <a:noFill/>
          <a:ln w="9525">
            <a:noFill/>
            <a:miter lim="800000"/>
            <a:headEnd/>
            <a:tailEnd/>
          </a:ln>
          <a:effectLst/>
        </p:spPr>
      </p:pic>
      <p:sp>
        <p:nvSpPr>
          <p:cNvPr id="10" name="Rectangle 9"/>
          <p:cNvSpPr/>
          <p:nvPr/>
        </p:nvSpPr>
        <p:spPr>
          <a:xfrm>
            <a:off x="1727200" y="1981200"/>
            <a:ext cx="9042400" cy="3733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Slide Number Placeholder 11"/>
          <p:cNvSpPr>
            <a:spLocks noGrp="1"/>
          </p:cNvSpPr>
          <p:nvPr>
            <p:ph type="sldNum" sz="quarter" idx="12"/>
          </p:nvPr>
        </p:nvSpPr>
        <p:spPr>
          <a:xfrm>
            <a:off x="8592902" y="6041364"/>
            <a:ext cx="683517" cy="365125"/>
          </a:xfrm>
        </p:spPr>
        <p:txBody>
          <a:bodyPr/>
          <a:lstStyle/>
          <a:p>
            <a:fld id="{3E5EE9B7-78FB-41C8-B7A3-7B1A40434D87}" type="slidenum">
              <a:rPr lang="en-US" smtClean="0"/>
              <a:pPr/>
              <a:t>83</a:t>
            </a:fld>
            <a:endParaRPr lang="en-US"/>
          </a:p>
        </p:txBody>
      </p:sp>
      <p:pic>
        <p:nvPicPr>
          <p:cNvPr id="14" name="Picture 13"/>
          <p:cNvPicPr>
            <a:picLocks noChangeAspect="1"/>
          </p:cNvPicPr>
          <p:nvPr/>
        </p:nvPicPr>
        <p:blipFill>
          <a:blip r:embed="rId4"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26592409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03286"/>
            <a:ext cx="9805793" cy="907026"/>
          </a:xfrm>
        </p:spPr>
        <p:txBody>
          <a:bodyPr>
            <a:normAutofit/>
          </a:bodyPr>
          <a:lstStyle/>
          <a:p>
            <a:r>
              <a:rPr lang="en-US" sz="3200" b="1" dirty="0">
                <a:solidFill>
                  <a:schemeClr val="tx1"/>
                </a:solidFill>
                <a:latin typeface="Times New Roman" pitchFamily="18" charset="0"/>
                <a:cs typeface="Times New Roman" pitchFamily="18" charset="0"/>
              </a:rPr>
              <a:t>Practice Examples(Contd..)  </a:t>
            </a:r>
            <a:r>
              <a:rPr lang="en-US" sz="2000" b="1" dirty="0">
                <a:solidFill>
                  <a:srgbClr val="FF0000"/>
                </a:solidFill>
                <a:latin typeface="Times New Roman" pitchFamily="18" charset="0"/>
                <a:cs typeface="Times New Roman" pitchFamily="18" charset="0"/>
              </a:rPr>
              <a:t>A’X +A = (A+A’)(A+X)= A+X = A + BC’</a:t>
            </a:r>
            <a:endParaRPr lang="en-IN" sz="3200" dirty="0">
              <a:solidFill>
                <a:srgbClr val="FF0000"/>
              </a:solidFill>
            </a:endParaRPr>
          </a:p>
        </p:txBody>
      </p:sp>
      <p:pic>
        <p:nvPicPr>
          <p:cNvPr id="7170" name="Picture 2"/>
          <p:cNvPicPr>
            <a:picLocks noChangeAspect="1" noChangeArrowheads="1"/>
          </p:cNvPicPr>
          <p:nvPr/>
        </p:nvPicPr>
        <p:blipFill>
          <a:blip r:embed="rId3" cstate="print"/>
          <a:srcRect/>
          <a:stretch>
            <a:fillRect/>
          </a:stretch>
        </p:blipFill>
        <p:spPr bwMode="auto">
          <a:xfrm>
            <a:off x="1524001" y="1447800"/>
            <a:ext cx="9410700" cy="4191000"/>
          </a:xfrm>
          <a:prstGeom prst="rect">
            <a:avLst/>
          </a:prstGeom>
          <a:noFill/>
          <a:ln w="9525">
            <a:noFill/>
            <a:miter lim="800000"/>
            <a:headEnd/>
            <a:tailEnd/>
          </a:ln>
          <a:effectLst/>
        </p:spPr>
      </p:pic>
      <p:sp>
        <p:nvSpPr>
          <p:cNvPr id="11" name="Slide Number Placeholder 10"/>
          <p:cNvSpPr>
            <a:spLocks noGrp="1"/>
          </p:cNvSpPr>
          <p:nvPr>
            <p:ph type="sldNum" sz="quarter" idx="12"/>
          </p:nvPr>
        </p:nvSpPr>
        <p:spPr>
          <a:xfrm>
            <a:off x="8592902" y="6041364"/>
            <a:ext cx="683517" cy="365125"/>
          </a:xfrm>
        </p:spPr>
        <p:txBody>
          <a:bodyPr/>
          <a:lstStyle/>
          <a:p>
            <a:fld id="{3E5EE9B7-78FB-41C8-B7A3-7B1A40434D87}" type="slidenum">
              <a:rPr lang="en-US" smtClean="0"/>
              <a:pPr/>
              <a:t>84</a:t>
            </a:fld>
            <a:endParaRPr lang="en-US"/>
          </a:p>
        </p:txBody>
      </p:sp>
      <p:pic>
        <p:nvPicPr>
          <p:cNvPr id="13" name="Picture 12"/>
          <p:cNvPicPr>
            <a:picLocks noChangeAspect="1"/>
          </p:cNvPicPr>
          <p:nvPr/>
        </p:nvPicPr>
        <p:blipFill>
          <a:blip r:embed="rId4" cstate="print"/>
          <a:stretch>
            <a:fillRect/>
          </a:stretch>
        </p:blipFill>
        <p:spPr>
          <a:xfrm>
            <a:off x="1" y="1"/>
            <a:ext cx="1269599" cy="1313597"/>
          </a:xfrm>
          <a:prstGeom prst="rect">
            <a:avLst/>
          </a:prstGeom>
        </p:spPr>
      </p:pic>
      <p:cxnSp>
        <p:nvCxnSpPr>
          <p:cNvPr id="4" name="Straight Connector 3"/>
          <p:cNvCxnSpPr/>
          <p:nvPr/>
        </p:nvCxnSpPr>
        <p:spPr>
          <a:xfrm>
            <a:off x="4026090" y="5295331"/>
            <a:ext cx="286603" cy="136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66715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8893" y="255181"/>
            <a:ext cx="9347200" cy="990600"/>
          </a:xfrm>
        </p:spPr>
        <p:txBody>
          <a:bodyPr>
            <a:normAutofit/>
          </a:bodyPr>
          <a:lstStyle/>
          <a:p>
            <a:r>
              <a:rPr lang="en-US" sz="3200" b="1" dirty="0">
                <a:solidFill>
                  <a:schemeClr val="tx1"/>
                </a:solidFill>
                <a:latin typeface="Times New Roman" pitchFamily="18" charset="0"/>
                <a:cs typeface="Times New Roman" pitchFamily="18" charset="0"/>
              </a:rPr>
              <a:t>Practice Examples(Contd..)</a:t>
            </a:r>
            <a:endParaRPr lang="en-IN" sz="3200" dirty="0">
              <a:solidFill>
                <a:schemeClr val="tx1"/>
              </a:solidFill>
            </a:endParaRPr>
          </a:p>
        </p:txBody>
      </p:sp>
      <p:pic>
        <p:nvPicPr>
          <p:cNvPr id="9218" name="Picture 2"/>
          <p:cNvPicPr>
            <a:picLocks noChangeAspect="1" noChangeArrowheads="1"/>
          </p:cNvPicPr>
          <p:nvPr/>
        </p:nvPicPr>
        <p:blipFill>
          <a:blip r:embed="rId2" cstate="print"/>
          <a:srcRect/>
          <a:stretch>
            <a:fillRect/>
          </a:stretch>
        </p:blipFill>
        <p:spPr bwMode="auto">
          <a:xfrm>
            <a:off x="1320800" y="1752600"/>
            <a:ext cx="9474200" cy="4092508"/>
          </a:xfrm>
          <a:prstGeom prst="rect">
            <a:avLst/>
          </a:prstGeom>
          <a:noFill/>
          <a:ln w="9525">
            <a:noFill/>
            <a:miter lim="800000"/>
            <a:headEnd/>
            <a:tailEnd/>
          </a:ln>
          <a:effectLst/>
        </p:spPr>
      </p:pic>
      <p:sp>
        <p:nvSpPr>
          <p:cNvPr id="7" name="Rectangle 6"/>
          <p:cNvSpPr/>
          <p:nvPr/>
        </p:nvSpPr>
        <p:spPr>
          <a:xfrm>
            <a:off x="7258051" y="772597"/>
            <a:ext cx="3048000" cy="230832"/>
          </a:xfrm>
          <a:prstGeom prst="rect">
            <a:avLst/>
          </a:prstGeom>
        </p:spPr>
        <p:txBody>
          <a:bodyPr>
            <a:spAutoFit/>
          </a:bodyPr>
          <a:lstStyle/>
          <a:p>
            <a:pPr lvl="0" algn="ctr"/>
            <a:r>
              <a:rPr lang="en-US" sz="900" cap="all" dirty="0">
                <a:solidFill>
                  <a:srgbClr val="FFFFFF"/>
                </a:solidFill>
              </a:rPr>
              <a:t>CSE203	Digital Electronics and Logic Design</a:t>
            </a:r>
            <a:endParaRPr lang="en-IN" sz="900" cap="all" dirty="0">
              <a:solidFill>
                <a:srgbClr val="FFFFFF"/>
              </a:solidFill>
            </a:endParaRPr>
          </a:p>
        </p:txBody>
      </p:sp>
      <p:sp>
        <p:nvSpPr>
          <p:cNvPr id="13" name="Rectangle 12"/>
          <p:cNvSpPr/>
          <p:nvPr/>
        </p:nvSpPr>
        <p:spPr>
          <a:xfrm>
            <a:off x="2336800" y="2895600"/>
            <a:ext cx="8128000" cy="2667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Slide Number Placeholder 11"/>
          <p:cNvSpPr>
            <a:spLocks noGrp="1"/>
          </p:cNvSpPr>
          <p:nvPr>
            <p:ph type="sldNum" sz="quarter" idx="12"/>
          </p:nvPr>
        </p:nvSpPr>
        <p:spPr>
          <a:xfrm>
            <a:off x="8592902" y="6041364"/>
            <a:ext cx="683517" cy="365125"/>
          </a:xfrm>
        </p:spPr>
        <p:txBody>
          <a:bodyPr/>
          <a:lstStyle/>
          <a:p>
            <a:fld id="{3E5EE9B7-78FB-41C8-B7A3-7B1A40434D87}" type="slidenum">
              <a:rPr lang="en-US" smtClean="0"/>
              <a:pPr/>
              <a:t>85</a:t>
            </a:fld>
            <a:endParaRPr lang="en-US"/>
          </a:p>
        </p:txBody>
      </p:sp>
      <p:pic>
        <p:nvPicPr>
          <p:cNvPr id="15" name="Picture 14"/>
          <p:cNvPicPr>
            <a:picLocks noChangeAspect="1"/>
          </p:cNvPicPr>
          <p:nvPr/>
        </p:nvPicPr>
        <p:blipFill>
          <a:blip r:embed="rId3"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131486840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158" y="340242"/>
            <a:ext cx="9347200" cy="990600"/>
          </a:xfrm>
        </p:spPr>
        <p:txBody>
          <a:bodyPr>
            <a:normAutofit/>
          </a:bodyPr>
          <a:lstStyle/>
          <a:p>
            <a:r>
              <a:rPr lang="en-US" sz="3200" b="1" dirty="0">
                <a:solidFill>
                  <a:schemeClr val="tx1"/>
                </a:solidFill>
                <a:latin typeface="Times New Roman" pitchFamily="18" charset="0"/>
                <a:cs typeface="Times New Roman" pitchFamily="18" charset="0"/>
              </a:rPr>
              <a:t>Practice Examples(Contd..)</a:t>
            </a:r>
            <a:endParaRPr lang="en-IN" sz="3200" dirty="0">
              <a:solidFill>
                <a:schemeClr val="tx1"/>
              </a:solidFill>
            </a:endParaRPr>
          </a:p>
        </p:txBody>
      </p:sp>
      <p:pic>
        <p:nvPicPr>
          <p:cNvPr id="9218" name="Picture 2"/>
          <p:cNvPicPr>
            <a:picLocks noChangeAspect="1" noChangeArrowheads="1"/>
          </p:cNvPicPr>
          <p:nvPr/>
        </p:nvPicPr>
        <p:blipFill>
          <a:blip r:embed="rId2" cstate="print"/>
          <a:srcRect/>
          <a:stretch>
            <a:fillRect/>
          </a:stretch>
        </p:blipFill>
        <p:spPr bwMode="auto">
          <a:xfrm>
            <a:off x="1422400" y="1918648"/>
            <a:ext cx="9474200" cy="4092508"/>
          </a:xfrm>
          <a:prstGeom prst="rect">
            <a:avLst/>
          </a:prstGeom>
          <a:noFill/>
          <a:ln w="9525">
            <a:noFill/>
            <a:miter lim="800000"/>
            <a:headEnd/>
            <a:tailEnd/>
          </a:ln>
          <a:effectLst/>
        </p:spPr>
      </p:pic>
      <p:sp>
        <p:nvSpPr>
          <p:cNvPr id="7" name="Rectangle 6"/>
          <p:cNvSpPr/>
          <p:nvPr/>
        </p:nvSpPr>
        <p:spPr>
          <a:xfrm>
            <a:off x="7258051" y="772597"/>
            <a:ext cx="3048000" cy="230832"/>
          </a:xfrm>
          <a:prstGeom prst="rect">
            <a:avLst/>
          </a:prstGeom>
        </p:spPr>
        <p:txBody>
          <a:bodyPr>
            <a:spAutoFit/>
          </a:bodyPr>
          <a:lstStyle/>
          <a:p>
            <a:pPr lvl="0" algn="ctr"/>
            <a:r>
              <a:rPr lang="en-US" sz="900" cap="all" dirty="0">
                <a:solidFill>
                  <a:srgbClr val="FFFFFF"/>
                </a:solidFill>
              </a:rPr>
              <a:t>CSE203	Digital Electronics and Logic Design</a:t>
            </a:r>
            <a:endParaRPr lang="en-IN" sz="900" cap="all" dirty="0">
              <a:solidFill>
                <a:srgbClr val="FFFFFF"/>
              </a:solidFill>
            </a:endParaRPr>
          </a:p>
        </p:txBody>
      </p:sp>
      <p:sp>
        <p:nvSpPr>
          <p:cNvPr id="12" name="Slide Number Placeholder 11"/>
          <p:cNvSpPr>
            <a:spLocks noGrp="1"/>
          </p:cNvSpPr>
          <p:nvPr>
            <p:ph type="sldNum" sz="quarter" idx="12"/>
          </p:nvPr>
        </p:nvSpPr>
        <p:spPr>
          <a:xfrm>
            <a:off x="8592902" y="6041364"/>
            <a:ext cx="683517" cy="365125"/>
          </a:xfrm>
        </p:spPr>
        <p:txBody>
          <a:bodyPr/>
          <a:lstStyle/>
          <a:p>
            <a:fld id="{3E5EE9B7-78FB-41C8-B7A3-7B1A40434D87}" type="slidenum">
              <a:rPr lang="en-US" smtClean="0"/>
              <a:pPr/>
              <a:t>86</a:t>
            </a:fld>
            <a:endParaRPr lang="en-US"/>
          </a:p>
        </p:txBody>
      </p:sp>
      <p:pic>
        <p:nvPicPr>
          <p:cNvPr id="14" name="Picture 13"/>
          <p:cNvPicPr>
            <a:picLocks noChangeAspect="1"/>
          </p:cNvPicPr>
          <p:nvPr/>
        </p:nvPicPr>
        <p:blipFill>
          <a:blip r:embed="rId3" cstate="print"/>
          <a:stretch>
            <a:fillRect/>
          </a:stretch>
        </p:blipFill>
        <p:spPr>
          <a:xfrm>
            <a:off x="1" y="1"/>
            <a:ext cx="1269599" cy="1313597"/>
          </a:xfrm>
          <a:prstGeom prst="rect">
            <a:avLst/>
          </a:prstGeom>
        </p:spPr>
      </p:pic>
      <p:sp>
        <p:nvSpPr>
          <p:cNvPr id="3" name="TextBox 2"/>
          <p:cNvSpPr txBox="1"/>
          <p:nvPr/>
        </p:nvSpPr>
        <p:spPr>
          <a:xfrm>
            <a:off x="8781011" y="518615"/>
            <a:ext cx="2156347" cy="1200329"/>
          </a:xfrm>
          <a:prstGeom prst="rect">
            <a:avLst/>
          </a:prstGeom>
          <a:noFill/>
        </p:spPr>
        <p:txBody>
          <a:bodyPr wrap="square" rtlCol="0">
            <a:spAutoFit/>
          </a:bodyPr>
          <a:lstStyle/>
          <a:p>
            <a:r>
              <a:rPr lang="en-US" dirty="0"/>
              <a:t>m0 = A’B’</a:t>
            </a:r>
          </a:p>
          <a:p>
            <a:r>
              <a:rPr lang="en-US" dirty="0"/>
              <a:t>m1 = A’B</a:t>
            </a:r>
          </a:p>
          <a:p>
            <a:r>
              <a:rPr lang="en-US" dirty="0"/>
              <a:t>m2 = AB’</a:t>
            </a:r>
          </a:p>
          <a:p>
            <a:r>
              <a:rPr lang="en-US" dirty="0"/>
              <a:t>m3 = AB</a:t>
            </a:r>
          </a:p>
        </p:txBody>
      </p:sp>
    </p:spTree>
    <p:extLst>
      <p:ext uri="{BB962C8B-B14F-4D97-AF65-F5344CB8AC3E}">
        <p14:creationId xmlns:p14="http://schemas.microsoft.com/office/powerpoint/2010/main" val="68327786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0706" y="276447"/>
            <a:ext cx="8229600" cy="1143000"/>
          </a:xfrm>
        </p:spPr>
        <p:txBody>
          <a:bodyPr>
            <a:normAutofit/>
          </a:bodyPr>
          <a:lstStyle/>
          <a:p>
            <a:r>
              <a:rPr lang="en-US" sz="3200" b="1" dirty="0">
                <a:solidFill>
                  <a:schemeClr val="tx1"/>
                </a:solidFill>
                <a:latin typeface="Times New Roman" pitchFamily="18" charset="0"/>
                <a:cs typeface="Times New Roman" pitchFamily="18" charset="0"/>
              </a:rPr>
              <a:t>Product of Sum (POS)</a:t>
            </a:r>
            <a:endParaRPr lang="en-IN" sz="32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987056" y="1676769"/>
            <a:ext cx="10515600" cy="4351338"/>
          </a:xfrm>
        </p:spPr>
        <p:txBody>
          <a:bodyPr>
            <a:normAutofit/>
          </a:bodyPr>
          <a:lstStyle/>
          <a:p>
            <a:r>
              <a:rPr lang="en-US" dirty="0">
                <a:solidFill>
                  <a:schemeClr val="tx1"/>
                </a:solidFill>
                <a:latin typeface="Times New Roman" pitchFamily="18" charset="0"/>
                <a:cs typeface="Times New Roman" pitchFamily="18" charset="0"/>
              </a:rPr>
              <a:t>It is a Conjunctive Normal form or </a:t>
            </a:r>
            <a:r>
              <a:rPr lang="en-US" b="1" dirty="0">
                <a:solidFill>
                  <a:schemeClr val="tx1"/>
                </a:solidFill>
                <a:latin typeface="Times New Roman" pitchFamily="18" charset="0"/>
                <a:cs typeface="Times New Roman" pitchFamily="18" charset="0"/>
              </a:rPr>
              <a:t>Maxterm</a:t>
            </a:r>
            <a:r>
              <a:rPr lang="en-US" dirty="0">
                <a:solidFill>
                  <a:schemeClr val="tx1"/>
                </a:solidFill>
                <a:latin typeface="Times New Roman" pitchFamily="18" charset="0"/>
                <a:cs typeface="Times New Roman" pitchFamily="18" charset="0"/>
              </a:rPr>
              <a:t> Expansion</a:t>
            </a:r>
          </a:p>
          <a:p>
            <a:r>
              <a:rPr lang="en-US" dirty="0">
                <a:solidFill>
                  <a:schemeClr val="tx1"/>
                </a:solidFill>
                <a:latin typeface="Times New Roman" pitchFamily="18" charset="0"/>
                <a:cs typeface="Times New Roman" pitchFamily="18" charset="0"/>
              </a:rPr>
              <a:t>E.g.</a:t>
            </a:r>
          </a:p>
          <a:p>
            <a:pPr marL="0" indent="0">
              <a:buNone/>
            </a:pPr>
            <a:r>
              <a:rPr lang="en-US" dirty="0">
                <a:latin typeface="Times New Roman" pitchFamily="18" charset="0"/>
                <a:cs typeface="Times New Roman" pitchFamily="18" charset="0"/>
              </a:rPr>
              <a:t>	</a:t>
            </a:r>
            <a:r>
              <a:rPr lang="en-US" dirty="0">
                <a:solidFill>
                  <a:schemeClr val="tx1"/>
                </a:solidFill>
                <a:latin typeface="Times New Roman" pitchFamily="18" charset="0"/>
                <a:cs typeface="Times New Roman" pitchFamily="18" charset="0"/>
              </a:rPr>
              <a:t>      (</a:t>
            </a:r>
            <a:r>
              <a:rPr lang="en-US" b="1" dirty="0">
                <a:solidFill>
                  <a:schemeClr val="tx1"/>
                </a:solidFill>
                <a:latin typeface="Times New Roman" pitchFamily="18" charset="0"/>
                <a:cs typeface="Times New Roman" pitchFamily="18" charset="0"/>
              </a:rPr>
              <a:t>A+B) (C+D)</a:t>
            </a:r>
          </a:p>
          <a:p>
            <a:endParaRPr lang="en-US" dirty="0">
              <a:solidFill>
                <a:schemeClr val="tx1"/>
              </a:solidFill>
              <a:latin typeface="Times New Roman" pitchFamily="18" charset="0"/>
              <a:cs typeface="Times New Roman" pitchFamily="18" charset="0"/>
            </a:endParaRPr>
          </a:p>
          <a:p>
            <a:r>
              <a:rPr lang="en-US" dirty="0">
                <a:solidFill>
                  <a:schemeClr val="tx1"/>
                </a:solidFill>
                <a:latin typeface="Times New Roman" pitchFamily="18" charset="0"/>
                <a:cs typeface="Times New Roman" pitchFamily="18" charset="0"/>
              </a:rPr>
              <a:t>(A OR B) AND (C OR D)    </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i.e. </a:t>
            </a:r>
            <a:r>
              <a:rPr lang="en-US" b="1" dirty="0">
                <a:solidFill>
                  <a:srgbClr val="FF0000"/>
                </a:solidFill>
                <a:latin typeface="Times New Roman" pitchFamily="18" charset="0"/>
                <a:cs typeface="Times New Roman" pitchFamily="18" charset="0"/>
              </a:rPr>
              <a:t>AND of OR terms</a:t>
            </a:r>
            <a:endParaRPr lang="en-IN" b="1" dirty="0">
              <a:solidFill>
                <a:srgbClr val="FF0000"/>
              </a:solidFill>
              <a:latin typeface="Times New Roman" pitchFamily="18" charset="0"/>
              <a:cs typeface="Times New Roman" pitchFamily="18" charset="0"/>
            </a:endParaRPr>
          </a:p>
          <a:p>
            <a:endParaRPr lang="en-IN" dirty="0"/>
          </a:p>
        </p:txBody>
      </p:sp>
      <p:sp>
        <p:nvSpPr>
          <p:cNvPr id="11" name="Slide Number Placeholder 10"/>
          <p:cNvSpPr>
            <a:spLocks noGrp="1"/>
          </p:cNvSpPr>
          <p:nvPr>
            <p:ph type="sldNum" sz="quarter" idx="12"/>
          </p:nvPr>
        </p:nvSpPr>
        <p:spPr>
          <a:xfrm>
            <a:off x="8592902" y="6041364"/>
            <a:ext cx="683517" cy="365125"/>
          </a:xfrm>
        </p:spPr>
        <p:txBody>
          <a:bodyPr/>
          <a:lstStyle/>
          <a:p>
            <a:fld id="{3E5EE9B7-78FB-41C8-B7A3-7B1A40434D87}" type="slidenum">
              <a:rPr lang="en-US" smtClean="0"/>
              <a:pPr/>
              <a:t>87</a:t>
            </a:fld>
            <a:endParaRPr lang="en-US"/>
          </a:p>
        </p:txBody>
      </p:sp>
      <p:pic>
        <p:nvPicPr>
          <p:cNvPr id="13" name="Picture 12"/>
          <p:cNvPicPr>
            <a:picLocks noChangeAspect="1"/>
          </p:cNvPicPr>
          <p:nvPr/>
        </p:nvPicPr>
        <p:blipFill>
          <a:blip r:embed="rId2"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241672364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526" y="255181"/>
            <a:ext cx="8026400" cy="1143000"/>
          </a:xfrm>
        </p:spPr>
        <p:txBody>
          <a:bodyPr>
            <a:normAutofit/>
          </a:bodyPr>
          <a:lstStyle/>
          <a:p>
            <a:r>
              <a:rPr lang="en-US" sz="3200" b="1" dirty="0">
                <a:solidFill>
                  <a:schemeClr val="tx1"/>
                </a:solidFill>
                <a:latin typeface="Times New Roman" pitchFamily="18" charset="0"/>
                <a:cs typeface="Times New Roman" pitchFamily="18" charset="0"/>
              </a:rPr>
              <a:t>POS Contd..</a:t>
            </a:r>
            <a:endParaRPr lang="en-IN" sz="3200" b="1" dirty="0">
              <a:solidFill>
                <a:schemeClr val="tx1"/>
              </a:solidFill>
              <a:latin typeface="Times New Roman" pitchFamily="18" charset="0"/>
              <a:cs typeface="Times New Roman" pitchFamily="18" charset="0"/>
            </a:endParaRPr>
          </a:p>
        </p:txBody>
      </p:sp>
      <p:pic>
        <p:nvPicPr>
          <p:cNvPr id="10242" name="Picture 2"/>
          <p:cNvPicPr>
            <a:picLocks noChangeAspect="1" noChangeArrowheads="1"/>
          </p:cNvPicPr>
          <p:nvPr/>
        </p:nvPicPr>
        <p:blipFill>
          <a:blip r:embed="rId2" cstate="print"/>
          <a:srcRect/>
          <a:stretch>
            <a:fillRect/>
          </a:stretch>
        </p:blipFill>
        <p:spPr bwMode="auto">
          <a:xfrm>
            <a:off x="1219201" y="1600200"/>
            <a:ext cx="9188449" cy="4419600"/>
          </a:xfrm>
          <a:prstGeom prst="rect">
            <a:avLst/>
          </a:prstGeom>
          <a:noFill/>
          <a:ln w="9525">
            <a:noFill/>
            <a:miter lim="800000"/>
            <a:headEnd/>
            <a:tailEnd/>
          </a:ln>
          <a:effectLst/>
        </p:spPr>
      </p:pic>
      <p:sp>
        <p:nvSpPr>
          <p:cNvPr id="10" name="Rectangle 9"/>
          <p:cNvSpPr/>
          <p:nvPr/>
        </p:nvSpPr>
        <p:spPr>
          <a:xfrm>
            <a:off x="4267200" y="2286000"/>
            <a:ext cx="1524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A+B+C</a:t>
            </a:r>
          </a:p>
        </p:txBody>
      </p:sp>
      <p:sp>
        <p:nvSpPr>
          <p:cNvPr id="11" name="Rectangle 10"/>
          <p:cNvSpPr/>
          <p:nvPr/>
        </p:nvSpPr>
        <p:spPr>
          <a:xfrm>
            <a:off x="4368800" y="2667000"/>
            <a:ext cx="1625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A+B+C’</a:t>
            </a:r>
          </a:p>
        </p:txBody>
      </p:sp>
      <p:sp>
        <p:nvSpPr>
          <p:cNvPr id="12" name="Rectangle 11"/>
          <p:cNvSpPr/>
          <p:nvPr/>
        </p:nvSpPr>
        <p:spPr>
          <a:xfrm>
            <a:off x="4267200" y="3429000"/>
            <a:ext cx="1320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A+B’+C’</a:t>
            </a:r>
          </a:p>
        </p:txBody>
      </p:sp>
      <p:sp>
        <p:nvSpPr>
          <p:cNvPr id="14" name="Slide Number Placeholder 13"/>
          <p:cNvSpPr>
            <a:spLocks noGrp="1"/>
          </p:cNvSpPr>
          <p:nvPr>
            <p:ph type="sldNum" sz="quarter" idx="12"/>
          </p:nvPr>
        </p:nvSpPr>
        <p:spPr>
          <a:xfrm>
            <a:off x="8592902" y="6041364"/>
            <a:ext cx="683517" cy="365125"/>
          </a:xfrm>
        </p:spPr>
        <p:txBody>
          <a:bodyPr/>
          <a:lstStyle/>
          <a:p>
            <a:fld id="{3E5EE9B7-78FB-41C8-B7A3-7B1A40434D87}" type="slidenum">
              <a:rPr lang="en-US" smtClean="0"/>
              <a:pPr/>
              <a:t>88</a:t>
            </a:fld>
            <a:endParaRPr lang="en-US"/>
          </a:p>
        </p:txBody>
      </p:sp>
      <p:pic>
        <p:nvPicPr>
          <p:cNvPr id="16" name="Picture 15"/>
          <p:cNvPicPr>
            <a:picLocks noChangeAspect="1"/>
          </p:cNvPicPr>
          <p:nvPr/>
        </p:nvPicPr>
        <p:blipFill>
          <a:blip r:embed="rId3"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35269097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4121" y="297712"/>
            <a:ext cx="7213600" cy="990600"/>
          </a:xfrm>
        </p:spPr>
        <p:txBody>
          <a:bodyPr>
            <a:normAutofit/>
          </a:bodyPr>
          <a:lstStyle/>
          <a:p>
            <a:r>
              <a:rPr lang="en-US" sz="3200" b="1" dirty="0">
                <a:solidFill>
                  <a:schemeClr val="tx1"/>
                </a:solidFill>
                <a:latin typeface="Times New Roman" pitchFamily="18" charset="0"/>
                <a:cs typeface="Times New Roman" pitchFamily="18" charset="0"/>
              </a:rPr>
              <a:t>POS (Contd..)</a:t>
            </a:r>
            <a:endParaRPr lang="en-IN" sz="3200" dirty="0">
              <a:solidFill>
                <a:schemeClr val="tx1"/>
              </a:solidFill>
            </a:endParaRPr>
          </a:p>
        </p:txBody>
      </p:sp>
      <p:pic>
        <p:nvPicPr>
          <p:cNvPr id="11266" name="Picture 2"/>
          <p:cNvPicPr>
            <a:picLocks noChangeAspect="1" noChangeArrowheads="1"/>
          </p:cNvPicPr>
          <p:nvPr/>
        </p:nvPicPr>
        <p:blipFill>
          <a:blip r:embed="rId2" cstate="print"/>
          <a:srcRect/>
          <a:stretch>
            <a:fillRect/>
          </a:stretch>
        </p:blipFill>
        <p:spPr bwMode="auto">
          <a:xfrm>
            <a:off x="1498179" y="1288312"/>
            <a:ext cx="9238005" cy="4267199"/>
          </a:xfrm>
          <a:prstGeom prst="rect">
            <a:avLst/>
          </a:prstGeom>
          <a:noFill/>
          <a:ln w="9525">
            <a:noFill/>
            <a:miter lim="800000"/>
            <a:headEnd/>
            <a:tailEnd/>
          </a:ln>
          <a:effectLst/>
        </p:spPr>
      </p:pic>
      <p:sp>
        <p:nvSpPr>
          <p:cNvPr id="11" name="Slide Number Placeholder 10"/>
          <p:cNvSpPr>
            <a:spLocks noGrp="1"/>
          </p:cNvSpPr>
          <p:nvPr>
            <p:ph type="sldNum" sz="quarter" idx="12"/>
          </p:nvPr>
        </p:nvSpPr>
        <p:spPr>
          <a:xfrm>
            <a:off x="8592902" y="6041364"/>
            <a:ext cx="683517" cy="365125"/>
          </a:xfrm>
        </p:spPr>
        <p:txBody>
          <a:bodyPr/>
          <a:lstStyle/>
          <a:p>
            <a:fld id="{3E5EE9B7-78FB-41C8-B7A3-7B1A40434D87}" type="slidenum">
              <a:rPr lang="en-US" smtClean="0"/>
              <a:pPr/>
              <a:t>89</a:t>
            </a:fld>
            <a:endParaRPr lang="en-US"/>
          </a:p>
        </p:txBody>
      </p:sp>
      <p:pic>
        <p:nvPicPr>
          <p:cNvPr id="13" name="Picture 12"/>
          <p:cNvPicPr>
            <a:picLocks noChangeAspect="1"/>
          </p:cNvPicPr>
          <p:nvPr/>
        </p:nvPicPr>
        <p:blipFill>
          <a:blip r:embed="rId3"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6752061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D93F239-CB36-457D-86B4-DF1EF32C7760}"/>
              </a:ext>
            </a:extLst>
          </p:cNvPr>
          <p:cNvPicPr>
            <a:picLocks noGrp="1" noChangeAspect="1"/>
          </p:cNvPicPr>
          <p:nvPr>
            <p:ph idx="1"/>
          </p:nvPr>
        </p:nvPicPr>
        <p:blipFill>
          <a:blip r:embed="rId2"/>
          <a:stretch>
            <a:fillRect/>
          </a:stretch>
        </p:blipFill>
        <p:spPr>
          <a:xfrm>
            <a:off x="4236890" y="1398641"/>
            <a:ext cx="3906371" cy="5208636"/>
          </a:xfrm>
          <a:prstGeom prst="rect">
            <a:avLst/>
          </a:prstGeom>
        </p:spPr>
      </p:pic>
      <p:sp>
        <p:nvSpPr>
          <p:cNvPr id="5" name="Title 1"/>
          <p:cNvSpPr txBox="1">
            <a:spLocks/>
          </p:cNvSpPr>
          <p:nvPr/>
        </p:nvSpPr>
        <p:spPr>
          <a:xfrm>
            <a:off x="1185649" y="223219"/>
            <a:ext cx="9820701" cy="617514"/>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Times New Roman" panose="02020603050405020304" pitchFamily="18" charset="0"/>
                <a:cs typeface="Times New Roman" panose="02020603050405020304" pitchFamily="18" charset="0"/>
              </a:rPr>
              <a:t>Text book soft copy available</a:t>
            </a:r>
          </a:p>
        </p:txBody>
      </p:sp>
      <p:sp>
        <p:nvSpPr>
          <p:cNvPr id="6" name="Content Placeholder 2"/>
          <p:cNvSpPr txBox="1">
            <a:spLocks/>
          </p:cNvSpPr>
          <p:nvPr/>
        </p:nvSpPr>
        <p:spPr>
          <a:xfrm>
            <a:off x="668594" y="1238865"/>
            <a:ext cx="10943304" cy="5482610"/>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3" name="Slide Number Placeholder 2"/>
          <p:cNvSpPr>
            <a:spLocks noGrp="1"/>
          </p:cNvSpPr>
          <p:nvPr>
            <p:ph type="sldNum" sz="quarter" idx="12"/>
          </p:nvPr>
        </p:nvSpPr>
        <p:spPr/>
        <p:txBody>
          <a:bodyPr/>
          <a:lstStyle/>
          <a:p>
            <a:fld id="{E7DF4ECA-2C00-4129-AA22-2996D096FEEF}" type="slidenum">
              <a:rPr lang="en-US" smtClean="0"/>
              <a:pPr/>
              <a:t>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792" y="40180"/>
            <a:ext cx="795122" cy="75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065681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6074" y="276447"/>
            <a:ext cx="8432800" cy="1066800"/>
          </a:xfrm>
        </p:spPr>
        <p:txBody>
          <a:bodyPr>
            <a:normAutofit/>
          </a:bodyPr>
          <a:lstStyle/>
          <a:p>
            <a:r>
              <a:rPr lang="en-US" sz="3200" b="1" dirty="0">
                <a:solidFill>
                  <a:schemeClr val="tx1"/>
                </a:solidFill>
                <a:latin typeface="Times New Roman" pitchFamily="18" charset="0"/>
                <a:cs typeface="Times New Roman" pitchFamily="18" charset="0"/>
              </a:rPr>
              <a:t>POS (Contd..)</a:t>
            </a:r>
            <a:endParaRPr lang="en-IN" sz="3200" dirty="0">
              <a:solidFill>
                <a:schemeClr val="tx1"/>
              </a:solidFill>
            </a:endParaRPr>
          </a:p>
        </p:txBody>
      </p:sp>
      <p:pic>
        <p:nvPicPr>
          <p:cNvPr id="12290" name="Picture 2"/>
          <p:cNvPicPr>
            <a:picLocks noChangeAspect="1" noChangeArrowheads="1"/>
          </p:cNvPicPr>
          <p:nvPr/>
        </p:nvPicPr>
        <p:blipFill>
          <a:blip r:embed="rId2" cstate="print"/>
          <a:srcRect/>
          <a:stretch>
            <a:fillRect/>
          </a:stretch>
        </p:blipFill>
        <p:spPr bwMode="auto">
          <a:xfrm>
            <a:off x="1335902" y="1748685"/>
            <a:ext cx="9565899" cy="4191000"/>
          </a:xfrm>
          <a:prstGeom prst="rect">
            <a:avLst/>
          </a:prstGeom>
          <a:noFill/>
          <a:ln w="9525">
            <a:noFill/>
            <a:miter lim="800000"/>
            <a:headEnd/>
            <a:tailEnd/>
          </a:ln>
          <a:effectLst/>
        </p:spPr>
      </p:pic>
      <p:sp>
        <p:nvSpPr>
          <p:cNvPr id="11" name="Slide Number Placeholder 10"/>
          <p:cNvSpPr>
            <a:spLocks noGrp="1"/>
          </p:cNvSpPr>
          <p:nvPr>
            <p:ph type="sldNum" sz="quarter" idx="12"/>
          </p:nvPr>
        </p:nvSpPr>
        <p:spPr>
          <a:xfrm>
            <a:off x="8592902" y="6041364"/>
            <a:ext cx="683517" cy="365125"/>
          </a:xfrm>
        </p:spPr>
        <p:txBody>
          <a:bodyPr/>
          <a:lstStyle/>
          <a:p>
            <a:fld id="{3E5EE9B7-78FB-41C8-B7A3-7B1A40434D87}" type="slidenum">
              <a:rPr lang="en-US" smtClean="0"/>
              <a:pPr/>
              <a:t>90</a:t>
            </a:fld>
            <a:endParaRPr lang="en-US"/>
          </a:p>
        </p:txBody>
      </p:sp>
      <p:pic>
        <p:nvPicPr>
          <p:cNvPr id="13" name="Picture 12"/>
          <p:cNvPicPr>
            <a:picLocks noChangeAspect="1"/>
          </p:cNvPicPr>
          <p:nvPr/>
        </p:nvPicPr>
        <p:blipFill>
          <a:blip r:embed="rId3"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152288414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1089" y="276447"/>
            <a:ext cx="9448800" cy="1066800"/>
          </a:xfrm>
        </p:spPr>
        <p:txBody>
          <a:bodyPr>
            <a:normAutofit/>
          </a:bodyPr>
          <a:lstStyle/>
          <a:p>
            <a:r>
              <a:rPr lang="en-US" sz="3200" b="1" dirty="0">
                <a:solidFill>
                  <a:schemeClr val="tx1"/>
                </a:solidFill>
                <a:latin typeface="Times New Roman" pitchFamily="18" charset="0"/>
                <a:cs typeface="Times New Roman" pitchFamily="18" charset="0"/>
              </a:rPr>
              <a:t>Practice Example</a:t>
            </a:r>
            <a:endParaRPr lang="en-IN" sz="3200" b="1" dirty="0">
              <a:solidFill>
                <a:schemeClr val="tx1"/>
              </a:solidFill>
              <a:latin typeface="Times New Roman" pitchFamily="18" charset="0"/>
              <a:cs typeface="Times New Roman" pitchFamily="18" charset="0"/>
            </a:endParaRPr>
          </a:p>
        </p:txBody>
      </p:sp>
      <p:pic>
        <p:nvPicPr>
          <p:cNvPr id="13314" name="Picture 2"/>
          <p:cNvPicPr>
            <a:picLocks noChangeAspect="1" noChangeArrowheads="1"/>
          </p:cNvPicPr>
          <p:nvPr/>
        </p:nvPicPr>
        <p:blipFill>
          <a:blip r:embed="rId2" cstate="print"/>
          <a:srcRect/>
          <a:stretch>
            <a:fillRect/>
          </a:stretch>
        </p:blipFill>
        <p:spPr bwMode="auto">
          <a:xfrm>
            <a:off x="998537" y="1772618"/>
            <a:ext cx="10198100" cy="4495800"/>
          </a:xfrm>
          <a:prstGeom prst="rect">
            <a:avLst/>
          </a:prstGeom>
          <a:noFill/>
          <a:ln w="9525">
            <a:noFill/>
            <a:miter lim="800000"/>
            <a:headEnd/>
            <a:tailEnd/>
          </a:ln>
          <a:effectLst/>
        </p:spPr>
      </p:pic>
      <p:sp>
        <p:nvSpPr>
          <p:cNvPr id="10" name="Rectangle 9"/>
          <p:cNvSpPr/>
          <p:nvPr/>
        </p:nvSpPr>
        <p:spPr>
          <a:xfrm>
            <a:off x="4368800" y="2819400"/>
            <a:ext cx="7010400" cy="297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Slide Number Placeholder 11"/>
          <p:cNvSpPr>
            <a:spLocks noGrp="1"/>
          </p:cNvSpPr>
          <p:nvPr>
            <p:ph type="sldNum" sz="quarter" idx="12"/>
          </p:nvPr>
        </p:nvSpPr>
        <p:spPr>
          <a:xfrm>
            <a:off x="8592902" y="6041364"/>
            <a:ext cx="683517" cy="365125"/>
          </a:xfrm>
        </p:spPr>
        <p:txBody>
          <a:bodyPr/>
          <a:lstStyle/>
          <a:p>
            <a:fld id="{3E5EE9B7-78FB-41C8-B7A3-7B1A40434D87}" type="slidenum">
              <a:rPr lang="en-US" smtClean="0"/>
              <a:pPr/>
              <a:t>91</a:t>
            </a:fld>
            <a:endParaRPr lang="en-US"/>
          </a:p>
        </p:txBody>
      </p:sp>
      <p:pic>
        <p:nvPicPr>
          <p:cNvPr id="14" name="Picture 13"/>
          <p:cNvPicPr>
            <a:picLocks noChangeAspect="1"/>
          </p:cNvPicPr>
          <p:nvPr/>
        </p:nvPicPr>
        <p:blipFill>
          <a:blip r:embed="rId3"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249347813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3619" y="361507"/>
            <a:ext cx="9448800" cy="1066800"/>
          </a:xfrm>
        </p:spPr>
        <p:txBody>
          <a:bodyPr>
            <a:normAutofit/>
          </a:bodyPr>
          <a:lstStyle/>
          <a:p>
            <a:r>
              <a:rPr lang="en-US" sz="3200" b="1" dirty="0">
                <a:solidFill>
                  <a:schemeClr val="tx1"/>
                </a:solidFill>
                <a:latin typeface="Times New Roman" pitchFamily="18" charset="0"/>
                <a:cs typeface="Times New Roman" pitchFamily="18" charset="0"/>
              </a:rPr>
              <a:t>Practice Example</a:t>
            </a:r>
            <a:endParaRPr lang="en-IN" sz="3200" b="1" dirty="0">
              <a:solidFill>
                <a:schemeClr val="tx1"/>
              </a:solidFill>
              <a:latin typeface="Times New Roman" pitchFamily="18" charset="0"/>
              <a:cs typeface="Times New Roman" pitchFamily="18" charset="0"/>
            </a:endParaRPr>
          </a:p>
        </p:txBody>
      </p:sp>
      <p:pic>
        <p:nvPicPr>
          <p:cNvPr id="13314" name="Picture 2"/>
          <p:cNvPicPr>
            <a:picLocks noChangeAspect="1" noChangeArrowheads="1"/>
          </p:cNvPicPr>
          <p:nvPr/>
        </p:nvPicPr>
        <p:blipFill>
          <a:blip r:embed="rId2" cstate="print"/>
          <a:srcRect/>
          <a:stretch>
            <a:fillRect/>
          </a:stretch>
        </p:blipFill>
        <p:spPr bwMode="auto">
          <a:xfrm>
            <a:off x="998537" y="1772618"/>
            <a:ext cx="10198100" cy="4495800"/>
          </a:xfrm>
          <a:prstGeom prst="rect">
            <a:avLst/>
          </a:prstGeom>
          <a:noFill/>
          <a:ln w="9525">
            <a:noFill/>
            <a:miter lim="800000"/>
            <a:headEnd/>
            <a:tailEnd/>
          </a:ln>
          <a:effectLst/>
        </p:spPr>
      </p:pic>
      <p:sp>
        <p:nvSpPr>
          <p:cNvPr id="11" name="Slide Number Placeholder 10"/>
          <p:cNvSpPr>
            <a:spLocks noGrp="1"/>
          </p:cNvSpPr>
          <p:nvPr>
            <p:ph type="sldNum" sz="quarter" idx="12"/>
          </p:nvPr>
        </p:nvSpPr>
        <p:spPr>
          <a:xfrm>
            <a:off x="8592902" y="6041364"/>
            <a:ext cx="683517" cy="365125"/>
          </a:xfrm>
        </p:spPr>
        <p:txBody>
          <a:bodyPr/>
          <a:lstStyle/>
          <a:p>
            <a:fld id="{3E5EE9B7-78FB-41C8-B7A3-7B1A40434D87}" type="slidenum">
              <a:rPr lang="en-US" smtClean="0"/>
              <a:pPr/>
              <a:t>92</a:t>
            </a:fld>
            <a:endParaRPr lang="en-US"/>
          </a:p>
        </p:txBody>
      </p:sp>
      <p:pic>
        <p:nvPicPr>
          <p:cNvPr id="13" name="Picture 12"/>
          <p:cNvPicPr>
            <a:picLocks noChangeAspect="1"/>
          </p:cNvPicPr>
          <p:nvPr/>
        </p:nvPicPr>
        <p:blipFill>
          <a:blip r:embed="rId3"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14291092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158" y="297712"/>
            <a:ext cx="9347200" cy="1066800"/>
          </a:xfrm>
        </p:spPr>
        <p:txBody>
          <a:bodyPr>
            <a:normAutofit/>
          </a:bodyPr>
          <a:lstStyle/>
          <a:p>
            <a:r>
              <a:rPr lang="en-US" sz="3200" b="1" dirty="0">
                <a:solidFill>
                  <a:schemeClr val="tx1"/>
                </a:solidFill>
                <a:latin typeface="Times New Roman" pitchFamily="18" charset="0"/>
                <a:cs typeface="Times New Roman" pitchFamily="18" charset="0"/>
              </a:rPr>
              <a:t>Practice Example (Contd..)</a:t>
            </a:r>
            <a:endParaRPr lang="en-IN" sz="3200" dirty="0">
              <a:solidFill>
                <a:schemeClr val="tx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solidFill>
                      <a:schemeClr val="tx1"/>
                    </a:solidFill>
                    <a:latin typeface="Times New Roman" pitchFamily="18" charset="0"/>
                    <a:cs typeface="Times New Roman" pitchFamily="18" charset="0"/>
                  </a:rPr>
                  <a:t>POS Representation</a:t>
                </a:r>
              </a:p>
              <a:p>
                <a:pPr marL="0" indent="0">
                  <a:buNone/>
                </a:pPr>
                <a:r>
                  <a:rPr lang="en-US" dirty="0">
                    <a:solidFill>
                      <a:schemeClr val="tx1"/>
                    </a:solidFill>
                    <a:latin typeface="Times New Roman" pitchFamily="18" charset="0"/>
                    <a:cs typeface="Times New Roman" pitchFamily="18" charset="0"/>
                  </a:rPr>
                  <a:t>Y  = </a:t>
                </a:r>
                <a14:m>
                  <m:oMath xmlns:m="http://schemas.openxmlformats.org/officeDocument/2006/math">
                    <m:r>
                      <a:rPr lang="el-GR" b="1" i="1" smtClean="0">
                        <a:solidFill>
                          <a:srgbClr val="FF0000"/>
                        </a:solidFill>
                        <a:latin typeface="Cambria Math"/>
                      </a:rPr>
                      <m:t>𝝅</m:t>
                    </m:r>
                  </m:oMath>
                </a14:m>
                <a:r>
                  <a:rPr lang="en-IN" dirty="0">
                    <a:solidFill>
                      <a:schemeClr val="tx1"/>
                    </a:solidFill>
                    <a:latin typeface="Times New Roman" pitchFamily="18" charset="0"/>
                    <a:cs typeface="Times New Roman" pitchFamily="18" charset="0"/>
                  </a:rPr>
                  <a:t>(M1, M3)</a:t>
                </a:r>
              </a:p>
              <a:p>
                <a:pPr marL="0" indent="0">
                  <a:buNone/>
                </a:pPr>
                <a:r>
                  <a:rPr lang="en-US" dirty="0">
                    <a:solidFill>
                      <a:schemeClr val="tx1"/>
                    </a:solidFill>
                    <a:latin typeface="Times New Roman" pitchFamily="18" charset="0"/>
                    <a:cs typeface="Times New Roman" pitchFamily="18" charset="0"/>
                  </a:rPr>
                  <a:t>Y= </a:t>
                </a:r>
                <a14:m>
                  <m:oMath xmlns:m="http://schemas.openxmlformats.org/officeDocument/2006/math">
                    <m:r>
                      <a:rPr lang="el-GR" b="1" i="1">
                        <a:solidFill>
                          <a:srgbClr val="FF0000"/>
                        </a:solidFill>
                        <a:latin typeface="Cambria Math"/>
                      </a:rPr>
                      <m:t>𝝅</m:t>
                    </m:r>
                  </m:oMath>
                </a14:m>
                <a:r>
                  <a:rPr lang="en-IN" b="1" dirty="0">
                    <a:solidFill>
                      <a:srgbClr val="FF0000"/>
                    </a:solidFill>
                    <a:latin typeface="Times New Roman" pitchFamily="18" charset="0"/>
                    <a:cs typeface="Times New Roman" pitchFamily="18" charset="0"/>
                  </a:rPr>
                  <a:t>M</a:t>
                </a:r>
                <a:r>
                  <a:rPr lang="en-IN" dirty="0">
                    <a:solidFill>
                      <a:schemeClr val="tx1"/>
                    </a:solidFill>
                    <a:latin typeface="Times New Roman" pitchFamily="18" charset="0"/>
                    <a:cs typeface="Times New Roman" pitchFamily="18" charset="0"/>
                  </a:rPr>
                  <a:t>(1,3)</a:t>
                </a:r>
              </a:p>
              <a:p>
                <a:pPr marL="0" indent="0">
                  <a:buNone/>
                </a:pPr>
                <a:endParaRPr lang="en-IN" dirty="0">
                  <a:latin typeface="Times New Roman" pitchFamily="18" charset="0"/>
                  <a:cs typeface="Times New Roman" pitchFamily="18" charset="0"/>
                </a:endParaRPr>
              </a:p>
              <a:p>
                <a:r>
                  <a:rPr lang="en-US" b="1" dirty="0">
                    <a:solidFill>
                      <a:schemeClr val="tx1"/>
                    </a:solidFill>
                    <a:latin typeface="Times New Roman" pitchFamily="18" charset="0"/>
                    <a:cs typeface="Times New Roman" pitchFamily="18" charset="0"/>
                  </a:rPr>
                  <a:t>SOP Representation</a:t>
                </a:r>
              </a:p>
              <a:p>
                <a:pPr marL="0" indent="0">
                  <a:buNone/>
                </a:pPr>
                <a:r>
                  <a:rPr lang="en-US" dirty="0">
                    <a:solidFill>
                      <a:schemeClr val="tx1"/>
                    </a:solidFill>
                    <a:latin typeface="Times New Roman" pitchFamily="18" charset="0"/>
                    <a:cs typeface="Times New Roman" pitchFamily="18" charset="0"/>
                  </a:rPr>
                  <a:t>Y=</a:t>
                </a:r>
                <a:r>
                  <a:rPr lang="en-US" b="1" dirty="0">
                    <a:solidFill>
                      <a:srgbClr val="FF0000"/>
                    </a:solidFill>
                    <a:latin typeface="Times New Roman" pitchFamily="18" charset="0"/>
                    <a:cs typeface="Times New Roman" pitchFamily="18" charset="0"/>
                  </a:rPr>
                  <a:t>∑m</a:t>
                </a:r>
                <a:r>
                  <a:rPr lang="en-IN" dirty="0">
                    <a:solidFill>
                      <a:schemeClr val="tx1"/>
                    </a:solidFill>
                    <a:latin typeface="Times New Roman" pitchFamily="18" charset="0"/>
                    <a:cs typeface="Times New Roman" pitchFamily="18" charset="0"/>
                  </a:rPr>
                  <a:t>(0,2)</a:t>
                </a:r>
                <a:endParaRPr lang="en-US" dirty="0">
                  <a:solidFill>
                    <a:schemeClr val="tx1"/>
                  </a:solidFill>
                  <a:latin typeface="Times New Roman" pitchFamily="18" charset="0"/>
                  <a:cs typeface="Times New Roman" pitchFamily="18" charset="0"/>
                </a:endParaRPr>
              </a:p>
              <a:p>
                <a:pPr marL="0" indent="0">
                  <a:buNone/>
                </a:pPr>
                <a:endParaRPr lang="en-IN"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cstate="print"/>
                <a:stretch>
                  <a:fillRect l="-2019" t="-1667"/>
                </a:stretch>
              </a:blipFill>
            </p:spPr>
            <p:txBody>
              <a:bodyPr/>
              <a:lstStyle/>
              <a:p>
                <a:r>
                  <a:rPr lang="en-US">
                    <a:noFill/>
                  </a:rPr>
                  <a:t> </a:t>
                </a:r>
              </a:p>
            </p:txBody>
          </p:sp>
        </mc:Fallback>
      </mc:AlternateContent>
      <p:sp>
        <p:nvSpPr>
          <p:cNvPr id="11" name="Slide Number Placeholder 10"/>
          <p:cNvSpPr>
            <a:spLocks noGrp="1"/>
          </p:cNvSpPr>
          <p:nvPr>
            <p:ph type="sldNum" sz="quarter" idx="12"/>
          </p:nvPr>
        </p:nvSpPr>
        <p:spPr>
          <a:xfrm>
            <a:off x="8592902" y="6041364"/>
            <a:ext cx="683517" cy="365125"/>
          </a:xfrm>
        </p:spPr>
        <p:txBody>
          <a:bodyPr/>
          <a:lstStyle/>
          <a:p>
            <a:fld id="{3E5EE9B7-78FB-41C8-B7A3-7B1A40434D87}" type="slidenum">
              <a:rPr lang="en-US" smtClean="0"/>
              <a:pPr/>
              <a:t>93</a:t>
            </a:fld>
            <a:endParaRPr lang="en-US"/>
          </a:p>
        </p:txBody>
      </p:sp>
      <p:pic>
        <p:nvPicPr>
          <p:cNvPr id="13" name="Picture 12"/>
          <p:cNvPicPr>
            <a:picLocks noChangeAspect="1"/>
          </p:cNvPicPr>
          <p:nvPr/>
        </p:nvPicPr>
        <p:blipFill>
          <a:blip r:embed="rId3"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390006384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9776" y="255181"/>
            <a:ext cx="9448800" cy="821451"/>
          </a:xfrm>
        </p:spPr>
        <p:txBody>
          <a:bodyPr>
            <a:normAutofit/>
          </a:bodyPr>
          <a:lstStyle/>
          <a:p>
            <a:r>
              <a:rPr lang="en-US" sz="3200" b="1" dirty="0">
                <a:latin typeface="Times New Roman" pitchFamily="18" charset="0"/>
                <a:cs typeface="Times New Roman" pitchFamily="18" charset="0"/>
              </a:rPr>
              <a:t>Practice Example (Contd..)</a:t>
            </a:r>
            <a:endParaRPr lang="en-IN" sz="3200" dirty="0"/>
          </a:p>
        </p:txBody>
      </p:sp>
      <p:sp>
        <p:nvSpPr>
          <p:cNvPr id="3" name="Content Placeholder 2"/>
          <p:cNvSpPr>
            <a:spLocks noGrp="1"/>
          </p:cNvSpPr>
          <p:nvPr>
            <p:ph idx="1"/>
          </p:nvPr>
        </p:nvSpPr>
        <p:spPr>
          <a:xfrm>
            <a:off x="634800" y="1026024"/>
            <a:ext cx="10972800" cy="864096"/>
          </a:xfrm>
        </p:spPr>
        <p:txBody>
          <a:bodyPr>
            <a:normAutofit lnSpcReduction="10000"/>
          </a:bodyPr>
          <a:lstStyle/>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For following truth table find minterm &amp; maxterm i.e. SOP &amp; POS forms</a:t>
            </a:r>
          </a:p>
          <a:p>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206432671"/>
              </p:ext>
            </p:extLst>
          </p:nvPr>
        </p:nvGraphicFramePr>
        <p:xfrm>
          <a:off x="1583498" y="2060849"/>
          <a:ext cx="3007883" cy="4263750"/>
        </p:xfrm>
        <a:graphic>
          <a:graphicData uri="http://schemas.openxmlformats.org/drawingml/2006/table">
            <a:tbl>
              <a:tblPr firstRow="1" bandRow="1">
                <a:tableStyleId>{5C22544A-7EE6-4342-B048-85BDC9FD1C3A}</a:tableStyleId>
              </a:tblPr>
              <a:tblGrid>
                <a:gridCol w="751971">
                  <a:extLst>
                    <a:ext uri="{9D8B030D-6E8A-4147-A177-3AD203B41FA5}">
                      <a16:colId xmlns:a16="http://schemas.microsoft.com/office/drawing/2014/main" xmlns="" val="20000"/>
                    </a:ext>
                  </a:extLst>
                </a:gridCol>
                <a:gridCol w="751971">
                  <a:extLst>
                    <a:ext uri="{9D8B030D-6E8A-4147-A177-3AD203B41FA5}">
                      <a16:colId xmlns:a16="http://schemas.microsoft.com/office/drawing/2014/main" xmlns="" val="20001"/>
                    </a:ext>
                  </a:extLst>
                </a:gridCol>
                <a:gridCol w="1179760">
                  <a:extLst>
                    <a:ext uri="{9D8B030D-6E8A-4147-A177-3AD203B41FA5}">
                      <a16:colId xmlns:a16="http://schemas.microsoft.com/office/drawing/2014/main" xmlns="" val="20002"/>
                    </a:ext>
                  </a:extLst>
                </a:gridCol>
                <a:gridCol w="324181">
                  <a:extLst>
                    <a:ext uri="{9D8B030D-6E8A-4147-A177-3AD203B41FA5}">
                      <a16:colId xmlns:a16="http://schemas.microsoft.com/office/drawing/2014/main" xmlns="" val="20003"/>
                    </a:ext>
                  </a:extLst>
                </a:gridCol>
              </a:tblGrid>
              <a:tr h="473750">
                <a:tc>
                  <a:txBody>
                    <a:bodyPr/>
                    <a:lstStyle/>
                    <a:p>
                      <a:pPr algn="ctr"/>
                      <a:r>
                        <a:rPr lang="en-US" dirty="0">
                          <a:latin typeface="Times New Roman" pitchFamily="18" charset="0"/>
                          <a:cs typeface="Times New Roman" pitchFamily="18" charset="0"/>
                        </a:rPr>
                        <a:t>A</a:t>
                      </a:r>
                      <a:endParaRPr lang="en-IN" dirty="0">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itchFamily="18" charset="0"/>
                          <a:cs typeface="Times New Roman" pitchFamily="18" charset="0"/>
                        </a:rPr>
                        <a:t>B</a:t>
                      </a:r>
                      <a:endParaRPr lang="en-IN" dirty="0">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itchFamily="18" charset="0"/>
                          <a:cs typeface="Times New Roman" pitchFamily="18" charset="0"/>
                        </a:rPr>
                        <a:t>C</a:t>
                      </a:r>
                      <a:endParaRPr lang="en-IN" dirty="0">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itchFamily="18" charset="0"/>
                          <a:cs typeface="Times New Roman" pitchFamily="18" charset="0"/>
                        </a:rPr>
                        <a:t>F</a:t>
                      </a:r>
                      <a:endParaRPr lang="en-IN" dirty="0">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473750">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473750">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473750">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473750">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473750">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473750">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473750">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473750">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bl>
          </a:graphicData>
        </a:graphic>
      </p:graphicFrame>
      <p:sp>
        <p:nvSpPr>
          <p:cNvPr id="5" name="TextBox 4"/>
          <p:cNvSpPr txBox="1"/>
          <p:nvPr/>
        </p:nvSpPr>
        <p:spPr>
          <a:xfrm>
            <a:off x="627653" y="2636912"/>
            <a:ext cx="780983" cy="369332"/>
          </a:xfrm>
          <a:prstGeom prst="rect">
            <a:avLst/>
          </a:prstGeom>
          <a:noFill/>
        </p:spPr>
        <p:txBody>
          <a:bodyPr wrap="none" rtlCol="0">
            <a:spAutoFit/>
          </a:bodyPr>
          <a:lstStyle/>
          <a:p>
            <a:r>
              <a:rPr lang="en-US" b="1" dirty="0">
                <a:solidFill>
                  <a:srgbClr val="FF0000"/>
                </a:solidFill>
                <a:latin typeface="Times New Roman" pitchFamily="18" charset="0"/>
                <a:cs typeface="Times New Roman" pitchFamily="18" charset="0"/>
              </a:rPr>
              <a:t>m0  0 </a:t>
            </a:r>
            <a:endParaRPr lang="en-IN" b="1" dirty="0">
              <a:solidFill>
                <a:srgbClr val="FF0000"/>
              </a:solidFill>
              <a:latin typeface="Times New Roman" pitchFamily="18" charset="0"/>
              <a:cs typeface="Times New Roman" pitchFamily="18" charset="0"/>
            </a:endParaRPr>
          </a:p>
        </p:txBody>
      </p:sp>
      <p:sp>
        <p:nvSpPr>
          <p:cNvPr id="6" name="TextBox 5"/>
          <p:cNvSpPr txBox="1"/>
          <p:nvPr/>
        </p:nvSpPr>
        <p:spPr>
          <a:xfrm>
            <a:off x="623393" y="3131676"/>
            <a:ext cx="748923" cy="369332"/>
          </a:xfrm>
          <a:prstGeom prst="rect">
            <a:avLst/>
          </a:prstGeom>
          <a:noFill/>
        </p:spPr>
        <p:txBody>
          <a:bodyPr wrap="none" rtlCol="0">
            <a:spAutoFit/>
          </a:bodyPr>
          <a:lstStyle/>
          <a:p>
            <a:r>
              <a:rPr lang="en-US" b="1" dirty="0">
                <a:solidFill>
                  <a:srgbClr val="00B050"/>
                </a:solidFill>
                <a:latin typeface="Times New Roman" pitchFamily="18" charset="0"/>
                <a:cs typeface="Times New Roman" pitchFamily="18" charset="0"/>
              </a:rPr>
              <a:t>M1  1</a:t>
            </a:r>
            <a:endParaRPr lang="en-IN" b="1" dirty="0">
              <a:solidFill>
                <a:srgbClr val="00B050"/>
              </a:solidFill>
              <a:latin typeface="Times New Roman" pitchFamily="18" charset="0"/>
              <a:cs typeface="Times New Roman" pitchFamily="18" charset="0"/>
            </a:endParaRPr>
          </a:p>
        </p:txBody>
      </p:sp>
      <p:sp>
        <p:nvSpPr>
          <p:cNvPr id="7" name="TextBox 6"/>
          <p:cNvSpPr txBox="1"/>
          <p:nvPr/>
        </p:nvSpPr>
        <p:spPr>
          <a:xfrm>
            <a:off x="627653" y="3645024"/>
            <a:ext cx="723275" cy="369332"/>
          </a:xfrm>
          <a:prstGeom prst="rect">
            <a:avLst/>
          </a:prstGeom>
          <a:noFill/>
        </p:spPr>
        <p:txBody>
          <a:bodyPr wrap="none" rtlCol="0">
            <a:spAutoFit/>
          </a:bodyPr>
          <a:lstStyle/>
          <a:p>
            <a:r>
              <a:rPr lang="en-US" b="1" dirty="0">
                <a:solidFill>
                  <a:srgbClr val="FF0000"/>
                </a:solidFill>
                <a:latin typeface="Times New Roman" pitchFamily="18" charset="0"/>
                <a:cs typeface="Times New Roman" pitchFamily="18" charset="0"/>
              </a:rPr>
              <a:t>m2  2</a:t>
            </a:r>
            <a:endParaRPr lang="en-IN" b="1" dirty="0">
              <a:solidFill>
                <a:srgbClr val="FF0000"/>
              </a:solidFill>
              <a:latin typeface="Times New Roman" pitchFamily="18" charset="0"/>
              <a:cs typeface="Times New Roman" pitchFamily="18" charset="0"/>
            </a:endParaRPr>
          </a:p>
        </p:txBody>
      </p:sp>
      <p:sp>
        <p:nvSpPr>
          <p:cNvPr id="8" name="TextBox 7"/>
          <p:cNvSpPr txBox="1"/>
          <p:nvPr/>
        </p:nvSpPr>
        <p:spPr>
          <a:xfrm>
            <a:off x="623393" y="4139788"/>
            <a:ext cx="723275" cy="369332"/>
          </a:xfrm>
          <a:prstGeom prst="rect">
            <a:avLst/>
          </a:prstGeom>
          <a:noFill/>
        </p:spPr>
        <p:txBody>
          <a:bodyPr wrap="none" rtlCol="0">
            <a:spAutoFit/>
          </a:bodyPr>
          <a:lstStyle/>
          <a:p>
            <a:r>
              <a:rPr lang="en-US" b="1" dirty="0">
                <a:solidFill>
                  <a:srgbClr val="FF0000"/>
                </a:solidFill>
                <a:latin typeface="Times New Roman" pitchFamily="18" charset="0"/>
                <a:cs typeface="Times New Roman" pitchFamily="18" charset="0"/>
              </a:rPr>
              <a:t>m3  3</a:t>
            </a:r>
            <a:endParaRPr lang="en-IN" b="1" dirty="0">
              <a:solidFill>
                <a:srgbClr val="FF0000"/>
              </a:solidFill>
              <a:latin typeface="Times New Roman" pitchFamily="18" charset="0"/>
              <a:cs typeface="Times New Roman" pitchFamily="18" charset="0"/>
            </a:endParaRPr>
          </a:p>
        </p:txBody>
      </p:sp>
      <p:sp>
        <p:nvSpPr>
          <p:cNvPr id="9" name="TextBox 8"/>
          <p:cNvSpPr txBox="1"/>
          <p:nvPr/>
        </p:nvSpPr>
        <p:spPr>
          <a:xfrm>
            <a:off x="623393" y="4643844"/>
            <a:ext cx="748923" cy="369332"/>
          </a:xfrm>
          <a:prstGeom prst="rect">
            <a:avLst/>
          </a:prstGeom>
          <a:noFill/>
        </p:spPr>
        <p:txBody>
          <a:bodyPr wrap="none" rtlCol="0">
            <a:spAutoFit/>
          </a:bodyPr>
          <a:lstStyle/>
          <a:p>
            <a:r>
              <a:rPr lang="en-US" b="1" dirty="0">
                <a:solidFill>
                  <a:srgbClr val="00B050"/>
                </a:solidFill>
                <a:latin typeface="Times New Roman" pitchFamily="18" charset="0"/>
                <a:cs typeface="Times New Roman" pitchFamily="18" charset="0"/>
              </a:rPr>
              <a:t>M4  4</a:t>
            </a:r>
            <a:endParaRPr lang="en-IN" b="1" dirty="0">
              <a:solidFill>
                <a:srgbClr val="00B050"/>
              </a:solidFill>
              <a:latin typeface="Times New Roman" pitchFamily="18" charset="0"/>
              <a:cs typeface="Times New Roman" pitchFamily="18" charset="0"/>
            </a:endParaRPr>
          </a:p>
        </p:txBody>
      </p:sp>
      <p:sp>
        <p:nvSpPr>
          <p:cNvPr id="10" name="TextBox 9"/>
          <p:cNvSpPr txBox="1"/>
          <p:nvPr/>
        </p:nvSpPr>
        <p:spPr>
          <a:xfrm>
            <a:off x="623393" y="5157192"/>
            <a:ext cx="748923" cy="369332"/>
          </a:xfrm>
          <a:prstGeom prst="rect">
            <a:avLst/>
          </a:prstGeom>
          <a:noFill/>
        </p:spPr>
        <p:txBody>
          <a:bodyPr wrap="none" rtlCol="0">
            <a:spAutoFit/>
          </a:bodyPr>
          <a:lstStyle/>
          <a:p>
            <a:r>
              <a:rPr lang="en-US" b="1" dirty="0">
                <a:solidFill>
                  <a:srgbClr val="00B050"/>
                </a:solidFill>
                <a:latin typeface="Times New Roman" pitchFamily="18" charset="0"/>
                <a:cs typeface="Times New Roman" pitchFamily="18" charset="0"/>
              </a:rPr>
              <a:t>M5</a:t>
            </a:r>
            <a:r>
              <a:rPr lang="en-US" b="1" dirty="0">
                <a:solidFill>
                  <a:srgbClr val="FF0000"/>
                </a:solidFill>
                <a:latin typeface="Times New Roman" pitchFamily="18" charset="0"/>
                <a:cs typeface="Times New Roman" pitchFamily="18" charset="0"/>
              </a:rPr>
              <a:t>  </a:t>
            </a:r>
            <a:r>
              <a:rPr lang="en-US" b="1" dirty="0">
                <a:solidFill>
                  <a:srgbClr val="00B050"/>
                </a:solidFill>
                <a:latin typeface="Times New Roman" pitchFamily="18" charset="0"/>
                <a:cs typeface="Times New Roman" pitchFamily="18" charset="0"/>
              </a:rPr>
              <a:t>5</a:t>
            </a:r>
            <a:endParaRPr lang="en-IN" b="1" dirty="0">
              <a:solidFill>
                <a:srgbClr val="00B050"/>
              </a:solidFill>
              <a:latin typeface="Times New Roman" pitchFamily="18" charset="0"/>
              <a:cs typeface="Times New Roman" pitchFamily="18" charset="0"/>
            </a:endParaRPr>
          </a:p>
        </p:txBody>
      </p:sp>
      <p:sp>
        <p:nvSpPr>
          <p:cNvPr id="11" name="TextBox 10"/>
          <p:cNvSpPr txBox="1"/>
          <p:nvPr/>
        </p:nvSpPr>
        <p:spPr>
          <a:xfrm>
            <a:off x="623393" y="5651956"/>
            <a:ext cx="723275" cy="369332"/>
          </a:xfrm>
          <a:prstGeom prst="rect">
            <a:avLst/>
          </a:prstGeom>
          <a:noFill/>
        </p:spPr>
        <p:txBody>
          <a:bodyPr wrap="none" rtlCol="0">
            <a:spAutoFit/>
          </a:bodyPr>
          <a:lstStyle/>
          <a:p>
            <a:r>
              <a:rPr lang="en-US" b="1" dirty="0">
                <a:solidFill>
                  <a:srgbClr val="FF0000"/>
                </a:solidFill>
                <a:latin typeface="Times New Roman" pitchFamily="18" charset="0"/>
                <a:cs typeface="Times New Roman" pitchFamily="18" charset="0"/>
              </a:rPr>
              <a:t>m6  6</a:t>
            </a:r>
            <a:endParaRPr lang="en-IN" b="1" dirty="0">
              <a:solidFill>
                <a:srgbClr val="FF0000"/>
              </a:solidFill>
              <a:latin typeface="Times New Roman" pitchFamily="18" charset="0"/>
              <a:cs typeface="Times New Roman" pitchFamily="18" charset="0"/>
            </a:endParaRPr>
          </a:p>
        </p:txBody>
      </p:sp>
      <p:sp>
        <p:nvSpPr>
          <p:cNvPr id="12" name="TextBox 11"/>
          <p:cNvSpPr txBox="1"/>
          <p:nvPr/>
        </p:nvSpPr>
        <p:spPr>
          <a:xfrm>
            <a:off x="623393" y="6156012"/>
            <a:ext cx="723275" cy="369332"/>
          </a:xfrm>
          <a:prstGeom prst="rect">
            <a:avLst/>
          </a:prstGeom>
          <a:noFill/>
        </p:spPr>
        <p:txBody>
          <a:bodyPr wrap="none" rtlCol="0">
            <a:spAutoFit/>
          </a:bodyPr>
          <a:lstStyle/>
          <a:p>
            <a:r>
              <a:rPr lang="en-US" b="1" dirty="0">
                <a:solidFill>
                  <a:srgbClr val="FF0000"/>
                </a:solidFill>
                <a:latin typeface="Times New Roman" pitchFamily="18" charset="0"/>
                <a:cs typeface="Times New Roman" pitchFamily="18" charset="0"/>
              </a:rPr>
              <a:t>m7  7</a:t>
            </a:r>
            <a:endParaRPr lang="en-IN" b="1" dirty="0">
              <a:solidFill>
                <a:srgbClr val="FF0000"/>
              </a:solidFill>
              <a:latin typeface="Times New Roman" pitchFamily="18" charset="0"/>
              <a:cs typeface="Times New Roman" pitchFamily="18" charset="0"/>
            </a:endParaRPr>
          </a:p>
        </p:txBody>
      </p:sp>
      <p:sp>
        <p:nvSpPr>
          <p:cNvPr id="13" name="TextBox 12"/>
          <p:cNvSpPr txBox="1"/>
          <p:nvPr/>
        </p:nvSpPr>
        <p:spPr>
          <a:xfrm>
            <a:off x="5273627" y="2420889"/>
            <a:ext cx="4758809" cy="461665"/>
          </a:xfrm>
          <a:prstGeom prst="rect">
            <a:avLst/>
          </a:prstGeom>
          <a:solidFill>
            <a:srgbClr val="FFFF00"/>
          </a:solidFill>
        </p:spPr>
        <p:txBody>
          <a:bodyPr wrap="square" rtlCol="0">
            <a:spAutoFit/>
          </a:bodyPr>
          <a:lstStyle/>
          <a:p>
            <a:r>
              <a:rPr lang="en-US" sz="2400" b="1" dirty="0">
                <a:solidFill>
                  <a:srgbClr val="FF0000"/>
                </a:solidFill>
                <a:latin typeface="Times New Roman" pitchFamily="18" charset="0"/>
                <a:cs typeface="Times New Roman" pitchFamily="18" charset="0"/>
              </a:rPr>
              <a:t>Y (A,B,C) = ∑m(0,2,3,6,7)</a:t>
            </a:r>
            <a:endParaRPr lang="en-IN" sz="2400" b="1" dirty="0">
              <a:solidFill>
                <a:srgbClr val="FF0000"/>
              </a:solidFill>
              <a:latin typeface="Times New Roman" pitchFamily="18" charset="0"/>
              <a:cs typeface="Times New Roman" pitchFamily="18" charset="0"/>
            </a:endParaRPr>
          </a:p>
        </p:txBody>
      </p:sp>
      <p:sp>
        <p:nvSpPr>
          <p:cNvPr id="14" name="TextBox 13"/>
          <p:cNvSpPr txBox="1"/>
          <p:nvPr/>
        </p:nvSpPr>
        <p:spPr>
          <a:xfrm>
            <a:off x="5273629" y="3645025"/>
            <a:ext cx="4182745" cy="461665"/>
          </a:xfrm>
          <a:prstGeom prst="rect">
            <a:avLst/>
          </a:prstGeom>
          <a:solidFill>
            <a:srgbClr val="FFFF00"/>
          </a:solidFill>
        </p:spPr>
        <p:txBody>
          <a:bodyPr wrap="square" rtlCol="0">
            <a:spAutoFit/>
          </a:bodyPr>
          <a:lstStyle/>
          <a:p>
            <a:r>
              <a:rPr lang="en-US" sz="2400" b="1" dirty="0">
                <a:solidFill>
                  <a:srgbClr val="00B050"/>
                </a:solidFill>
                <a:latin typeface="Times New Roman" pitchFamily="18" charset="0"/>
                <a:cs typeface="Times New Roman" pitchFamily="18" charset="0"/>
              </a:rPr>
              <a:t>Y (A,B,C) = </a:t>
            </a:r>
            <a:r>
              <a:rPr lang="el-GR" sz="2400" b="1" dirty="0">
                <a:solidFill>
                  <a:srgbClr val="00B050"/>
                </a:solidFill>
                <a:latin typeface="Times New Roman" pitchFamily="18" charset="0"/>
                <a:cs typeface="Times New Roman" pitchFamily="18" charset="0"/>
              </a:rPr>
              <a:t>π</a:t>
            </a:r>
            <a:r>
              <a:rPr lang="en-US" sz="2400" b="1" dirty="0">
                <a:solidFill>
                  <a:srgbClr val="00B050"/>
                </a:solidFill>
                <a:latin typeface="Times New Roman" pitchFamily="18" charset="0"/>
                <a:cs typeface="Times New Roman" pitchFamily="18" charset="0"/>
              </a:rPr>
              <a:t>M(1,4,5)</a:t>
            </a:r>
            <a:endParaRPr lang="en-IN" sz="2400" b="1" dirty="0">
              <a:solidFill>
                <a:srgbClr val="00B050"/>
              </a:solidFill>
              <a:latin typeface="Times New Roman" pitchFamily="18" charset="0"/>
              <a:cs typeface="Times New Roman" pitchFamily="18" charset="0"/>
            </a:endParaRPr>
          </a:p>
        </p:txBody>
      </p:sp>
      <p:sp>
        <p:nvSpPr>
          <p:cNvPr id="22" name="Slide Number Placeholder 5"/>
          <p:cNvSpPr>
            <a:spLocks noGrp="1"/>
          </p:cNvSpPr>
          <p:nvPr>
            <p:ph type="sldNum" sz="quarter" idx="12"/>
          </p:nvPr>
        </p:nvSpPr>
        <p:spPr>
          <a:xfrm>
            <a:off x="8752143" y="6492875"/>
            <a:ext cx="1312025" cy="365125"/>
          </a:xfrm>
        </p:spPr>
        <p:txBody>
          <a:bodyPr/>
          <a:lstStyle/>
          <a:p>
            <a:fld id="{AA6675E0-B56E-46BF-BDD8-CB59D867C62C}" type="slidenum">
              <a:rPr lang="en-IN" smtClean="0"/>
              <a:pPr/>
              <a:t>94</a:t>
            </a:fld>
            <a:endParaRPr lang="en-IN" dirty="0"/>
          </a:p>
        </p:txBody>
      </p:sp>
      <p:sp>
        <p:nvSpPr>
          <p:cNvPr id="23" name="Rectangle 22"/>
          <p:cNvSpPr/>
          <p:nvPr/>
        </p:nvSpPr>
        <p:spPr>
          <a:xfrm>
            <a:off x="5181600" y="2209800"/>
            <a:ext cx="5283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p:cNvPicPr>
            <a:picLocks noChangeAspect="1"/>
          </p:cNvPicPr>
          <p:nvPr/>
        </p:nvPicPr>
        <p:blipFill>
          <a:blip r:embed="rId3"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200591413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0921" y="276447"/>
            <a:ext cx="9448800" cy="1066800"/>
          </a:xfrm>
        </p:spPr>
        <p:txBody>
          <a:bodyPr>
            <a:normAutofit/>
          </a:bodyPr>
          <a:lstStyle/>
          <a:p>
            <a:r>
              <a:rPr lang="en-US" sz="3200" b="1" dirty="0">
                <a:latin typeface="Times New Roman" pitchFamily="18" charset="0"/>
                <a:cs typeface="Times New Roman" pitchFamily="18" charset="0"/>
              </a:rPr>
              <a:t>Practice Example (Contd..)</a:t>
            </a:r>
            <a:endParaRPr lang="en-IN" sz="3200" dirty="0"/>
          </a:p>
        </p:txBody>
      </p:sp>
      <p:sp>
        <p:nvSpPr>
          <p:cNvPr id="3" name="Content Placeholder 2"/>
          <p:cNvSpPr>
            <a:spLocks noGrp="1"/>
          </p:cNvSpPr>
          <p:nvPr>
            <p:ph idx="1"/>
          </p:nvPr>
        </p:nvSpPr>
        <p:spPr>
          <a:xfrm>
            <a:off x="623393" y="1196753"/>
            <a:ext cx="10972800" cy="5328591"/>
          </a:xfrm>
        </p:spPr>
        <p:txBody>
          <a:bodyPr/>
          <a:lstStyle/>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For following truth table find summation &amp; product forms i.e. SOP &amp; POS forms</a:t>
            </a:r>
          </a:p>
          <a:p>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591381721"/>
              </p:ext>
            </p:extLst>
          </p:nvPr>
        </p:nvGraphicFramePr>
        <p:xfrm>
          <a:off x="1583499" y="2060849"/>
          <a:ext cx="2988500" cy="4187556"/>
        </p:xfrm>
        <a:graphic>
          <a:graphicData uri="http://schemas.openxmlformats.org/drawingml/2006/table">
            <a:tbl>
              <a:tblPr firstRow="1" bandRow="1">
                <a:tableStyleId>{5C22544A-7EE6-4342-B048-85BDC9FD1C3A}</a:tableStyleId>
              </a:tblPr>
              <a:tblGrid>
                <a:gridCol w="747125">
                  <a:extLst>
                    <a:ext uri="{9D8B030D-6E8A-4147-A177-3AD203B41FA5}">
                      <a16:colId xmlns:a16="http://schemas.microsoft.com/office/drawing/2014/main" xmlns="" val="20000"/>
                    </a:ext>
                  </a:extLst>
                </a:gridCol>
                <a:gridCol w="747125">
                  <a:extLst>
                    <a:ext uri="{9D8B030D-6E8A-4147-A177-3AD203B41FA5}">
                      <a16:colId xmlns:a16="http://schemas.microsoft.com/office/drawing/2014/main" xmlns="" val="20001"/>
                    </a:ext>
                  </a:extLst>
                </a:gridCol>
                <a:gridCol w="747125">
                  <a:extLst>
                    <a:ext uri="{9D8B030D-6E8A-4147-A177-3AD203B41FA5}">
                      <a16:colId xmlns:a16="http://schemas.microsoft.com/office/drawing/2014/main" xmlns="" val="20002"/>
                    </a:ext>
                  </a:extLst>
                </a:gridCol>
                <a:gridCol w="747125">
                  <a:extLst>
                    <a:ext uri="{9D8B030D-6E8A-4147-A177-3AD203B41FA5}">
                      <a16:colId xmlns:a16="http://schemas.microsoft.com/office/drawing/2014/main" xmlns="" val="20003"/>
                    </a:ext>
                  </a:extLst>
                </a:gridCol>
              </a:tblGrid>
              <a:tr h="465284">
                <a:tc>
                  <a:txBody>
                    <a:bodyPr/>
                    <a:lstStyle/>
                    <a:p>
                      <a:pPr algn="ctr"/>
                      <a:r>
                        <a:rPr lang="en-US" dirty="0">
                          <a:latin typeface="Times New Roman" pitchFamily="18" charset="0"/>
                          <a:cs typeface="Times New Roman" pitchFamily="18" charset="0"/>
                        </a:rPr>
                        <a:t>A</a:t>
                      </a:r>
                      <a:endParaRPr lang="en-IN" dirty="0">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itchFamily="18" charset="0"/>
                          <a:cs typeface="Times New Roman" pitchFamily="18" charset="0"/>
                        </a:rPr>
                        <a:t>B</a:t>
                      </a:r>
                      <a:endParaRPr lang="en-IN" dirty="0">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itchFamily="18" charset="0"/>
                          <a:cs typeface="Times New Roman" pitchFamily="18" charset="0"/>
                        </a:rPr>
                        <a:t>C</a:t>
                      </a:r>
                      <a:endParaRPr lang="en-IN" dirty="0">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itchFamily="18" charset="0"/>
                          <a:cs typeface="Times New Roman" pitchFamily="18" charset="0"/>
                        </a:rPr>
                        <a:t>F</a:t>
                      </a:r>
                      <a:endParaRPr lang="en-IN" dirty="0">
                        <a:latin typeface="Times New Roman" pitchFamily="18" charset="0"/>
                        <a:cs typeface="Times New Roman" pitchFamily="18" charset="0"/>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465284">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465284">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465284">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465284">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465284">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465284">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465284">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465284">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endParaRPr lang="en-IN"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bl>
          </a:graphicData>
        </a:graphic>
      </p:graphicFrame>
      <p:sp>
        <p:nvSpPr>
          <p:cNvPr id="5" name="TextBox 4"/>
          <p:cNvSpPr txBox="1"/>
          <p:nvPr/>
        </p:nvSpPr>
        <p:spPr>
          <a:xfrm>
            <a:off x="627653" y="2636912"/>
            <a:ext cx="780983" cy="369332"/>
          </a:xfrm>
          <a:prstGeom prst="rect">
            <a:avLst/>
          </a:prstGeom>
          <a:noFill/>
        </p:spPr>
        <p:txBody>
          <a:bodyPr wrap="none" rtlCol="0">
            <a:spAutoFit/>
          </a:bodyPr>
          <a:lstStyle/>
          <a:p>
            <a:r>
              <a:rPr lang="en-US" b="1" dirty="0">
                <a:solidFill>
                  <a:srgbClr val="FF0000"/>
                </a:solidFill>
                <a:latin typeface="Times New Roman" pitchFamily="18" charset="0"/>
                <a:cs typeface="Times New Roman" pitchFamily="18" charset="0"/>
              </a:rPr>
              <a:t>m0  0 </a:t>
            </a:r>
            <a:endParaRPr lang="en-IN" b="1" dirty="0">
              <a:solidFill>
                <a:srgbClr val="FF0000"/>
              </a:solidFill>
              <a:latin typeface="Times New Roman" pitchFamily="18" charset="0"/>
              <a:cs typeface="Times New Roman" pitchFamily="18" charset="0"/>
            </a:endParaRPr>
          </a:p>
        </p:txBody>
      </p:sp>
      <p:sp>
        <p:nvSpPr>
          <p:cNvPr id="6" name="TextBox 5"/>
          <p:cNvSpPr txBox="1"/>
          <p:nvPr/>
        </p:nvSpPr>
        <p:spPr>
          <a:xfrm>
            <a:off x="623393" y="3131676"/>
            <a:ext cx="748923" cy="369332"/>
          </a:xfrm>
          <a:prstGeom prst="rect">
            <a:avLst/>
          </a:prstGeom>
          <a:noFill/>
        </p:spPr>
        <p:txBody>
          <a:bodyPr wrap="none" rtlCol="0">
            <a:spAutoFit/>
          </a:bodyPr>
          <a:lstStyle/>
          <a:p>
            <a:r>
              <a:rPr lang="en-US" b="1" dirty="0">
                <a:solidFill>
                  <a:srgbClr val="00B050"/>
                </a:solidFill>
                <a:latin typeface="Times New Roman" pitchFamily="18" charset="0"/>
                <a:cs typeface="Times New Roman" pitchFamily="18" charset="0"/>
              </a:rPr>
              <a:t>M1  1</a:t>
            </a:r>
            <a:endParaRPr lang="en-IN" b="1" dirty="0">
              <a:solidFill>
                <a:srgbClr val="00B050"/>
              </a:solidFill>
              <a:latin typeface="Times New Roman" pitchFamily="18" charset="0"/>
              <a:cs typeface="Times New Roman" pitchFamily="18" charset="0"/>
            </a:endParaRPr>
          </a:p>
        </p:txBody>
      </p:sp>
      <p:sp>
        <p:nvSpPr>
          <p:cNvPr id="7" name="TextBox 6"/>
          <p:cNvSpPr txBox="1"/>
          <p:nvPr/>
        </p:nvSpPr>
        <p:spPr>
          <a:xfrm>
            <a:off x="627653" y="3645024"/>
            <a:ext cx="723275" cy="369332"/>
          </a:xfrm>
          <a:prstGeom prst="rect">
            <a:avLst/>
          </a:prstGeom>
          <a:noFill/>
        </p:spPr>
        <p:txBody>
          <a:bodyPr wrap="none" rtlCol="0">
            <a:spAutoFit/>
          </a:bodyPr>
          <a:lstStyle/>
          <a:p>
            <a:r>
              <a:rPr lang="en-US" b="1" dirty="0">
                <a:solidFill>
                  <a:srgbClr val="FF0000"/>
                </a:solidFill>
                <a:latin typeface="Times New Roman" pitchFamily="18" charset="0"/>
                <a:cs typeface="Times New Roman" pitchFamily="18" charset="0"/>
              </a:rPr>
              <a:t>m2  2</a:t>
            </a:r>
            <a:endParaRPr lang="en-IN" b="1" dirty="0">
              <a:solidFill>
                <a:srgbClr val="FF0000"/>
              </a:solidFill>
              <a:latin typeface="Times New Roman" pitchFamily="18" charset="0"/>
              <a:cs typeface="Times New Roman" pitchFamily="18" charset="0"/>
            </a:endParaRPr>
          </a:p>
        </p:txBody>
      </p:sp>
      <p:sp>
        <p:nvSpPr>
          <p:cNvPr id="8" name="TextBox 7"/>
          <p:cNvSpPr txBox="1"/>
          <p:nvPr/>
        </p:nvSpPr>
        <p:spPr>
          <a:xfrm>
            <a:off x="623393" y="4139788"/>
            <a:ext cx="723275" cy="369332"/>
          </a:xfrm>
          <a:prstGeom prst="rect">
            <a:avLst/>
          </a:prstGeom>
          <a:noFill/>
        </p:spPr>
        <p:txBody>
          <a:bodyPr wrap="none" rtlCol="0">
            <a:spAutoFit/>
          </a:bodyPr>
          <a:lstStyle/>
          <a:p>
            <a:r>
              <a:rPr lang="en-US" b="1" dirty="0">
                <a:solidFill>
                  <a:srgbClr val="FF0000"/>
                </a:solidFill>
                <a:latin typeface="Times New Roman" pitchFamily="18" charset="0"/>
                <a:cs typeface="Times New Roman" pitchFamily="18" charset="0"/>
              </a:rPr>
              <a:t>m3  3</a:t>
            </a:r>
            <a:endParaRPr lang="en-IN" b="1" dirty="0">
              <a:solidFill>
                <a:srgbClr val="FF0000"/>
              </a:solidFill>
              <a:latin typeface="Times New Roman" pitchFamily="18" charset="0"/>
              <a:cs typeface="Times New Roman" pitchFamily="18" charset="0"/>
            </a:endParaRPr>
          </a:p>
        </p:txBody>
      </p:sp>
      <p:sp>
        <p:nvSpPr>
          <p:cNvPr id="9" name="TextBox 8"/>
          <p:cNvSpPr txBox="1"/>
          <p:nvPr/>
        </p:nvSpPr>
        <p:spPr>
          <a:xfrm>
            <a:off x="623393" y="4643844"/>
            <a:ext cx="748923" cy="369332"/>
          </a:xfrm>
          <a:prstGeom prst="rect">
            <a:avLst/>
          </a:prstGeom>
          <a:noFill/>
        </p:spPr>
        <p:txBody>
          <a:bodyPr wrap="none" rtlCol="0">
            <a:spAutoFit/>
          </a:bodyPr>
          <a:lstStyle/>
          <a:p>
            <a:r>
              <a:rPr lang="en-US" b="1" dirty="0">
                <a:solidFill>
                  <a:srgbClr val="00B050"/>
                </a:solidFill>
                <a:latin typeface="Times New Roman" pitchFamily="18" charset="0"/>
                <a:cs typeface="Times New Roman" pitchFamily="18" charset="0"/>
              </a:rPr>
              <a:t>M4  4</a:t>
            </a:r>
            <a:endParaRPr lang="en-IN" b="1" dirty="0">
              <a:solidFill>
                <a:srgbClr val="00B050"/>
              </a:solidFill>
              <a:latin typeface="Times New Roman" pitchFamily="18" charset="0"/>
              <a:cs typeface="Times New Roman" pitchFamily="18" charset="0"/>
            </a:endParaRPr>
          </a:p>
        </p:txBody>
      </p:sp>
      <p:sp>
        <p:nvSpPr>
          <p:cNvPr id="10" name="TextBox 9"/>
          <p:cNvSpPr txBox="1"/>
          <p:nvPr/>
        </p:nvSpPr>
        <p:spPr>
          <a:xfrm>
            <a:off x="623393" y="5157192"/>
            <a:ext cx="748923" cy="369332"/>
          </a:xfrm>
          <a:prstGeom prst="rect">
            <a:avLst/>
          </a:prstGeom>
          <a:noFill/>
        </p:spPr>
        <p:txBody>
          <a:bodyPr wrap="none" rtlCol="0">
            <a:spAutoFit/>
          </a:bodyPr>
          <a:lstStyle/>
          <a:p>
            <a:r>
              <a:rPr lang="en-US" b="1" dirty="0">
                <a:solidFill>
                  <a:srgbClr val="00B050"/>
                </a:solidFill>
                <a:latin typeface="Times New Roman" pitchFamily="18" charset="0"/>
                <a:cs typeface="Times New Roman" pitchFamily="18" charset="0"/>
              </a:rPr>
              <a:t>M5</a:t>
            </a:r>
            <a:r>
              <a:rPr lang="en-US" b="1" dirty="0">
                <a:solidFill>
                  <a:srgbClr val="FF0000"/>
                </a:solidFill>
                <a:latin typeface="Times New Roman" pitchFamily="18" charset="0"/>
                <a:cs typeface="Times New Roman" pitchFamily="18" charset="0"/>
              </a:rPr>
              <a:t>  </a:t>
            </a:r>
            <a:r>
              <a:rPr lang="en-US" b="1" dirty="0">
                <a:solidFill>
                  <a:srgbClr val="00B050"/>
                </a:solidFill>
                <a:latin typeface="Times New Roman" pitchFamily="18" charset="0"/>
                <a:cs typeface="Times New Roman" pitchFamily="18" charset="0"/>
              </a:rPr>
              <a:t>5</a:t>
            </a:r>
            <a:endParaRPr lang="en-IN" b="1" dirty="0">
              <a:solidFill>
                <a:srgbClr val="00B050"/>
              </a:solidFill>
              <a:latin typeface="Times New Roman" pitchFamily="18" charset="0"/>
              <a:cs typeface="Times New Roman" pitchFamily="18" charset="0"/>
            </a:endParaRPr>
          </a:p>
        </p:txBody>
      </p:sp>
      <p:sp>
        <p:nvSpPr>
          <p:cNvPr id="11" name="TextBox 10"/>
          <p:cNvSpPr txBox="1"/>
          <p:nvPr/>
        </p:nvSpPr>
        <p:spPr>
          <a:xfrm>
            <a:off x="623393" y="5651956"/>
            <a:ext cx="723275" cy="369332"/>
          </a:xfrm>
          <a:prstGeom prst="rect">
            <a:avLst/>
          </a:prstGeom>
          <a:noFill/>
        </p:spPr>
        <p:txBody>
          <a:bodyPr wrap="none" rtlCol="0">
            <a:spAutoFit/>
          </a:bodyPr>
          <a:lstStyle/>
          <a:p>
            <a:r>
              <a:rPr lang="en-US" b="1" dirty="0">
                <a:solidFill>
                  <a:srgbClr val="FF0000"/>
                </a:solidFill>
                <a:latin typeface="Times New Roman" pitchFamily="18" charset="0"/>
                <a:cs typeface="Times New Roman" pitchFamily="18" charset="0"/>
              </a:rPr>
              <a:t>m6  6</a:t>
            </a:r>
            <a:endParaRPr lang="en-IN" b="1" dirty="0">
              <a:solidFill>
                <a:srgbClr val="FF0000"/>
              </a:solidFill>
              <a:latin typeface="Times New Roman" pitchFamily="18" charset="0"/>
              <a:cs typeface="Times New Roman" pitchFamily="18" charset="0"/>
            </a:endParaRPr>
          </a:p>
        </p:txBody>
      </p:sp>
      <p:sp>
        <p:nvSpPr>
          <p:cNvPr id="12" name="TextBox 11"/>
          <p:cNvSpPr txBox="1"/>
          <p:nvPr/>
        </p:nvSpPr>
        <p:spPr>
          <a:xfrm>
            <a:off x="623393" y="6156012"/>
            <a:ext cx="723275" cy="369332"/>
          </a:xfrm>
          <a:prstGeom prst="rect">
            <a:avLst/>
          </a:prstGeom>
          <a:noFill/>
        </p:spPr>
        <p:txBody>
          <a:bodyPr wrap="none" rtlCol="0">
            <a:spAutoFit/>
          </a:bodyPr>
          <a:lstStyle/>
          <a:p>
            <a:r>
              <a:rPr lang="en-US" b="1" dirty="0">
                <a:solidFill>
                  <a:srgbClr val="FF0000"/>
                </a:solidFill>
                <a:latin typeface="Times New Roman" pitchFamily="18" charset="0"/>
                <a:cs typeface="Times New Roman" pitchFamily="18" charset="0"/>
              </a:rPr>
              <a:t>m7  7</a:t>
            </a:r>
            <a:endParaRPr lang="en-IN" b="1" dirty="0">
              <a:solidFill>
                <a:srgbClr val="FF0000"/>
              </a:solidFill>
              <a:latin typeface="Times New Roman" pitchFamily="18" charset="0"/>
              <a:cs typeface="Times New Roman" pitchFamily="18" charset="0"/>
            </a:endParaRPr>
          </a:p>
        </p:txBody>
      </p:sp>
      <p:sp>
        <p:nvSpPr>
          <p:cNvPr id="13" name="TextBox 12"/>
          <p:cNvSpPr txBox="1"/>
          <p:nvPr/>
        </p:nvSpPr>
        <p:spPr>
          <a:xfrm>
            <a:off x="5273627" y="2420889"/>
            <a:ext cx="4758809" cy="461665"/>
          </a:xfrm>
          <a:prstGeom prst="rect">
            <a:avLst/>
          </a:prstGeom>
          <a:solidFill>
            <a:srgbClr val="FFFF00"/>
          </a:solidFill>
        </p:spPr>
        <p:txBody>
          <a:bodyPr wrap="square" rtlCol="0">
            <a:spAutoFit/>
          </a:bodyPr>
          <a:lstStyle/>
          <a:p>
            <a:r>
              <a:rPr lang="en-US" sz="2400" b="1" dirty="0">
                <a:solidFill>
                  <a:srgbClr val="FF0000"/>
                </a:solidFill>
                <a:latin typeface="Times New Roman" pitchFamily="18" charset="0"/>
                <a:cs typeface="Times New Roman" pitchFamily="18" charset="0"/>
              </a:rPr>
              <a:t>Y (A,B,C) = ∑m(0,2,3,6,7)</a:t>
            </a:r>
            <a:endParaRPr lang="en-IN" sz="2400" b="1" dirty="0">
              <a:solidFill>
                <a:srgbClr val="FF0000"/>
              </a:solidFill>
              <a:latin typeface="Times New Roman" pitchFamily="18" charset="0"/>
              <a:cs typeface="Times New Roman" pitchFamily="18" charset="0"/>
            </a:endParaRPr>
          </a:p>
        </p:txBody>
      </p:sp>
      <p:sp>
        <p:nvSpPr>
          <p:cNvPr id="14" name="TextBox 13"/>
          <p:cNvSpPr txBox="1"/>
          <p:nvPr/>
        </p:nvSpPr>
        <p:spPr>
          <a:xfrm>
            <a:off x="5273629" y="3645025"/>
            <a:ext cx="4182745" cy="461665"/>
          </a:xfrm>
          <a:prstGeom prst="rect">
            <a:avLst/>
          </a:prstGeom>
          <a:solidFill>
            <a:srgbClr val="FFFF00"/>
          </a:solidFill>
        </p:spPr>
        <p:txBody>
          <a:bodyPr wrap="square" rtlCol="0">
            <a:spAutoFit/>
          </a:bodyPr>
          <a:lstStyle/>
          <a:p>
            <a:r>
              <a:rPr lang="en-US" sz="2400" b="1" dirty="0">
                <a:solidFill>
                  <a:srgbClr val="00B050"/>
                </a:solidFill>
                <a:latin typeface="Times New Roman" pitchFamily="18" charset="0"/>
                <a:cs typeface="Times New Roman" pitchFamily="18" charset="0"/>
              </a:rPr>
              <a:t>Y (A,B,C) = </a:t>
            </a:r>
            <a:r>
              <a:rPr lang="el-GR" sz="2400" b="1" dirty="0">
                <a:solidFill>
                  <a:srgbClr val="00B050"/>
                </a:solidFill>
                <a:latin typeface="Times New Roman" pitchFamily="18" charset="0"/>
                <a:cs typeface="Times New Roman" pitchFamily="18" charset="0"/>
              </a:rPr>
              <a:t>π</a:t>
            </a:r>
            <a:r>
              <a:rPr lang="en-US" sz="2400" b="1" dirty="0">
                <a:solidFill>
                  <a:srgbClr val="00B050"/>
                </a:solidFill>
                <a:latin typeface="Times New Roman" pitchFamily="18" charset="0"/>
                <a:cs typeface="Times New Roman" pitchFamily="18" charset="0"/>
              </a:rPr>
              <a:t>M(1,4,5)</a:t>
            </a:r>
            <a:endParaRPr lang="en-IN" sz="2400" b="1" dirty="0">
              <a:solidFill>
                <a:srgbClr val="00B050"/>
              </a:solidFill>
              <a:latin typeface="Times New Roman" pitchFamily="18" charset="0"/>
              <a:cs typeface="Times New Roman" pitchFamily="18" charset="0"/>
            </a:endParaRPr>
          </a:p>
        </p:txBody>
      </p:sp>
      <p:sp>
        <p:nvSpPr>
          <p:cNvPr id="22" name="Slide Number Placeholder 5"/>
          <p:cNvSpPr>
            <a:spLocks noGrp="1"/>
          </p:cNvSpPr>
          <p:nvPr>
            <p:ph type="sldNum" sz="quarter" idx="12"/>
          </p:nvPr>
        </p:nvSpPr>
        <p:spPr>
          <a:xfrm>
            <a:off x="9900460" y="6459787"/>
            <a:ext cx="1312025" cy="365125"/>
          </a:xfrm>
        </p:spPr>
        <p:txBody>
          <a:bodyPr/>
          <a:lstStyle/>
          <a:p>
            <a:fld id="{AA6675E0-B56E-46BF-BDD8-CB59D867C62C}" type="slidenum">
              <a:rPr lang="en-IN" smtClean="0"/>
              <a:pPr/>
              <a:t>95</a:t>
            </a:fld>
            <a:endParaRPr lang="en-IN" dirty="0"/>
          </a:p>
        </p:txBody>
      </p:sp>
      <p:pic>
        <p:nvPicPr>
          <p:cNvPr id="18" name="Picture 17"/>
          <p:cNvPicPr>
            <a:picLocks noChangeAspect="1"/>
          </p:cNvPicPr>
          <p:nvPr/>
        </p:nvPicPr>
        <p:blipFill>
          <a:blip r:embed="rId2"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73472416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2140" y="276447"/>
            <a:ext cx="8534400" cy="1143000"/>
          </a:xfrm>
        </p:spPr>
        <p:txBody>
          <a:bodyPr>
            <a:normAutofit/>
          </a:bodyPr>
          <a:lstStyle/>
          <a:p>
            <a:r>
              <a:rPr lang="en-US" sz="3200" b="1" dirty="0">
                <a:solidFill>
                  <a:schemeClr val="tx1"/>
                </a:solidFill>
                <a:latin typeface="Times New Roman" pitchFamily="18" charset="0"/>
                <a:cs typeface="Times New Roman" pitchFamily="18" charset="0"/>
              </a:rPr>
              <a:t>Practice Example (Contd..)</a:t>
            </a:r>
            <a:endParaRPr lang="en-IN" sz="3200" dirty="0">
              <a:solidFill>
                <a:schemeClr val="tx1"/>
              </a:solidFill>
            </a:endParaRPr>
          </a:p>
        </p:txBody>
      </p:sp>
      <p:pic>
        <p:nvPicPr>
          <p:cNvPr id="14338" name="Picture 2"/>
          <p:cNvPicPr>
            <a:picLocks noChangeAspect="1" noChangeArrowheads="1"/>
          </p:cNvPicPr>
          <p:nvPr/>
        </p:nvPicPr>
        <p:blipFill>
          <a:blip r:embed="rId2" cstate="print"/>
          <a:srcRect/>
          <a:stretch>
            <a:fillRect/>
          </a:stretch>
        </p:blipFill>
        <p:spPr bwMode="auto">
          <a:xfrm>
            <a:off x="1334046" y="2057400"/>
            <a:ext cx="8317953" cy="3774649"/>
          </a:xfrm>
          <a:prstGeom prst="rect">
            <a:avLst/>
          </a:prstGeom>
          <a:noFill/>
          <a:ln w="9525">
            <a:noFill/>
            <a:miter lim="800000"/>
            <a:headEnd/>
            <a:tailEnd/>
          </a:ln>
          <a:effectLst/>
        </p:spPr>
      </p:pic>
      <p:sp>
        <p:nvSpPr>
          <p:cNvPr id="10" name="Rectangle 9"/>
          <p:cNvSpPr/>
          <p:nvPr/>
        </p:nvSpPr>
        <p:spPr>
          <a:xfrm>
            <a:off x="1422400" y="2667000"/>
            <a:ext cx="8432800" cy="327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Slide Number Placeholder 11"/>
          <p:cNvSpPr>
            <a:spLocks noGrp="1"/>
          </p:cNvSpPr>
          <p:nvPr>
            <p:ph type="sldNum" sz="quarter" idx="12"/>
          </p:nvPr>
        </p:nvSpPr>
        <p:spPr>
          <a:xfrm>
            <a:off x="8592902" y="6041364"/>
            <a:ext cx="683517" cy="365125"/>
          </a:xfrm>
        </p:spPr>
        <p:txBody>
          <a:bodyPr/>
          <a:lstStyle/>
          <a:p>
            <a:fld id="{3E5EE9B7-78FB-41C8-B7A3-7B1A40434D87}" type="slidenum">
              <a:rPr lang="en-US" smtClean="0"/>
              <a:pPr/>
              <a:t>96</a:t>
            </a:fld>
            <a:endParaRPr lang="en-US"/>
          </a:p>
        </p:txBody>
      </p:sp>
      <p:pic>
        <p:nvPicPr>
          <p:cNvPr id="14" name="Picture 13"/>
          <p:cNvPicPr>
            <a:picLocks noChangeAspect="1"/>
          </p:cNvPicPr>
          <p:nvPr/>
        </p:nvPicPr>
        <p:blipFill>
          <a:blip r:embed="rId3"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204730167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9610" y="297711"/>
            <a:ext cx="8534400" cy="1143000"/>
          </a:xfrm>
        </p:spPr>
        <p:txBody>
          <a:bodyPr>
            <a:normAutofit/>
          </a:bodyPr>
          <a:lstStyle/>
          <a:p>
            <a:r>
              <a:rPr lang="en-US" sz="3200" b="1" dirty="0">
                <a:solidFill>
                  <a:schemeClr val="tx1"/>
                </a:solidFill>
                <a:latin typeface="Times New Roman" pitchFamily="18" charset="0"/>
                <a:cs typeface="Times New Roman" pitchFamily="18" charset="0"/>
              </a:rPr>
              <a:t>Practice Example (Contd..)</a:t>
            </a:r>
            <a:endParaRPr lang="en-IN" sz="3200" dirty="0">
              <a:solidFill>
                <a:schemeClr val="tx1"/>
              </a:solidFill>
            </a:endParaRPr>
          </a:p>
        </p:txBody>
      </p:sp>
      <p:pic>
        <p:nvPicPr>
          <p:cNvPr id="14338" name="Picture 2"/>
          <p:cNvPicPr>
            <a:picLocks noChangeAspect="1" noChangeArrowheads="1"/>
          </p:cNvPicPr>
          <p:nvPr/>
        </p:nvPicPr>
        <p:blipFill>
          <a:blip r:embed="rId2" cstate="print"/>
          <a:srcRect/>
          <a:stretch>
            <a:fillRect/>
          </a:stretch>
        </p:blipFill>
        <p:spPr bwMode="auto">
          <a:xfrm>
            <a:off x="1631757" y="1568302"/>
            <a:ext cx="8317953" cy="3774649"/>
          </a:xfrm>
          <a:prstGeom prst="rect">
            <a:avLst/>
          </a:prstGeom>
          <a:noFill/>
          <a:ln w="9525">
            <a:noFill/>
            <a:miter lim="800000"/>
            <a:headEnd/>
            <a:tailEnd/>
          </a:ln>
          <a:effectLst/>
        </p:spPr>
      </p:pic>
      <p:sp>
        <p:nvSpPr>
          <p:cNvPr id="11" name="Slide Number Placeholder 10"/>
          <p:cNvSpPr>
            <a:spLocks noGrp="1"/>
          </p:cNvSpPr>
          <p:nvPr>
            <p:ph type="sldNum" sz="quarter" idx="12"/>
          </p:nvPr>
        </p:nvSpPr>
        <p:spPr>
          <a:xfrm>
            <a:off x="8592902" y="6041364"/>
            <a:ext cx="683517" cy="365125"/>
          </a:xfrm>
        </p:spPr>
        <p:txBody>
          <a:bodyPr/>
          <a:lstStyle/>
          <a:p>
            <a:fld id="{3E5EE9B7-78FB-41C8-B7A3-7B1A40434D87}" type="slidenum">
              <a:rPr lang="en-US" smtClean="0"/>
              <a:pPr/>
              <a:t>97</a:t>
            </a:fld>
            <a:endParaRPr lang="en-US"/>
          </a:p>
        </p:txBody>
      </p:sp>
      <p:pic>
        <p:nvPicPr>
          <p:cNvPr id="13" name="Picture 12"/>
          <p:cNvPicPr>
            <a:picLocks noChangeAspect="1"/>
          </p:cNvPicPr>
          <p:nvPr/>
        </p:nvPicPr>
        <p:blipFill>
          <a:blip r:embed="rId3"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364334669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endParaRPr lang="en-IN"/>
          </a:p>
        </p:txBody>
      </p:sp>
      <p:sp>
        <p:nvSpPr>
          <p:cNvPr id="2" name="Title 1"/>
          <p:cNvSpPr>
            <a:spLocks noGrp="1"/>
          </p:cNvSpPr>
          <p:nvPr>
            <p:ph type="title"/>
          </p:nvPr>
        </p:nvSpPr>
        <p:spPr>
          <a:xfrm>
            <a:off x="1498009" y="317205"/>
            <a:ext cx="10058400" cy="780196"/>
          </a:xfrm>
        </p:spPr>
        <p:txBody>
          <a:bodyPr>
            <a:normAutofit/>
          </a:bodyPr>
          <a:lstStyle/>
          <a:p>
            <a:r>
              <a:rPr lang="en-US" sz="3200" b="1" dirty="0">
                <a:solidFill>
                  <a:schemeClr val="tx1"/>
                </a:solidFill>
                <a:latin typeface="Times New Roman" pitchFamily="18" charset="0"/>
                <a:cs typeface="Times New Roman" pitchFamily="18" charset="0"/>
              </a:rPr>
              <a:t>Practice Example (Contd..)</a:t>
            </a:r>
            <a:endParaRPr lang="en-IN" sz="3200" dirty="0">
              <a:solidFill>
                <a:schemeClr val="tx1"/>
              </a:solidFill>
            </a:endParaRPr>
          </a:p>
        </p:txBody>
      </p:sp>
      <p:sp>
        <p:nvSpPr>
          <p:cNvPr id="4" name="Slide Number Placeholder 3"/>
          <p:cNvSpPr>
            <a:spLocks noGrp="1"/>
          </p:cNvSpPr>
          <p:nvPr>
            <p:ph type="sldNum" sz="quarter" idx="12"/>
          </p:nvPr>
        </p:nvSpPr>
        <p:spPr>
          <a:xfrm>
            <a:off x="8592902" y="6041364"/>
            <a:ext cx="683517" cy="365125"/>
          </a:xfrm>
        </p:spPr>
        <p:txBody>
          <a:bodyPr/>
          <a:lstStyle/>
          <a:p>
            <a:fld id="{AA6675E0-B56E-46BF-BDD8-CB59D867C62C}" type="slidenum">
              <a:rPr lang="en-IN" smtClean="0"/>
              <a:pPr/>
              <a:t>98</a:t>
            </a:fld>
            <a:endParaRPr lang="en-IN"/>
          </a:p>
        </p:txBody>
      </p:sp>
      <p:pic>
        <p:nvPicPr>
          <p:cNvPr id="15362" name="Picture 2"/>
          <p:cNvPicPr>
            <a:picLocks noChangeAspect="1" noChangeArrowheads="1"/>
          </p:cNvPicPr>
          <p:nvPr/>
        </p:nvPicPr>
        <p:blipFill>
          <a:blip r:embed="rId2" cstate="print"/>
          <a:srcRect/>
          <a:stretch>
            <a:fillRect/>
          </a:stretch>
        </p:blipFill>
        <p:spPr bwMode="auto">
          <a:xfrm>
            <a:off x="1097280" y="1828801"/>
            <a:ext cx="9022080" cy="4198879"/>
          </a:xfrm>
          <a:prstGeom prst="rect">
            <a:avLst/>
          </a:prstGeom>
          <a:noFill/>
          <a:ln w="9525">
            <a:noFill/>
            <a:miter lim="800000"/>
            <a:headEnd/>
            <a:tailEnd/>
          </a:ln>
          <a:effectLst/>
        </p:spPr>
      </p:pic>
      <p:sp>
        <p:nvSpPr>
          <p:cNvPr id="11" name="Rectangle 10"/>
          <p:cNvSpPr/>
          <p:nvPr/>
        </p:nvSpPr>
        <p:spPr>
          <a:xfrm>
            <a:off x="1320800" y="2514600"/>
            <a:ext cx="8839200" cy="327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p:cNvPicPr>
            <a:picLocks noChangeAspect="1"/>
          </p:cNvPicPr>
          <p:nvPr/>
        </p:nvPicPr>
        <p:blipFill>
          <a:blip r:embed="rId3" cstate="print"/>
          <a:stretch>
            <a:fillRect/>
          </a:stretch>
        </p:blipFill>
        <p:spPr>
          <a:xfrm>
            <a:off x="1" y="1"/>
            <a:ext cx="1269599" cy="1313597"/>
          </a:xfrm>
          <a:prstGeom prst="rect">
            <a:avLst/>
          </a:prstGeom>
        </p:spPr>
      </p:pic>
    </p:spTree>
    <p:extLst>
      <p:ext uri="{BB962C8B-B14F-4D97-AF65-F5344CB8AC3E}">
        <p14:creationId xmlns:p14="http://schemas.microsoft.com/office/powerpoint/2010/main" val="66662928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838200" y="1313598"/>
            <a:ext cx="10515600" cy="5305566"/>
          </a:xfrm>
        </p:spPr>
        <p:txBody>
          <a:bodyPr>
            <a:normAutofit/>
          </a:bodyPr>
          <a:lstStyle/>
          <a:p>
            <a:r>
              <a:rPr lang="en-IN" dirty="0"/>
              <a:t>Y(A,B,C) = </a:t>
            </a:r>
            <a:r>
              <a:rPr lang="el-GR" dirty="0"/>
              <a:t>π</a:t>
            </a:r>
            <a:r>
              <a:rPr lang="en-US" dirty="0"/>
              <a:t>M(1,4,5) </a:t>
            </a:r>
          </a:p>
          <a:p>
            <a:pPr marL="0" indent="0">
              <a:buNone/>
            </a:pPr>
            <a:r>
              <a:rPr lang="en-US" dirty="0"/>
              <a:t>		</a:t>
            </a:r>
            <a:r>
              <a:rPr lang="el-GR" dirty="0"/>
              <a:t>π</a:t>
            </a:r>
            <a:r>
              <a:rPr lang="en-US" dirty="0"/>
              <a:t>M(001,100,101) </a:t>
            </a:r>
          </a:p>
          <a:p>
            <a:pPr marL="0" indent="0">
              <a:buNone/>
            </a:pPr>
            <a:r>
              <a:rPr lang="en-US" dirty="0"/>
              <a:t>                 = (A+B+C’)(A’+B+C)(A’+B+C’)</a:t>
            </a:r>
          </a:p>
          <a:p>
            <a:pPr marL="457200" lvl="1" indent="0">
              <a:buNone/>
            </a:pPr>
            <a:r>
              <a:rPr lang="en-US" b="1" dirty="0">
                <a:solidFill>
                  <a:srgbClr val="FF0000"/>
                </a:solidFill>
              </a:rPr>
              <a:t>                         Consider A’+B = X and C = Y and C’=Z  </a:t>
            </a:r>
          </a:p>
          <a:p>
            <a:pPr marL="0" indent="0">
              <a:buNone/>
            </a:pPr>
            <a:r>
              <a:rPr lang="en-US" dirty="0"/>
              <a:t>                 </a:t>
            </a:r>
          </a:p>
          <a:p>
            <a:endParaRPr lang="en-US" dirty="0"/>
          </a:p>
        </p:txBody>
      </p:sp>
      <p:sp>
        <p:nvSpPr>
          <p:cNvPr id="2" name="Title 1"/>
          <p:cNvSpPr>
            <a:spLocks noGrp="1"/>
          </p:cNvSpPr>
          <p:nvPr>
            <p:ph type="title"/>
          </p:nvPr>
        </p:nvSpPr>
        <p:spPr>
          <a:xfrm>
            <a:off x="1625600" y="304800"/>
            <a:ext cx="10058400" cy="780196"/>
          </a:xfrm>
        </p:spPr>
        <p:txBody>
          <a:bodyPr>
            <a:normAutofit/>
          </a:bodyPr>
          <a:lstStyle/>
          <a:p>
            <a:r>
              <a:rPr lang="en-US" sz="3200" b="1" dirty="0">
                <a:solidFill>
                  <a:schemeClr val="tx1"/>
                </a:solidFill>
                <a:latin typeface="Times New Roman" pitchFamily="18" charset="0"/>
                <a:cs typeface="Times New Roman" pitchFamily="18" charset="0"/>
              </a:rPr>
              <a:t>Practice Example (Contd..)</a:t>
            </a:r>
            <a:endParaRPr lang="en-IN" sz="3200" dirty="0">
              <a:solidFill>
                <a:schemeClr val="tx1"/>
              </a:solidFill>
            </a:endParaRPr>
          </a:p>
        </p:txBody>
      </p:sp>
      <p:sp>
        <p:nvSpPr>
          <p:cNvPr id="4" name="Slide Number Placeholder 3"/>
          <p:cNvSpPr>
            <a:spLocks noGrp="1"/>
          </p:cNvSpPr>
          <p:nvPr>
            <p:ph type="sldNum" sz="quarter" idx="12"/>
          </p:nvPr>
        </p:nvSpPr>
        <p:spPr>
          <a:xfrm>
            <a:off x="8592902" y="6041364"/>
            <a:ext cx="683517" cy="365125"/>
          </a:xfrm>
        </p:spPr>
        <p:txBody>
          <a:bodyPr/>
          <a:lstStyle/>
          <a:p>
            <a:fld id="{AA6675E0-B56E-46BF-BDD8-CB59D867C62C}" type="slidenum">
              <a:rPr lang="en-IN" smtClean="0"/>
              <a:pPr/>
              <a:t>99</a:t>
            </a:fld>
            <a:endParaRPr lang="en-IN"/>
          </a:p>
        </p:txBody>
      </p:sp>
      <p:pic>
        <p:nvPicPr>
          <p:cNvPr id="11" name="Picture 10"/>
          <p:cNvPicPr>
            <a:picLocks noChangeAspect="1"/>
          </p:cNvPicPr>
          <p:nvPr/>
        </p:nvPicPr>
        <p:blipFill>
          <a:blip r:embed="rId2" cstate="print"/>
          <a:stretch>
            <a:fillRect/>
          </a:stretch>
        </p:blipFill>
        <p:spPr>
          <a:xfrm>
            <a:off x="1" y="1"/>
            <a:ext cx="1269599" cy="1313597"/>
          </a:xfrm>
          <a:prstGeom prst="rect">
            <a:avLst/>
          </a:prstGeom>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675" y="3718184"/>
            <a:ext cx="885825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5675" y="4142610"/>
            <a:ext cx="30099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3585" y="4500809"/>
            <a:ext cx="238125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3585" y="4890434"/>
            <a:ext cx="220027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4535" y="5282758"/>
            <a:ext cx="15240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5675" y="5704821"/>
            <a:ext cx="2524125"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44192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7625</TotalTime>
  <Words>4577</Words>
  <Application>Microsoft Office PowerPoint</Application>
  <PresentationFormat>Widescreen</PresentationFormat>
  <Paragraphs>1280</Paragraphs>
  <Slides>129</Slides>
  <Notes>25</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129</vt:i4>
      </vt:variant>
    </vt:vector>
  </HeadingPairs>
  <TitlesOfParts>
    <vt:vector size="145" baseType="lpstr">
      <vt:lpstr>Arial</vt:lpstr>
      <vt:lpstr>Calibri</vt:lpstr>
      <vt:lpstr>Calibri Light</vt:lpstr>
      <vt:lpstr>Cambria</vt:lpstr>
      <vt:lpstr>Cambria Math</vt:lpstr>
      <vt:lpstr>Century Gothic</vt:lpstr>
      <vt:lpstr>Mangal</vt:lpstr>
      <vt:lpstr>Monotype Sorts</vt:lpstr>
      <vt:lpstr>Noto Sans Symbols</vt:lpstr>
      <vt:lpstr>Symbol</vt:lpstr>
      <vt:lpstr>Times New Roman</vt:lpstr>
      <vt:lpstr>Verdana</vt:lpstr>
      <vt:lpstr>Wingdings</vt:lpstr>
      <vt:lpstr>Office Theme</vt:lpstr>
      <vt:lpstr>Clip</vt:lpstr>
      <vt:lpstr>Equation</vt:lpstr>
      <vt:lpstr>PowerPoint Presentation</vt:lpstr>
      <vt:lpstr>PowerPoint Presentation</vt:lpstr>
      <vt:lpstr>PowerPoint Presentation</vt:lpstr>
      <vt:lpstr>Syllabus</vt:lpstr>
      <vt:lpstr>PowerPoint Presentation</vt:lpstr>
      <vt:lpstr>PowerPoint Presentation</vt:lpstr>
      <vt:lpstr>PowerPoint Presentation</vt:lpstr>
      <vt:lpstr>Module 1 Computer Arithmetic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Number System and Binary Codes </vt:lpstr>
      <vt:lpstr> Number System and Binary Codes </vt:lpstr>
      <vt:lpstr>Number Systems </vt:lpstr>
      <vt:lpstr>Binary number into Decimal</vt:lpstr>
      <vt:lpstr>Hexadecimal Number System</vt:lpstr>
      <vt:lpstr>Hexadecimal Number System</vt:lpstr>
      <vt:lpstr>Octal Number System</vt:lpstr>
      <vt:lpstr>Octal Number System</vt:lpstr>
      <vt:lpstr>PowerPoint Presentation</vt:lpstr>
      <vt:lpstr>TEST</vt:lpstr>
      <vt:lpstr>Takeaway</vt:lpstr>
      <vt:lpstr>Representation of Unsigned and Signed Integers </vt:lpstr>
      <vt:lpstr>One’s complement</vt:lpstr>
      <vt:lpstr>Two’s Complement Representation</vt:lpstr>
      <vt:lpstr>Signed Numbers </vt:lpstr>
      <vt:lpstr>WHAT IS A BINARY CODE ? </vt:lpstr>
      <vt:lpstr>Classification of Binary Codes</vt:lpstr>
      <vt:lpstr>CODE</vt:lpstr>
      <vt:lpstr>Type of Codes</vt:lpstr>
      <vt:lpstr>Codes and their conversions</vt:lpstr>
      <vt:lpstr>Binary to Gray Code Conversion</vt:lpstr>
      <vt:lpstr>Binary to Gray Code Conversion</vt:lpstr>
      <vt:lpstr>Gary to Binary Code Conversion</vt:lpstr>
      <vt:lpstr>PowerPoint Presentation</vt:lpstr>
      <vt:lpstr>Sign Magnitude 1’s Complement  2’s Complement</vt:lpstr>
      <vt:lpstr>Terminology: One’s-Complement and Two’s-Complement</vt:lpstr>
      <vt:lpstr>PowerPoint Presentation</vt:lpstr>
      <vt:lpstr>Binary Arithmetic </vt:lpstr>
      <vt:lpstr>PowerPoint Presentation</vt:lpstr>
      <vt:lpstr>PowerPoint Presentation</vt:lpstr>
      <vt:lpstr>Binary Subtraction</vt:lpstr>
      <vt:lpstr>PowerPoint Presentation</vt:lpstr>
      <vt:lpstr>Multiplication (binary)</vt:lpstr>
      <vt:lpstr>Binary Division </vt:lpstr>
      <vt:lpstr>Boolean Logic Gates (Building Blocks for Digital Circuits ) (Because Switches are Hard to Work With)</vt:lpstr>
      <vt:lpstr>Logic Gates </vt:lpstr>
      <vt:lpstr>OR Gate</vt:lpstr>
      <vt:lpstr>NOT gate </vt:lpstr>
      <vt:lpstr>EX-OR</vt:lpstr>
      <vt:lpstr>NAND Gate</vt:lpstr>
      <vt:lpstr>NOR Gate</vt:lpstr>
      <vt:lpstr>Boolean Algebra Terminology</vt:lpstr>
      <vt:lpstr>Boolean Algebra - Properties </vt:lpstr>
      <vt:lpstr>PowerPoint Presentation</vt:lpstr>
      <vt:lpstr>Boolean Algebra Postulates/Rules</vt:lpstr>
      <vt:lpstr>Useful Properties of Boolean Algebra</vt:lpstr>
      <vt:lpstr>Useful Properties of Boolean Algebra</vt:lpstr>
      <vt:lpstr>DeMorgan’s Theorem 1</vt:lpstr>
      <vt:lpstr>DeMorgan’s Theorem 2</vt:lpstr>
      <vt:lpstr>PowerPoint Presentation</vt:lpstr>
      <vt:lpstr>Representations of Logic Functions</vt:lpstr>
      <vt:lpstr>Common Terminology</vt:lpstr>
      <vt:lpstr>Common Terminology(cnt’d)</vt:lpstr>
      <vt:lpstr>PowerPoint Presentation</vt:lpstr>
      <vt:lpstr>PowerPoint Presentation</vt:lpstr>
      <vt:lpstr>Standard Representations for  Logic Functions</vt:lpstr>
      <vt:lpstr>Canonical or Conventional form</vt:lpstr>
      <vt:lpstr>Summation Form of Expression --SOP</vt:lpstr>
      <vt:lpstr>Conversion Process – Canonical form to summation form</vt:lpstr>
      <vt:lpstr>Advantages of Summation form</vt:lpstr>
      <vt:lpstr>Conversion from Conventional to Summation Form</vt:lpstr>
      <vt:lpstr>Conversion from Conventional to Summation Form</vt:lpstr>
      <vt:lpstr>Conversion from Conventional to Summation Form</vt:lpstr>
      <vt:lpstr>PowerPoint Presentation</vt:lpstr>
      <vt:lpstr>Practice Examples(Contd..)    {Law of distribution: A+BC = (A+B)(A+C)} so B’ + AB = (B’ +A) (B’ + B) = B’ + A}</vt:lpstr>
      <vt:lpstr>Practice Examples(Contd..) 010, 100, 101, 110, 111</vt:lpstr>
      <vt:lpstr>Practice Examples(Contd..)  A’X +A = (A+A’)(A+X)= A+X = A + BC’</vt:lpstr>
      <vt:lpstr>Practice Examples(Contd..)</vt:lpstr>
      <vt:lpstr>Practice Examples(Contd..)</vt:lpstr>
      <vt:lpstr>Product of Sum (POS)</vt:lpstr>
      <vt:lpstr>POS Contd..</vt:lpstr>
      <vt:lpstr>POS (Contd..)</vt:lpstr>
      <vt:lpstr>POS (Contd..)</vt:lpstr>
      <vt:lpstr>Practice Example</vt:lpstr>
      <vt:lpstr>Practice Example</vt:lpstr>
      <vt:lpstr>Practice Example (Contd..)</vt:lpstr>
      <vt:lpstr>Practice Example (Contd..)</vt:lpstr>
      <vt:lpstr>Practice Example (Contd..)</vt:lpstr>
      <vt:lpstr>Practice Example (Contd..)</vt:lpstr>
      <vt:lpstr>Practice Example (Contd..)</vt:lpstr>
      <vt:lpstr>Practice Example (Contd..)</vt:lpstr>
      <vt:lpstr>Practice Example (Contd..)</vt:lpstr>
      <vt:lpstr>PowerPoint Presentation</vt:lpstr>
      <vt:lpstr>Introduction</vt:lpstr>
      <vt:lpstr>2 – Variables K- Map</vt:lpstr>
      <vt:lpstr>3 – Variables K- Map</vt:lpstr>
      <vt:lpstr>4 – Variables K- Map</vt:lpstr>
      <vt:lpstr>Practice Examples</vt:lpstr>
      <vt:lpstr>Practice Examples(Contd..)</vt:lpstr>
      <vt:lpstr>   Practice example</vt:lpstr>
      <vt:lpstr>Practice Example</vt:lpstr>
      <vt:lpstr>Example (Contd..)</vt:lpstr>
      <vt:lpstr>Four Adjacent ones</vt:lpstr>
      <vt:lpstr>PowerPoint Presentation</vt:lpstr>
      <vt:lpstr>   Example</vt:lpstr>
      <vt:lpstr> What is the solution of k map if all entries are 1?. We want SOP form solution. </vt:lpstr>
      <vt:lpstr>Folding K map in horizontal direction</vt:lpstr>
      <vt:lpstr>Folding K map  only in horizontal direction</vt:lpstr>
      <vt:lpstr>Folding K map in both horizontal as well as vertical direction</vt:lpstr>
      <vt:lpstr>Folding K map  - AN EXAMPLE </vt:lpstr>
      <vt:lpstr>K map for POS form Boolean expressions</vt:lpstr>
      <vt:lpstr>POS form – k map simplification</vt:lpstr>
      <vt:lpstr>POS form – k map simplification</vt:lpstr>
      <vt:lpstr>POS form – k map simplification</vt:lpstr>
      <vt:lpstr>Prime Implicant</vt:lpstr>
      <vt:lpstr>Prime Implicant (Contd..)</vt:lpstr>
      <vt:lpstr>Don’t Care Condition (X)</vt:lpstr>
      <vt:lpstr>Don’t Care Condition (X)</vt:lpstr>
      <vt:lpstr>Don’t Care Condition (X)</vt:lpstr>
      <vt:lpstr>Example</vt:lpstr>
      <vt:lpstr>Example</vt:lpstr>
      <vt:lpstr>Change in position of variable (Important to observe)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mitcoe</dc:creator>
  <cp:lastModifiedBy>Neha Sathe</cp:lastModifiedBy>
  <cp:revision>365</cp:revision>
  <dcterms:created xsi:type="dcterms:W3CDTF">2018-07-04T03:08:53Z</dcterms:created>
  <dcterms:modified xsi:type="dcterms:W3CDTF">2022-08-25T10:39:10Z</dcterms:modified>
</cp:coreProperties>
</file>